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1"/>
  </p:notesMasterIdLst>
  <p:handoutMasterIdLst>
    <p:handoutMasterId r:id="rId42"/>
  </p:handoutMasterIdLst>
  <p:sldIdLst>
    <p:sldId id="1242" r:id="rId6"/>
    <p:sldId id="1306" r:id="rId7"/>
    <p:sldId id="1368" r:id="rId8"/>
    <p:sldId id="1308" r:id="rId9"/>
    <p:sldId id="1299" r:id="rId10"/>
    <p:sldId id="1369" r:id="rId11"/>
    <p:sldId id="1345" r:id="rId12"/>
    <p:sldId id="1346" r:id="rId13"/>
    <p:sldId id="1347" r:id="rId14"/>
    <p:sldId id="1348" r:id="rId15"/>
    <p:sldId id="1349" r:id="rId16"/>
    <p:sldId id="1370" r:id="rId17"/>
    <p:sldId id="1351" r:id="rId18"/>
    <p:sldId id="1340" r:id="rId19"/>
    <p:sldId id="1352" r:id="rId20"/>
    <p:sldId id="1371" r:id="rId21"/>
    <p:sldId id="1354" r:id="rId22"/>
    <p:sldId id="1355" r:id="rId23"/>
    <p:sldId id="1373" r:id="rId24"/>
    <p:sldId id="1357" r:id="rId25"/>
    <p:sldId id="1358" r:id="rId26"/>
    <p:sldId id="1359" r:id="rId27"/>
    <p:sldId id="1360" r:id="rId28"/>
    <p:sldId id="1361" r:id="rId29"/>
    <p:sldId id="1362" r:id="rId30"/>
    <p:sldId id="1363" r:id="rId31"/>
    <p:sldId id="1364" r:id="rId32"/>
    <p:sldId id="1365" r:id="rId33"/>
    <p:sldId id="1366" r:id="rId34"/>
    <p:sldId id="1367" r:id="rId35"/>
    <p:sldId id="1310" r:id="rId36"/>
    <p:sldId id="1372" r:id="rId37"/>
    <p:sldId id="1312" r:id="rId38"/>
    <p:sldId id="1313" r:id="rId39"/>
    <p:sldId id="1314" r:id="rId40"/>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68"/>
            <p14:sldId id="1308"/>
          </p14:sldIdLst>
        </p14:section>
        <p14:section name="Introduction" id="{263DA0D5-1A7B-4251-A0DF-8D09277B3104}">
          <p14:sldIdLst>
            <p14:sldId id="1299"/>
            <p14:sldId id="1369"/>
            <p14:sldId id="1345"/>
            <p14:sldId id="1346"/>
            <p14:sldId id="1347"/>
            <p14:sldId id="1348"/>
            <p14:sldId id="1349"/>
            <p14:sldId id="1370"/>
            <p14:sldId id="1351"/>
          </p14:sldIdLst>
        </p14:section>
        <p14:section name="App Model Practices" id="{D583EE81-CBF3-42AB-A125-84580FDFDDBE}">
          <p14:sldIdLst>
            <p14:sldId id="1340"/>
            <p14:sldId id="1352"/>
            <p14:sldId id="1371"/>
            <p14:sldId id="1354"/>
            <p14:sldId id="1355"/>
            <p14:sldId id="1373"/>
            <p14:sldId id="1357"/>
            <p14:sldId id="1358"/>
            <p14:sldId id="1359"/>
            <p14:sldId id="1360"/>
            <p14:sldId id="1361"/>
            <p14:sldId id="1362"/>
            <p14:sldId id="1363"/>
            <p14:sldId id="1364"/>
            <p14:sldId id="1365"/>
            <p14:sldId id="1366"/>
          </p14:sldIdLst>
        </p14:section>
        <p14:section name="Closing" id="{FD266876-864C-4C58-950D-5D3765CB8278}">
          <p14:sldIdLst>
            <p14:sldId id="1367"/>
            <p14:sldId id="1310"/>
            <p14:sldId id="1372"/>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7019" autoAdjust="0"/>
  </p:normalViewPr>
  <p:slideViewPr>
    <p:cSldViewPr snapToGrid="0">
      <p:cViewPr varScale="1">
        <p:scale>
          <a:sx n="90" d="100"/>
          <a:sy n="90" d="100"/>
        </p:scale>
        <p:origin x="1392" y="96"/>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3F22B3D-9770-43AA-A1EB-A2A9DC6605A9}">
      <dgm:prSet phldrT="[Text]"/>
      <dgm:spPr/>
      <dgm:t>
        <a:bodyPr/>
        <a:lstStyle/>
        <a:p>
          <a:r>
            <a:rPr lang="en-US" dirty="0" smtClean="0">
              <a:latin typeface="Segoe UI" pitchFamily="34" charset="0"/>
              <a:ea typeface="Segoe UI" pitchFamily="34" charset="0"/>
              <a:cs typeface="Segoe UI" pitchFamily="34" charset="0"/>
            </a:rPr>
            <a:t>Farm</a:t>
          </a:r>
          <a:endParaRPr lang="en-US" dirty="0">
            <a:latin typeface="Segoe UI" pitchFamily="34" charset="0"/>
            <a:ea typeface="Segoe UI" pitchFamily="34" charset="0"/>
            <a:cs typeface="Segoe UI" pitchFamily="34" charset="0"/>
          </a:endParaRPr>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dgm:t>
        <a:bodyPr/>
        <a:lstStyle/>
        <a:p>
          <a:r>
            <a:rPr lang="en-US" dirty="0" smtClean="0">
              <a:latin typeface="Segoe UI" pitchFamily="34" charset="0"/>
              <a:ea typeface="Segoe UI" pitchFamily="34" charset="0"/>
              <a:cs typeface="Segoe UI" pitchFamily="34" charset="0"/>
            </a:rPr>
            <a:t>Full trust solutions</a:t>
          </a:r>
          <a:endParaRPr lang="en-US" dirty="0">
            <a:latin typeface="Segoe UI" pitchFamily="34" charset="0"/>
            <a:ea typeface="Segoe UI" pitchFamily="34" charset="0"/>
            <a:cs typeface="Segoe UI" pitchFamily="34" charset="0"/>
          </a:endParaRPr>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dgm:t>
        <a:bodyPr/>
        <a:lstStyle/>
        <a:p>
          <a:r>
            <a:rPr lang="en-US"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Sandbox</a:t>
          </a:r>
          <a:endParaRPr lang="en-US"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48928369-A2E2-4E7A-A326-14BF69087418}">
      <dgm:prSet phldrT="[Text]"/>
      <dgm:spPr/>
      <dgm:t>
        <a:bodyPr/>
        <a:lstStyle/>
        <a:p>
          <a:r>
            <a:rPr lang="en-US" dirty="0" smtClean="0">
              <a:latin typeface="Segoe UI" pitchFamily="34" charset="0"/>
              <a:ea typeface="Segoe UI" pitchFamily="34" charset="0"/>
              <a:cs typeface="Segoe UI" pitchFamily="34" charset="0"/>
            </a:rPr>
            <a:t>Declarative elements</a:t>
          </a:r>
          <a:endParaRPr lang="en-US" dirty="0">
            <a:latin typeface="Segoe UI" pitchFamily="34" charset="0"/>
            <a:ea typeface="Segoe UI" pitchFamily="34" charset="0"/>
            <a:cs typeface="Segoe UI" pitchFamily="34" charset="0"/>
          </a:endParaRPr>
        </a:p>
      </dgm:t>
    </dgm:pt>
    <dgm:pt modelId="{BCC6EBB4-ECC8-44A2-B5CB-07B9B7150BF0}" type="parTrans" cxnId="{9C71F140-CF06-42CA-AE7A-A63D48EAACE2}">
      <dgm:prSet/>
      <dgm:spPr/>
      <dgm:t>
        <a:bodyPr/>
        <a:lstStyle/>
        <a:p>
          <a:endParaRPr lang="en-US"/>
        </a:p>
      </dgm:t>
    </dgm:pt>
    <dgm:pt modelId="{C21B15F8-E9BE-485A-9F75-C402DAE69318}" type="sibTrans" cxnId="{9C71F140-CF06-42CA-AE7A-A63D48EAACE2}">
      <dgm:prSet/>
      <dgm:spPr/>
      <dgm:t>
        <a:bodyPr/>
        <a:lstStyle/>
        <a:p>
          <a:endParaRPr lang="en-US"/>
        </a:p>
      </dgm:t>
    </dgm:pt>
    <dgm:pt modelId="{029630A8-24B6-4355-8573-50BC39D7728E}">
      <dgm:prSet phldrT="[Text]"/>
      <dgm:spPr/>
      <dgm:t>
        <a:bodyPr/>
        <a:lstStyle/>
        <a:p>
          <a:r>
            <a:rPr lang="en-US" dirty="0" smtClean="0">
              <a:latin typeface="Segoe UI" pitchFamily="34" charset="0"/>
              <a:ea typeface="Segoe UI" pitchFamily="34" charset="0"/>
              <a:cs typeface="Segoe UI" pitchFamily="34" charset="0"/>
            </a:rPr>
            <a:t>Partially trusted code service still included for limited server side support</a:t>
          </a:r>
          <a:endParaRPr lang="en-US" dirty="0">
            <a:latin typeface="Segoe UI" pitchFamily="34" charset="0"/>
            <a:ea typeface="Segoe UI" pitchFamily="34" charset="0"/>
            <a:cs typeface="Segoe UI" pitchFamily="34" charset="0"/>
          </a:endParaRPr>
        </a:p>
      </dgm:t>
    </dgm:pt>
    <dgm:pt modelId="{BDA070C5-959C-4182-9657-0C134BB3B3E7}" type="parTrans" cxnId="{3260DAC7-9519-4AC9-8F6F-186598CFA4D9}">
      <dgm:prSet/>
      <dgm:spPr/>
      <dgm:t>
        <a:bodyPr/>
        <a:lstStyle/>
        <a:p>
          <a:endParaRPr lang="en-US"/>
        </a:p>
      </dgm:t>
    </dgm:pt>
    <dgm:pt modelId="{5145BA5C-684D-4010-AAA2-B07EAB172AC0}" type="sibTrans" cxnId="{3260DAC7-9519-4AC9-8F6F-186598CFA4D9}">
      <dgm:prSet/>
      <dgm:spPr/>
      <dgm:t>
        <a:bodyPr/>
        <a:lstStyle/>
        <a:p>
          <a:endParaRPr lang="en-US"/>
        </a:p>
      </dgm:t>
    </dgm:pt>
    <dgm:pt modelId="{894C641E-A83D-4EBB-95D3-0D6AD185F362}">
      <dgm:prSet phldrT="[Text]"/>
      <dgm:spPr/>
      <dgm:t>
        <a:bodyPr/>
        <a:lstStyle/>
        <a:p>
          <a:r>
            <a:rPr lang="en-US" dirty="0" smtClean="0">
              <a:latin typeface="Segoe UI" pitchFamily="34" charset="0"/>
              <a:ea typeface="Segoe UI" pitchFamily="34" charset="0"/>
              <a:cs typeface="Segoe UI" pitchFamily="34" charset="0"/>
            </a:rPr>
            <a:t>SP </a:t>
          </a:r>
          <a:r>
            <a:rPr lang="en-US" dirty="0" smtClean="0">
              <a:latin typeface="Segoe UI" pitchFamily="34" charset="0"/>
              <a:ea typeface="Segoe UI" pitchFamily="34" charset="0"/>
              <a:cs typeface="Segoe UI" pitchFamily="34" charset="0"/>
            </a:rPr>
            <a:t>Add-Ins</a:t>
          </a:r>
          <a:endParaRPr lang="en-US" dirty="0">
            <a:latin typeface="Segoe UI" pitchFamily="34" charset="0"/>
            <a:ea typeface="Segoe UI" pitchFamily="34" charset="0"/>
            <a:cs typeface="Segoe UI" pitchFamily="34" charset="0"/>
          </a:endParaRPr>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dgm:t>
        <a:bodyPr/>
        <a:lstStyle/>
        <a:p>
          <a:r>
            <a:rPr lang="en-US" dirty="0" smtClean="0">
              <a:latin typeface="Segoe UI" pitchFamily="34" charset="0"/>
              <a:ea typeface="Segoe UI" pitchFamily="34" charset="0"/>
              <a:cs typeface="Segoe UI" pitchFamily="34" charset="0"/>
            </a:rPr>
            <a:t>New </a:t>
          </a:r>
          <a:r>
            <a:rPr lang="en-US" dirty="0" smtClean="0">
              <a:latin typeface="Segoe UI" pitchFamily="34" charset="0"/>
              <a:ea typeface="Segoe UI" pitchFamily="34" charset="0"/>
              <a:cs typeface="Segoe UI" pitchFamily="34" charset="0"/>
            </a:rPr>
            <a:t>add-in model</a:t>
          </a:r>
          <a:endParaRPr lang="en-US" dirty="0">
            <a:latin typeface="Segoe UI" pitchFamily="34" charset="0"/>
            <a:ea typeface="Segoe UI" pitchFamily="34" charset="0"/>
            <a:cs typeface="Segoe UI" pitchFamily="34" charset="0"/>
          </a:endParaRPr>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C6E78BEE-AB25-43C5-AE7D-7DD34791905E}">
      <dgm:prSet phldrT="[Text]"/>
      <dgm:spPr/>
      <dgm:t>
        <a:bodyPr/>
        <a:lstStyle/>
        <a:p>
          <a:r>
            <a:rPr lang="en-US" dirty="0" smtClean="0">
              <a:latin typeface="Segoe UI" pitchFamily="34" charset="0"/>
              <a:ea typeface="Segoe UI" pitchFamily="34" charset="0"/>
              <a:cs typeface="Segoe UI" pitchFamily="34" charset="0"/>
            </a:rPr>
            <a:t>Customizations to file system of servers</a:t>
          </a:r>
          <a:endParaRPr lang="en-US" dirty="0">
            <a:latin typeface="Segoe UI" pitchFamily="34" charset="0"/>
            <a:ea typeface="Segoe UI" pitchFamily="34" charset="0"/>
            <a:cs typeface="Segoe UI" pitchFamily="34" charset="0"/>
          </a:endParaRPr>
        </a:p>
      </dgm:t>
    </dgm:pt>
    <dgm:pt modelId="{E9DA9014-379A-4BBE-86A3-82740007B5BC}" type="parTrans" cxnId="{2676175B-FF95-4A6F-9D5F-3C31945E9C89}">
      <dgm:prSet/>
      <dgm:spPr/>
      <dgm:t>
        <a:bodyPr/>
        <a:lstStyle/>
        <a:p>
          <a:endParaRPr lang="en-US"/>
        </a:p>
      </dgm:t>
    </dgm:pt>
    <dgm:pt modelId="{2927284D-AA72-428C-A0E6-31124CA5C99D}" type="sibTrans" cxnId="{2676175B-FF95-4A6F-9D5F-3C31945E9C89}">
      <dgm:prSet/>
      <dgm:spPr/>
      <dgm:t>
        <a:bodyPr/>
        <a:lstStyle/>
        <a:p>
          <a:endParaRPr lang="en-US"/>
        </a:p>
      </dgm:t>
    </dgm:pt>
    <dgm:pt modelId="{87C21E75-A0C8-4099-893F-B4A5A81E7841}">
      <dgm:prSet phldrT="[Text]"/>
      <dgm:spPr/>
      <dgm:t>
        <a:bodyPr/>
        <a:lstStyle/>
        <a:p>
          <a:r>
            <a:rPr lang="en-US" dirty="0" smtClean="0">
              <a:latin typeface="Segoe UI" pitchFamily="34" charset="0"/>
              <a:ea typeface="Segoe UI" pitchFamily="34" charset="0"/>
              <a:cs typeface="Segoe UI" pitchFamily="34" charset="0"/>
            </a:rPr>
            <a:t>Deployed from corporate catalog or SharePoint store</a:t>
          </a:r>
          <a:endParaRPr lang="en-US" dirty="0">
            <a:latin typeface="Segoe UI" pitchFamily="34" charset="0"/>
            <a:ea typeface="Segoe UI" pitchFamily="34" charset="0"/>
            <a:cs typeface="Segoe UI" pitchFamily="34" charset="0"/>
          </a:endParaRPr>
        </a:p>
      </dgm:t>
    </dgm:pt>
    <dgm:pt modelId="{72074B63-A4A4-4EB9-B45E-502990DA8D20}" type="parTrans" cxnId="{FCB3A6DA-2421-4D61-A73E-FCDD22E0E84E}">
      <dgm:prSet/>
      <dgm:spPr/>
      <dgm:t>
        <a:bodyPr/>
        <a:lstStyle/>
        <a:p>
          <a:endParaRPr lang="en-US"/>
        </a:p>
      </dgm:t>
    </dgm:pt>
    <dgm:pt modelId="{341F1B77-9419-4CF9-9F26-38BF84C9D7CD}" type="sibTrans" cxnId="{FCB3A6DA-2421-4D61-A73E-FCDD22E0E84E}">
      <dgm:prSet/>
      <dgm:spPr/>
      <dgm:t>
        <a:bodyPr/>
        <a:lstStyle/>
        <a:p>
          <a:endParaRPr lang="en-US"/>
        </a:p>
      </dgm:t>
    </dgm:pt>
    <dgm:pt modelId="{3EA564AC-7B72-4FCF-9284-6025ABE5E78A}">
      <dgm:prSet phldrT="[Text]"/>
      <dgm:spPr/>
      <dgm:t>
        <a:bodyPr/>
        <a:lstStyle/>
        <a:p>
          <a:r>
            <a:rPr lang="en-US" dirty="0" smtClean="0">
              <a:latin typeface="Segoe UI" pitchFamily="34" charset="0"/>
              <a:ea typeface="Segoe UI" pitchFamily="34" charset="0"/>
              <a:cs typeface="Segoe UI" pitchFamily="34" charset="0"/>
            </a:rPr>
            <a:t>Manage permission and licenses specifically</a:t>
          </a:r>
          <a:endParaRPr lang="en-US" dirty="0">
            <a:latin typeface="Segoe UI" pitchFamily="34" charset="0"/>
            <a:ea typeface="Segoe UI" pitchFamily="34" charset="0"/>
            <a:cs typeface="Segoe UI" pitchFamily="34" charset="0"/>
          </a:endParaRPr>
        </a:p>
      </dgm:t>
    </dgm:pt>
    <dgm:pt modelId="{814F50CF-7F5E-4BB8-9789-9FBFE5CB366D}" type="parTrans" cxnId="{C91CAC38-8D4B-4C99-84A6-4D5B9D94E3A2}">
      <dgm:prSet/>
      <dgm:spPr/>
      <dgm:t>
        <a:bodyPr/>
        <a:lstStyle/>
        <a:p>
          <a:endParaRPr lang="en-US"/>
        </a:p>
      </dgm:t>
    </dgm:pt>
    <dgm:pt modelId="{571DB74D-94F1-49AF-A512-3AE57EE15342}" type="sibTrans" cxnId="{C91CAC38-8D4B-4C99-84A6-4D5B9D94E3A2}">
      <dgm:prSet/>
      <dgm:spPr/>
      <dgm:t>
        <a:bodyPr/>
        <a:lstStyle/>
        <a:p>
          <a:endParaRPr lang="en-US"/>
        </a:p>
      </dgm:t>
    </dgm:pt>
    <dgm:pt modelId="{AF6AE84C-9E0E-42FA-B04C-140410BE072E}">
      <dgm:prSet phldrT="[Text]"/>
      <dgm:spPr/>
      <dgm:t>
        <a:bodyPr/>
        <a:lstStyle/>
        <a:p>
          <a:r>
            <a:rPr lang="en-US" dirty="0" smtClean="0">
              <a:latin typeface="Segoe UI" pitchFamily="34" charset="0"/>
              <a:ea typeface="Segoe UI" pitchFamily="34" charset="0"/>
              <a:cs typeface="Segoe UI" pitchFamily="34" charset="0"/>
            </a:rPr>
            <a:t>Classic model from 2007</a:t>
          </a:r>
          <a:endParaRPr lang="en-US" dirty="0">
            <a:latin typeface="Segoe UI" pitchFamily="34" charset="0"/>
            <a:ea typeface="Segoe UI" pitchFamily="34" charset="0"/>
            <a:cs typeface="Segoe UI" pitchFamily="34" charset="0"/>
          </a:endParaRPr>
        </a:p>
      </dgm:t>
    </dgm:pt>
    <dgm:pt modelId="{9D332F8B-2ADF-41FE-A49A-1167603ECE3B}" type="parTrans" cxnId="{1DA6DC30-4AA1-4E96-9F6B-A760B336180D}">
      <dgm:prSet/>
      <dgm:spPr/>
      <dgm:t>
        <a:bodyPr/>
        <a:lstStyle/>
        <a:p>
          <a:endParaRPr lang="en-US"/>
        </a:p>
      </dgm:t>
    </dgm:pt>
    <dgm:pt modelId="{4C9900A4-86E7-490A-B2D6-B993B2B75586}" type="sibTrans" cxnId="{1DA6DC30-4AA1-4E96-9F6B-A760B336180D}">
      <dgm:prSet/>
      <dgm:spPr/>
      <dgm:t>
        <a:bodyPr/>
        <a:lstStyle/>
        <a:p>
          <a:endParaRPr lang="en-US"/>
        </a:p>
      </dgm:t>
    </dgm:pt>
    <dgm:pt modelId="{04A6CB37-A108-4A90-873C-87DB97B3ED8B}">
      <dgm:prSet phldrT="[Text]"/>
      <dgm:spPr/>
      <dgm:t>
        <a:bodyPr/>
        <a:lstStyle/>
        <a:p>
          <a:r>
            <a:rPr lang="en-US" dirty="0" smtClean="0">
              <a:latin typeface="Segoe UI" pitchFamily="34" charset="0"/>
              <a:ea typeface="Segoe UI" pitchFamily="34" charset="0"/>
              <a:cs typeface="Segoe UI" pitchFamily="34" charset="0"/>
            </a:rPr>
            <a:t>Preferred option</a:t>
          </a:r>
          <a:endParaRPr lang="en-US" dirty="0">
            <a:latin typeface="Segoe UI" pitchFamily="34" charset="0"/>
            <a:ea typeface="Segoe UI" pitchFamily="34" charset="0"/>
            <a:cs typeface="Segoe UI" pitchFamily="34" charset="0"/>
          </a:endParaRPr>
        </a:p>
      </dgm:t>
    </dgm:pt>
    <dgm:pt modelId="{6473B6EA-7410-464F-9D45-1A43B8BE0A42}" type="parTrans" cxnId="{E1451FAB-6494-4D9C-A0F7-81021E18A23A}">
      <dgm:prSet/>
      <dgm:spPr/>
      <dgm:t>
        <a:bodyPr/>
        <a:lstStyle/>
        <a:p>
          <a:endParaRPr lang="en-US"/>
        </a:p>
      </dgm:t>
    </dgm:pt>
    <dgm:pt modelId="{6F325DAA-FFB6-4200-B493-7520F18B95AA}" type="sibTrans" cxnId="{E1451FAB-6494-4D9C-A0F7-81021E18A23A}">
      <dgm:prSet/>
      <dgm:spPr/>
      <dgm:t>
        <a:bodyPr/>
        <a:lstStyle/>
        <a:p>
          <a:endParaRPr lang="en-US"/>
        </a:p>
      </dgm:t>
    </dgm:pt>
    <dgm:pt modelId="{F7A432CF-A406-478A-827F-655973149674}">
      <dgm:prSet phldrT="[Text]"/>
      <dgm:spPr/>
      <dgm:t>
        <a:bodyPr/>
        <a:lstStyle/>
        <a:p>
          <a:endParaRPr lang="en-US" dirty="0">
            <a:latin typeface="Segoe UI" pitchFamily="34" charset="0"/>
            <a:ea typeface="Segoe UI" pitchFamily="34" charset="0"/>
            <a:cs typeface="Segoe UI" pitchFamily="34" charset="0"/>
          </a:endParaRPr>
        </a:p>
      </dgm:t>
    </dgm:pt>
    <dgm:pt modelId="{78D33F61-1200-4354-9A3A-1F798CD6739C}" type="parTrans" cxnId="{6678277C-CF2A-483A-94AF-CE6EAE76664F}">
      <dgm:prSet/>
      <dgm:spPr/>
      <dgm:t>
        <a:bodyPr/>
        <a:lstStyle/>
        <a:p>
          <a:endParaRPr lang="en-US"/>
        </a:p>
      </dgm:t>
    </dgm:pt>
    <dgm:pt modelId="{E7D80235-EA6E-45BF-B7CF-A79FC116635B}" type="sibTrans" cxnId="{6678277C-CF2A-483A-94AF-CE6EAE76664F}">
      <dgm:prSet/>
      <dgm:spPr/>
      <dgm:t>
        <a:bodyPr/>
        <a:lstStyle/>
        <a:p>
          <a:endParaRPr lang="en-US"/>
        </a:p>
      </dgm:t>
    </dgm:pt>
    <dgm:pt modelId="{AB699A97-339C-461F-9CE4-BB5B49B69C19}">
      <dgm:prSet phldrT="[Text]"/>
      <dgm:spPr/>
      <dgm:t>
        <a:bodyPr/>
        <a:lstStyle/>
        <a:p>
          <a:r>
            <a:rPr lang="en-US" dirty="0" smtClean="0">
              <a:latin typeface="Segoe UI" pitchFamily="34" charset="0"/>
              <a:ea typeface="Segoe UI" pitchFamily="34" charset="0"/>
              <a:cs typeface="Segoe UI" pitchFamily="34" charset="0"/>
            </a:rPr>
            <a:t>Hosted in same process as SharePoint</a:t>
          </a:r>
          <a:endParaRPr lang="en-US" dirty="0">
            <a:latin typeface="Segoe UI" pitchFamily="34" charset="0"/>
            <a:ea typeface="Segoe UI" pitchFamily="34" charset="0"/>
            <a:cs typeface="Segoe UI" pitchFamily="34" charset="0"/>
          </a:endParaRPr>
        </a:p>
      </dgm:t>
    </dgm:pt>
    <dgm:pt modelId="{B844AFF1-6FE4-4812-9676-C2540EC814C1}" type="parTrans" cxnId="{2BFC62C4-FE6A-4CFF-98A1-79F19C2B327B}">
      <dgm:prSet/>
      <dgm:spPr/>
      <dgm:t>
        <a:bodyPr/>
        <a:lstStyle/>
        <a:p>
          <a:endParaRPr lang="en-US"/>
        </a:p>
      </dgm:t>
    </dgm:pt>
    <dgm:pt modelId="{64FA91EE-F80F-4BB1-AB32-7D7DFC36A5AE}" type="sibTrans" cxnId="{2BFC62C4-FE6A-4CFF-98A1-79F19C2B327B}">
      <dgm:prSet/>
      <dgm:spPr/>
      <dgm:t>
        <a:bodyPr/>
        <a:lstStyle/>
        <a:p>
          <a:endParaRPr lang="en-US"/>
        </a:p>
      </dgm:t>
    </dgm:pt>
    <dgm:pt modelId="{495965C1-1598-41D4-B828-BF3E4A9D7C21}">
      <dgm:prSet phldrT="[Text]"/>
      <dgm:spPr/>
      <dgm:t>
        <a:bodyPr/>
        <a:lstStyle/>
        <a:p>
          <a:r>
            <a:rPr lang="en-US" dirty="0" smtClean="0">
              <a:latin typeface="Segoe UI" pitchFamily="34" charset="0"/>
              <a:ea typeface="Segoe UI" pitchFamily="34" charset="0"/>
              <a:cs typeface="Segoe UI" pitchFamily="34" charset="0"/>
            </a:rPr>
            <a:t>Server side SharePoint API access</a:t>
          </a:r>
          <a:endParaRPr lang="en-US" dirty="0">
            <a:latin typeface="Segoe UI" pitchFamily="34" charset="0"/>
            <a:ea typeface="Segoe UI" pitchFamily="34" charset="0"/>
            <a:cs typeface="Segoe UI" pitchFamily="34" charset="0"/>
          </a:endParaRPr>
        </a:p>
      </dgm:t>
    </dgm:pt>
    <dgm:pt modelId="{E9E66839-02FC-4511-A233-5F6C465DDE3C}" type="parTrans" cxnId="{B7FBF17E-E2AD-4EBB-8799-90F61B59A71E}">
      <dgm:prSet/>
      <dgm:spPr/>
      <dgm:t>
        <a:bodyPr/>
        <a:lstStyle/>
        <a:p>
          <a:endParaRPr lang="en-US"/>
        </a:p>
      </dgm:t>
    </dgm:pt>
    <dgm:pt modelId="{AF1F43C2-67C5-40BF-869B-5CB58416DBFA}" type="sibTrans" cxnId="{B7FBF17E-E2AD-4EBB-8799-90F61B59A71E}">
      <dgm:prSet/>
      <dgm:spPr/>
      <dgm:t>
        <a:bodyPr/>
        <a:lstStyle/>
        <a:p>
          <a:endParaRPr lang="en-US"/>
        </a:p>
      </dgm:t>
    </dgm:pt>
    <dgm:pt modelId="{525177B3-71AD-408E-B5E8-A34FB5B156F4}">
      <dgm:prSet phldrT="[Text]"/>
      <dgm:spPr/>
      <dgm:t>
        <a:bodyPr/>
        <a:lstStyle/>
        <a:p>
          <a:r>
            <a:rPr lang="en-US" dirty="0" smtClean="0">
              <a:latin typeface="Segoe UI" pitchFamily="34" charset="0"/>
              <a:ea typeface="Segoe UI" pitchFamily="34" charset="0"/>
              <a:cs typeface="Segoe UI" pitchFamily="34" charset="0"/>
            </a:rPr>
            <a:t>Hosted in isolated process</a:t>
          </a:r>
          <a:endParaRPr lang="en-US" dirty="0">
            <a:latin typeface="Segoe UI" pitchFamily="34" charset="0"/>
            <a:ea typeface="Segoe UI" pitchFamily="34" charset="0"/>
            <a:cs typeface="Segoe UI" pitchFamily="34" charset="0"/>
          </a:endParaRPr>
        </a:p>
      </dgm:t>
    </dgm:pt>
    <dgm:pt modelId="{29EB5859-6301-4EF9-91AB-A9F8CB141612}" type="parTrans" cxnId="{A0A301CB-CE8C-4622-84DA-0EF0CEDCDDBF}">
      <dgm:prSet/>
      <dgm:spPr/>
      <dgm:t>
        <a:bodyPr/>
        <a:lstStyle/>
        <a:p>
          <a:endParaRPr lang="en-US"/>
        </a:p>
      </dgm:t>
    </dgm:pt>
    <dgm:pt modelId="{F1744652-ACA6-4744-8528-AFFDC2FF91ED}" type="sibTrans" cxnId="{A0A301CB-CE8C-4622-84DA-0EF0CEDCDDBF}">
      <dgm:prSet/>
      <dgm:spPr/>
      <dgm:t>
        <a:bodyPr/>
        <a:lstStyle/>
        <a:p>
          <a:endParaRPr lang="en-US"/>
        </a:p>
      </dgm:t>
    </dgm:pt>
    <dgm:pt modelId="{7DEEE29A-9698-4716-9CD8-CC0DB10A581E}">
      <dgm:prSet phldrT="[Text]"/>
      <dgm:spPr/>
      <dgm:t>
        <a:bodyPr/>
        <a:lstStyle/>
        <a:p>
          <a:r>
            <a:rPr lang="en-US" dirty="0" smtClean="0">
              <a:latin typeface="Segoe UI" pitchFamily="34" charset="0"/>
              <a:ea typeface="Segoe UI" pitchFamily="34" charset="0"/>
              <a:cs typeface="Segoe UI" pitchFamily="34" charset="0"/>
            </a:rPr>
            <a:t>Limited server side SharePoint API access</a:t>
          </a:r>
          <a:endParaRPr lang="en-US" dirty="0">
            <a:latin typeface="Segoe UI" pitchFamily="34" charset="0"/>
            <a:ea typeface="Segoe UI" pitchFamily="34" charset="0"/>
            <a:cs typeface="Segoe UI" pitchFamily="34" charset="0"/>
          </a:endParaRPr>
        </a:p>
      </dgm:t>
    </dgm:pt>
    <dgm:pt modelId="{C72EEE79-F166-4EB3-BD2C-6696C1992E24}" type="parTrans" cxnId="{860A3C67-78AE-4554-AF77-DC81529AC4F6}">
      <dgm:prSet/>
      <dgm:spPr/>
      <dgm:t>
        <a:bodyPr/>
        <a:lstStyle/>
        <a:p>
          <a:endParaRPr lang="en-US"/>
        </a:p>
      </dgm:t>
    </dgm:pt>
    <dgm:pt modelId="{0A3AF2EE-6DAD-4EC9-B31D-B4A5E69FE3F8}" type="sibTrans" cxnId="{860A3C67-78AE-4554-AF77-DC81529AC4F6}">
      <dgm:prSet/>
      <dgm:spPr/>
      <dgm:t>
        <a:bodyPr/>
        <a:lstStyle/>
        <a:p>
          <a:endParaRPr lang="en-US"/>
        </a:p>
      </dgm:t>
    </dgm:pt>
    <dgm:pt modelId="{62BAFDD9-40CB-4E9F-BE12-7775017B31C5}">
      <dgm:prSet phldrT="[Text]"/>
      <dgm:spPr/>
      <dgm:t>
        <a:bodyPr/>
        <a:lstStyle/>
        <a:p>
          <a:r>
            <a:rPr lang="en-US" dirty="0" smtClean="0">
              <a:latin typeface="Segoe UI" pitchFamily="34" charset="0"/>
              <a:ea typeface="Segoe UI" pitchFamily="34" charset="0"/>
              <a:cs typeface="Segoe UI" pitchFamily="34" charset="0"/>
            </a:rPr>
            <a:t>Simple install and upgrade process</a:t>
          </a:r>
          <a:endParaRPr lang="en-US" dirty="0">
            <a:latin typeface="Segoe UI" pitchFamily="34" charset="0"/>
            <a:ea typeface="Segoe UI" pitchFamily="34" charset="0"/>
            <a:cs typeface="Segoe UI" pitchFamily="34" charset="0"/>
          </a:endParaRPr>
        </a:p>
      </dgm:t>
    </dgm:pt>
    <dgm:pt modelId="{615C18CF-D0F2-4180-B9C8-E738D45614BF}" type="parTrans" cxnId="{E46C95E2-6133-4C70-A753-92AF992FA350}">
      <dgm:prSet/>
      <dgm:spPr/>
      <dgm:t>
        <a:bodyPr/>
        <a:lstStyle/>
        <a:p>
          <a:endParaRPr lang="en-US"/>
        </a:p>
      </dgm:t>
    </dgm:pt>
    <dgm:pt modelId="{532946B1-C3E6-4878-9306-831DA47A42A1}" type="sibTrans" cxnId="{E46C95E2-6133-4C70-A753-92AF992FA350}">
      <dgm:prSet/>
      <dgm:spPr/>
      <dgm:t>
        <a:bodyPr/>
        <a:lstStyle/>
        <a:p>
          <a:endParaRPr lang="en-US"/>
        </a:p>
      </dgm:t>
    </dgm:pt>
    <dgm:pt modelId="{D9173271-2792-41B0-9FB6-9AE9738E571F}" type="pres">
      <dgm:prSet presAssocID="{F2A3EFBE-D152-4C96-8777-AB1862609997}" presName="Name0" presStyleCnt="0">
        <dgm:presLayoutVars>
          <dgm:dir/>
          <dgm:animLvl val="lvl"/>
          <dgm:resizeHandles val="exact"/>
        </dgm:presLayoutVars>
      </dgm:prSet>
      <dgm:spPr/>
      <dgm:t>
        <a:bodyPr/>
        <a:lstStyle/>
        <a:p>
          <a:endParaRPr lang="en-US"/>
        </a:p>
      </dgm:t>
    </dgm:pt>
    <dgm:pt modelId="{8073F846-8987-4DCB-B978-4B5C318D4451}" type="pres">
      <dgm:prSet presAssocID="{D3F22B3D-9770-43AA-A1EB-A2A9DC6605A9}" presName="composite" presStyleCnt="0"/>
      <dgm:spPr/>
      <dgm:t>
        <a:bodyPr/>
        <a:lstStyle/>
        <a:p>
          <a:endParaRPr lang="en-US"/>
        </a:p>
      </dgm:t>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t>
        <a:bodyPr/>
        <a:lstStyle/>
        <a:p>
          <a:endParaRPr lang="en-US"/>
        </a:p>
      </dgm:t>
    </dgm:pt>
    <dgm:pt modelId="{16C0A052-62DA-4A3B-BA0C-E09755F8AABD}" type="pres">
      <dgm:prSet presAssocID="{D3F22B3D-9770-43AA-A1EB-A2A9DC6605A9}" presName="desTx" presStyleLbl="alignAccFollowNode1" presStyleIdx="0" presStyleCnt="3" custLinFactNeighborX="-23283" custLinFactNeighborY="458">
        <dgm:presLayoutVars>
          <dgm:bulletEnabled val="1"/>
        </dgm:presLayoutVars>
      </dgm:prSet>
      <dgm:spPr/>
      <dgm:t>
        <a:bodyPr/>
        <a:lstStyle/>
        <a:p>
          <a:endParaRPr lang="en-US"/>
        </a:p>
      </dgm:t>
    </dgm:pt>
    <dgm:pt modelId="{CC06C43B-81ED-4335-B593-5B220083DC7E}" type="pres">
      <dgm:prSet presAssocID="{CCC1A30E-87CE-4ECE-B813-125F911B4C67}" presName="space" presStyleCnt="0"/>
      <dgm:spPr/>
      <dgm:t>
        <a:bodyPr/>
        <a:lstStyle/>
        <a:p>
          <a:endParaRPr lang="en-US"/>
        </a:p>
      </dgm:t>
    </dgm:pt>
    <dgm:pt modelId="{CD88C85A-7321-410B-AAC7-1BB550DB0261}" type="pres">
      <dgm:prSet presAssocID="{18F0396C-A264-4D07-BFD8-88627524926B}" presName="composite" presStyleCnt="0"/>
      <dgm:spPr/>
      <dgm:t>
        <a:bodyPr/>
        <a:lstStyle/>
        <a:p>
          <a:endParaRPr lang="en-US"/>
        </a:p>
      </dgm:t>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t>
        <a:bodyPr/>
        <a:lstStyle/>
        <a:p>
          <a:endParaRPr lang="en-US"/>
        </a:p>
      </dgm:t>
    </dgm:pt>
    <dgm:pt modelId="{C0FABB9A-5F48-479E-9874-1253769D5136}" type="pres">
      <dgm:prSet presAssocID="{18F0396C-A264-4D07-BFD8-88627524926B}" presName="desTx" presStyleLbl="alignAccFollowNode1" presStyleIdx="1" presStyleCnt="3">
        <dgm:presLayoutVars>
          <dgm:bulletEnabled val="1"/>
        </dgm:presLayoutVars>
      </dgm:prSet>
      <dgm:spPr/>
      <dgm:t>
        <a:bodyPr/>
        <a:lstStyle/>
        <a:p>
          <a:endParaRPr lang="en-US"/>
        </a:p>
      </dgm:t>
    </dgm:pt>
    <dgm:pt modelId="{DE93CCDD-7AE4-4355-A61F-F3854169B8B2}" type="pres">
      <dgm:prSet presAssocID="{88749490-BB34-4F4F-8BC1-C27D3ABD12BE}" presName="space" presStyleCnt="0"/>
      <dgm:spPr/>
      <dgm:t>
        <a:bodyPr/>
        <a:lstStyle/>
        <a:p>
          <a:endParaRPr lang="en-US"/>
        </a:p>
      </dgm:t>
    </dgm:pt>
    <dgm:pt modelId="{B4FC05DB-C57C-425B-9F66-10976F6CF9C6}" type="pres">
      <dgm:prSet presAssocID="{894C641E-A83D-4EBB-95D3-0D6AD185F362}" presName="composite" presStyleCnt="0"/>
      <dgm:spPr/>
      <dgm:t>
        <a:bodyPr/>
        <a:lstStyle/>
        <a:p>
          <a:endParaRPr lang="en-US"/>
        </a:p>
      </dgm:t>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t>
        <a:bodyPr/>
        <a:lstStyle/>
        <a:p>
          <a:endParaRPr lang="en-US"/>
        </a:p>
      </dgm:t>
    </dgm:pt>
    <dgm:pt modelId="{8BE1DD3E-3025-49F8-B195-40AD3402D91D}" type="pres">
      <dgm:prSet presAssocID="{894C641E-A83D-4EBB-95D3-0D6AD185F362}" presName="desTx" presStyleLbl="alignAccFollowNode1" presStyleIdx="2" presStyleCnt="3">
        <dgm:presLayoutVars>
          <dgm:bulletEnabled val="1"/>
        </dgm:presLayoutVars>
      </dgm:prSet>
      <dgm:spPr/>
      <dgm:t>
        <a:bodyPr/>
        <a:lstStyle/>
        <a:p>
          <a:endParaRPr lang="en-US"/>
        </a:p>
      </dgm:t>
    </dgm:pt>
  </dgm:ptLst>
  <dgm:cxnLst>
    <dgm:cxn modelId="{6F5ED86D-0DA2-42C3-AC42-2DAA79BDF656}" type="presOf" srcId="{525177B3-71AD-408E-B5E8-A34FB5B156F4}" destId="{C0FABB9A-5F48-479E-9874-1253769D5136}" srcOrd="0" destOrd="2" presId="urn:microsoft.com/office/officeart/2005/8/layout/hList1"/>
    <dgm:cxn modelId="{9616438C-C82D-481F-BAF4-308FD52DA4B2}" type="presOf" srcId="{C6E78BEE-AB25-43C5-AE7D-7DD34791905E}" destId="{16C0A052-62DA-4A3B-BA0C-E09755F8AABD}" srcOrd="0" destOrd="1" presId="urn:microsoft.com/office/officeart/2005/8/layout/hList1"/>
    <dgm:cxn modelId="{67ED36E0-DFD0-4693-BD6D-40173A8664BA}" srcId="{F2A3EFBE-D152-4C96-8777-AB1862609997}" destId="{D3F22B3D-9770-43AA-A1EB-A2A9DC6605A9}" srcOrd="0" destOrd="0" parTransId="{917A7B8F-4875-416B-8554-6A36FC9E939B}" sibTransId="{CCC1A30E-87CE-4ECE-B813-125F911B4C67}"/>
    <dgm:cxn modelId="{FCB3A6DA-2421-4D61-A73E-FCDD22E0E84E}" srcId="{894C641E-A83D-4EBB-95D3-0D6AD185F362}" destId="{87C21E75-A0C8-4099-893F-B4A5A81E7841}" srcOrd="1" destOrd="0" parTransId="{72074B63-A4A4-4EB9-B45E-502990DA8D20}" sibTransId="{341F1B77-9419-4CF9-9F26-38BF84C9D7CD}"/>
    <dgm:cxn modelId="{A0A301CB-CE8C-4622-84DA-0EF0CEDCDDBF}" srcId="{18F0396C-A264-4D07-BFD8-88627524926B}" destId="{525177B3-71AD-408E-B5E8-A34FB5B156F4}" srcOrd="2" destOrd="0" parTransId="{29EB5859-6301-4EF9-91AB-A9F8CB141612}" sibTransId="{F1744652-ACA6-4744-8528-AFFDC2FF91ED}"/>
    <dgm:cxn modelId="{D5EAAC01-1B65-4282-8D2A-9455B059E89E}" srcId="{894C641E-A83D-4EBB-95D3-0D6AD185F362}" destId="{E1AA1CB0-4CC9-4D76-B126-BDEDAA124EB1}" srcOrd="0" destOrd="0" parTransId="{CF51C9DC-1C8C-434A-BF19-6D38A29F1E3D}" sibTransId="{EB6B4F4C-09FF-4EE9-A759-66803155D0A0}"/>
    <dgm:cxn modelId="{9C71F140-CF06-42CA-AE7A-A63D48EAACE2}" srcId="{18F0396C-A264-4D07-BFD8-88627524926B}" destId="{48928369-A2E2-4E7A-A326-14BF69087418}" srcOrd="0" destOrd="0" parTransId="{BCC6EBB4-ECC8-44A2-B5CB-07B9B7150BF0}" sibTransId="{C21B15F8-E9BE-485A-9F75-C402DAE69318}"/>
    <dgm:cxn modelId="{D5CD85CD-DB4F-4AD8-8A41-9CA0B12E97AA}" type="presOf" srcId="{87C21E75-A0C8-4099-893F-B4A5A81E7841}" destId="{8BE1DD3E-3025-49F8-B195-40AD3402D91D}" srcOrd="0" destOrd="1" presId="urn:microsoft.com/office/officeart/2005/8/layout/hList1"/>
    <dgm:cxn modelId="{00BB6287-4E99-49B3-8E9B-4D93D6804B92}" srcId="{D3F22B3D-9770-43AA-A1EB-A2A9DC6605A9}" destId="{9DA0D8F9-C4E6-4D9C-A2E4-269C0038FA05}" srcOrd="0" destOrd="0" parTransId="{79B246D2-F325-4A84-BE94-280A3A9CC400}" sibTransId="{1CF12211-6606-4C84-86B5-657FD35CD388}"/>
    <dgm:cxn modelId="{195E9BD2-3817-4466-A4C0-6085FD0F8343}" type="presOf" srcId="{894C641E-A83D-4EBB-95D3-0D6AD185F362}" destId="{30BD99D3-91C9-47CE-8CDD-B244DF80A3D1}" srcOrd="0" destOrd="0" presId="urn:microsoft.com/office/officeart/2005/8/layout/hList1"/>
    <dgm:cxn modelId="{2676175B-FF95-4A6F-9D5F-3C31945E9C89}" srcId="{D3F22B3D-9770-43AA-A1EB-A2A9DC6605A9}" destId="{C6E78BEE-AB25-43C5-AE7D-7DD34791905E}" srcOrd="1" destOrd="0" parTransId="{E9DA9014-379A-4BBE-86A3-82740007B5BC}" sibTransId="{2927284D-AA72-428C-A0E6-31124CA5C99D}"/>
    <dgm:cxn modelId="{E46C95E2-6133-4C70-A753-92AF992FA350}" srcId="{894C641E-A83D-4EBB-95D3-0D6AD185F362}" destId="{62BAFDD9-40CB-4E9F-BE12-7775017B31C5}" srcOrd="3" destOrd="0" parTransId="{615C18CF-D0F2-4180-B9C8-E738D45614BF}" sibTransId="{532946B1-C3E6-4878-9306-831DA47A42A1}"/>
    <dgm:cxn modelId="{992832EA-3EB1-451F-A509-769B7010358B}" type="presOf" srcId="{04A6CB37-A108-4A90-873C-87DB97B3ED8B}" destId="{8BE1DD3E-3025-49F8-B195-40AD3402D91D}" srcOrd="0" destOrd="4" presId="urn:microsoft.com/office/officeart/2005/8/layout/hList1"/>
    <dgm:cxn modelId="{B5702821-1D9D-44D9-A56F-33128C44FCDF}" srcId="{F2A3EFBE-D152-4C96-8777-AB1862609997}" destId="{18F0396C-A264-4D07-BFD8-88627524926B}" srcOrd="1" destOrd="0" parTransId="{4D3B99DA-A11B-4A86-8D99-829E1658D56B}" sibTransId="{88749490-BB34-4F4F-8BC1-C27D3ABD12BE}"/>
    <dgm:cxn modelId="{C91CAC38-8D4B-4C99-84A6-4D5B9D94E3A2}" srcId="{894C641E-A83D-4EBB-95D3-0D6AD185F362}" destId="{3EA564AC-7B72-4FCF-9284-6025ABE5E78A}" srcOrd="2" destOrd="0" parTransId="{814F50CF-7F5E-4BB8-9789-9FBFE5CB366D}" sibTransId="{571DB74D-94F1-49AF-A512-3AE57EE15342}"/>
    <dgm:cxn modelId="{C795A6D5-DF75-4952-9FB1-72A371E7FFB2}" type="presOf" srcId="{62BAFDD9-40CB-4E9F-BE12-7775017B31C5}" destId="{8BE1DD3E-3025-49F8-B195-40AD3402D91D}" srcOrd="0" destOrd="3" presId="urn:microsoft.com/office/officeart/2005/8/layout/hList1"/>
    <dgm:cxn modelId="{5D107C7A-AAAA-4942-9B57-A50AE9CF4F8E}" type="presOf" srcId="{3EA564AC-7B72-4FCF-9284-6025ABE5E78A}" destId="{8BE1DD3E-3025-49F8-B195-40AD3402D91D}" srcOrd="0" destOrd="2" presId="urn:microsoft.com/office/officeart/2005/8/layout/hList1"/>
    <dgm:cxn modelId="{B6D367FD-9486-4205-BDF4-7558286532FF}" type="presOf" srcId="{E1AA1CB0-4CC9-4D76-B126-BDEDAA124EB1}" destId="{8BE1DD3E-3025-49F8-B195-40AD3402D91D}" srcOrd="0" destOrd="0" presId="urn:microsoft.com/office/officeart/2005/8/layout/hList1"/>
    <dgm:cxn modelId="{9DA89735-31A4-447A-91D9-5148CB930CD7}" type="presOf" srcId="{495965C1-1598-41D4-B828-BF3E4A9D7C21}" destId="{16C0A052-62DA-4A3B-BA0C-E09755F8AABD}" srcOrd="0" destOrd="3" presId="urn:microsoft.com/office/officeart/2005/8/layout/hList1"/>
    <dgm:cxn modelId="{417322DA-CBE7-4272-A9A0-681CB9A54118}" type="presOf" srcId="{9DA0D8F9-C4E6-4D9C-A2E4-269C0038FA05}" destId="{16C0A052-62DA-4A3B-BA0C-E09755F8AABD}" srcOrd="0" destOrd="0" presId="urn:microsoft.com/office/officeart/2005/8/layout/hList1"/>
    <dgm:cxn modelId="{1DA6DC30-4AA1-4E96-9F6B-A760B336180D}" srcId="{D3F22B3D-9770-43AA-A1EB-A2A9DC6605A9}" destId="{AF6AE84C-9E0E-42FA-B04C-140410BE072E}" srcOrd="4" destOrd="0" parTransId="{9D332F8B-2ADF-41FE-A49A-1167603ECE3B}" sibTransId="{4C9900A4-86E7-490A-B2D6-B993B2B75586}"/>
    <dgm:cxn modelId="{8D0087BE-BC2A-4405-A52B-6187462C93DC}" type="presOf" srcId="{18F0396C-A264-4D07-BFD8-88627524926B}" destId="{A30E9832-11BE-427E-AA20-FB19A460AFB8}" srcOrd="0" destOrd="0" presId="urn:microsoft.com/office/officeart/2005/8/layout/hList1"/>
    <dgm:cxn modelId="{58876D48-42BF-4FF4-870C-9DCA246C8E43}" type="presOf" srcId="{48928369-A2E2-4E7A-A326-14BF69087418}" destId="{C0FABB9A-5F48-479E-9874-1253769D5136}" srcOrd="0" destOrd="0" presId="urn:microsoft.com/office/officeart/2005/8/layout/hList1"/>
    <dgm:cxn modelId="{AAF1C018-58D3-44E5-8C3D-BD1C22569B24}" type="presOf" srcId="{F7A432CF-A406-478A-827F-655973149674}" destId="{16C0A052-62DA-4A3B-BA0C-E09755F8AABD}" srcOrd="0" destOrd="5" presId="urn:microsoft.com/office/officeart/2005/8/layout/hList1"/>
    <dgm:cxn modelId="{860A3C67-78AE-4554-AF77-DC81529AC4F6}" srcId="{18F0396C-A264-4D07-BFD8-88627524926B}" destId="{7DEEE29A-9698-4716-9CD8-CC0DB10A581E}" srcOrd="3" destOrd="0" parTransId="{C72EEE79-F166-4EB3-BD2C-6696C1992E24}" sibTransId="{0A3AF2EE-6DAD-4EC9-B31D-B4A5E69FE3F8}"/>
    <dgm:cxn modelId="{3260DAC7-9519-4AC9-8F6F-186598CFA4D9}" srcId="{18F0396C-A264-4D07-BFD8-88627524926B}" destId="{029630A8-24B6-4355-8573-50BC39D7728E}" srcOrd="1" destOrd="0" parTransId="{BDA070C5-959C-4182-9657-0C134BB3B3E7}" sibTransId="{5145BA5C-684D-4010-AAA2-B07EAB172AC0}"/>
    <dgm:cxn modelId="{6678277C-CF2A-483A-94AF-CE6EAE76664F}" srcId="{D3F22B3D-9770-43AA-A1EB-A2A9DC6605A9}" destId="{F7A432CF-A406-478A-827F-655973149674}" srcOrd="5" destOrd="0" parTransId="{78D33F61-1200-4354-9A3A-1F798CD6739C}" sibTransId="{E7D80235-EA6E-45BF-B7CF-A79FC116635B}"/>
    <dgm:cxn modelId="{0E77E33A-CD83-4E5D-B216-1E9963C52780}" type="presOf" srcId="{AF6AE84C-9E0E-42FA-B04C-140410BE072E}" destId="{16C0A052-62DA-4A3B-BA0C-E09755F8AABD}" srcOrd="0" destOrd="4" presId="urn:microsoft.com/office/officeart/2005/8/layout/hList1"/>
    <dgm:cxn modelId="{7F6809E2-2BA1-4675-85BF-632010B0FC2E}" type="presOf" srcId="{D3F22B3D-9770-43AA-A1EB-A2A9DC6605A9}" destId="{61E6996F-FAB0-4C07-ADCA-3EDB9B6C1B60}" srcOrd="0" destOrd="0" presId="urn:microsoft.com/office/officeart/2005/8/layout/hList1"/>
    <dgm:cxn modelId="{B7FBF17E-E2AD-4EBB-8799-90F61B59A71E}" srcId="{D3F22B3D-9770-43AA-A1EB-A2A9DC6605A9}" destId="{495965C1-1598-41D4-B828-BF3E4A9D7C21}" srcOrd="3" destOrd="0" parTransId="{E9E66839-02FC-4511-A233-5F6C465DDE3C}" sibTransId="{AF1F43C2-67C5-40BF-869B-5CB58416DBFA}"/>
    <dgm:cxn modelId="{21444368-0277-4332-B388-5A17314DF970}" type="presOf" srcId="{F2A3EFBE-D152-4C96-8777-AB1862609997}" destId="{D9173271-2792-41B0-9FB6-9AE9738E571F}" srcOrd="0" destOrd="0" presId="urn:microsoft.com/office/officeart/2005/8/layout/hList1"/>
    <dgm:cxn modelId="{F32BA2F4-BE0C-48CE-BA7F-80CEAB7FFE2C}" srcId="{F2A3EFBE-D152-4C96-8777-AB1862609997}" destId="{894C641E-A83D-4EBB-95D3-0D6AD185F362}" srcOrd="2" destOrd="0" parTransId="{5A5BFFAE-1AA4-4622-8686-ABCFD9328F9D}" sibTransId="{E5CD2DDC-AB39-4483-895C-4A095197A5BF}"/>
    <dgm:cxn modelId="{2BFC62C4-FE6A-4CFF-98A1-79F19C2B327B}" srcId="{D3F22B3D-9770-43AA-A1EB-A2A9DC6605A9}" destId="{AB699A97-339C-461F-9CE4-BB5B49B69C19}" srcOrd="2" destOrd="0" parTransId="{B844AFF1-6FE4-4812-9676-C2540EC814C1}" sibTransId="{64FA91EE-F80F-4BB1-AB32-7D7DFC36A5AE}"/>
    <dgm:cxn modelId="{E1451FAB-6494-4D9C-A0F7-81021E18A23A}" srcId="{894C641E-A83D-4EBB-95D3-0D6AD185F362}" destId="{04A6CB37-A108-4A90-873C-87DB97B3ED8B}" srcOrd="4" destOrd="0" parTransId="{6473B6EA-7410-464F-9D45-1A43B8BE0A42}" sibTransId="{6F325DAA-FFB6-4200-B493-7520F18B95AA}"/>
    <dgm:cxn modelId="{D020D194-9A7B-4C0C-8CE0-2387ECE6BC53}" type="presOf" srcId="{029630A8-24B6-4355-8573-50BC39D7728E}" destId="{C0FABB9A-5F48-479E-9874-1253769D5136}" srcOrd="0" destOrd="1" presId="urn:microsoft.com/office/officeart/2005/8/layout/hList1"/>
    <dgm:cxn modelId="{78349493-4271-4D3B-9A68-66C576A9AF1B}" type="presOf" srcId="{AB699A97-339C-461F-9CE4-BB5B49B69C19}" destId="{16C0A052-62DA-4A3B-BA0C-E09755F8AABD}" srcOrd="0" destOrd="2" presId="urn:microsoft.com/office/officeart/2005/8/layout/hList1"/>
    <dgm:cxn modelId="{0EBC4A38-096C-4052-9636-B7AFA0204E03}" type="presOf" srcId="{7DEEE29A-9698-4716-9CD8-CC0DB10A581E}" destId="{C0FABB9A-5F48-479E-9874-1253769D5136}" srcOrd="0" destOrd="3" presId="urn:microsoft.com/office/officeart/2005/8/layout/hList1"/>
    <dgm:cxn modelId="{9A47D50D-8E39-466F-B2E1-C38CB688294A}" type="presParOf" srcId="{D9173271-2792-41B0-9FB6-9AE9738E571F}" destId="{8073F846-8987-4DCB-B978-4B5C318D4451}" srcOrd="0" destOrd="0" presId="urn:microsoft.com/office/officeart/2005/8/layout/hList1"/>
    <dgm:cxn modelId="{22B543B3-AABB-4B9F-88FB-9E1620745CC9}" type="presParOf" srcId="{8073F846-8987-4DCB-B978-4B5C318D4451}" destId="{61E6996F-FAB0-4C07-ADCA-3EDB9B6C1B60}" srcOrd="0" destOrd="0" presId="urn:microsoft.com/office/officeart/2005/8/layout/hList1"/>
    <dgm:cxn modelId="{97853402-94C3-45D7-95BE-F0DF5B697AFB}" type="presParOf" srcId="{8073F846-8987-4DCB-B978-4B5C318D4451}" destId="{16C0A052-62DA-4A3B-BA0C-E09755F8AABD}" srcOrd="1" destOrd="0" presId="urn:microsoft.com/office/officeart/2005/8/layout/hList1"/>
    <dgm:cxn modelId="{E4105DC2-5340-41D6-9D53-071E8C585F28}" type="presParOf" srcId="{D9173271-2792-41B0-9FB6-9AE9738E571F}" destId="{CC06C43B-81ED-4335-B593-5B220083DC7E}" srcOrd="1" destOrd="0" presId="urn:microsoft.com/office/officeart/2005/8/layout/hList1"/>
    <dgm:cxn modelId="{DFE414CB-8039-47D8-9FC5-9C95673ED675}" type="presParOf" srcId="{D9173271-2792-41B0-9FB6-9AE9738E571F}" destId="{CD88C85A-7321-410B-AAC7-1BB550DB0261}" srcOrd="2" destOrd="0" presId="urn:microsoft.com/office/officeart/2005/8/layout/hList1"/>
    <dgm:cxn modelId="{E785A8A8-CDCF-46AC-ACFF-EA9F7E88EBA0}" type="presParOf" srcId="{CD88C85A-7321-410B-AAC7-1BB550DB0261}" destId="{A30E9832-11BE-427E-AA20-FB19A460AFB8}" srcOrd="0" destOrd="0" presId="urn:microsoft.com/office/officeart/2005/8/layout/hList1"/>
    <dgm:cxn modelId="{C4ADC192-9A6E-4842-AEF8-C7B9CEA6EC8C}" type="presParOf" srcId="{CD88C85A-7321-410B-AAC7-1BB550DB0261}" destId="{C0FABB9A-5F48-479E-9874-1253769D5136}" srcOrd="1" destOrd="0" presId="urn:microsoft.com/office/officeart/2005/8/layout/hList1"/>
    <dgm:cxn modelId="{16446585-2306-473B-A7D8-F3EBD38A8E48}" type="presParOf" srcId="{D9173271-2792-41B0-9FB6-9AE9738E571F}" destId="{DE93CCDD-7AE4-4355-A61F-F3854169B8B2}" srcOrd="3" destOrd="0" presId="urn:microsoft.com/office/officeart/2005/8/layout/hList1"/>
    <dgm:cxn modelId="{6714AC7E-6FA2-46D2-9F35-B0763961F91B}" type="presParOf" srcId="{D9173271-2792-41B0-9FB6-9AE9738E571F}" destId="{B4FC05DB-C57C-425B-9F66-10976F6CF9C6}" srcOrd="4" destOrd="0" presId="urn:microsoft.com/office/officeart/2005/8/layout/hList1"/>
    <dgm:cxn modelId="{6D45C7FE-3902-42A0-B778-AC0E59A1AA9C}" type="presParOf" srcId="{B4FC05DB-C57C-425B-9F66-10976F6CF9C6}" destId="{30BD99D3-91C9-47CE-8CDD-B244DF80A3D1}" srcOrd="0" destOrd="0" presId="urn:microsoft.com/office/officeart/2005/8/layout/hList1"/>
    <dgm:cxn modelId="{19F568B0-BCB3-4FC2-9826-2D07573E3A01}"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simple2" qsCatId="simple" csTypeId="urn:microsoft.com/office/officeart/2005/8/colors/accent1_2" csCatId="accent1" phldr="1"/>
      <dgm:spPr/>
      <dgm:t>
        <a:bodyPr/>
        <a:lstStyle/>
        <a:p>
          <a:endParaRPr lang="en-US"/>
        </a:p>
      </dgm:t>
    </dgm:pt>
    <dgm:pt modelId="{D3F22B3D-9770-43AA-A1EB-A2A9DC6605A9}">
      <dgm:prSet phldrT="[Text]"/>
      <dgm:spPr/>
      <dgm:t>
        <a:bodyPr/>
        <a:lstStyle/>
        <a:p>
          <a:r>
            <a:rPr lang="en-US" dirty="0" smtClean="0">
              <a:latin typeface="Segoe UI" pitchFamily="34" charset="0"/>
              <a:ea typeface="Segoe UI" pitchFamily="34" charset="0"/>
              <a:cs typeface="Segoe UI" pitchFamily="34" charset="0"/>
            </a:rPr>
            <a:t>Classic - Full trust solutions</a:t>
          </a:r>
          <a:endParaRPr lang="en-US" dirty="0">
            <a:latin typeface="Segoe UI" pitchFamily="34" charset="0"/>
            <a:ea typeface="Segoe UI" pitchFamily="34" charset="0"/>
            <a:cs typeface="Segoe UI" pitchFamily="34" charset="0"/>
          </a:endParaRPr>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dgm:t>
        <a:bodyPr/>
        <a:lstStyle/>
        <a:p>
          <a:r>
            <a:rPr lang="en-US" dirty="0" smtClean="0">
              <a:latin typeface="Segoe UI" pitchFamily="34" charset="0"/>
              <a:ea typeface="Segoe UI" pitchFamily="34" charset="0"/>
              <a:cs typeface="Segoe UI" pitchFamily="34" charset="0"/>
            </a:rPr>
            <a:t>ISV solutions</a:t>
          </a:r>
          <a:endParaRPr lang="en-US" dirty="0">
            <a:latin typeface="Segoe UI" pitchFamily="34" charset="0"/>
            <a:ea typeface="Segoe UI" pitchFamily="34" charset="0"/>
            <a:cs typeface="Segoe UI" pitchFamily="34" charset="0"/>
          </a:endParaRPr>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dgm:t>
        <a:bodyPr/>
        <a:lstStyle/>
        <a:p>
          <a:r>
            <a:rPr lang="en-US"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endParaRPr lang="en-US"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48928369-A2E2-4E7A-A326-14BF69087418}">
      <dgm:prSet phldrT="[Text]"/>
      <dgm:spPr/>
      <dgm:t>
        <a:bodyPr/>
        <a:lstStyle/>
        <a:p>
          <a:r>
            <a:rPr lang="en-US" dirty="0" smtClean="0">
              <a:latin typeface="Segoe UI" pitchFamily="34" charset="0"/>
              <a:ea typeface="Segoe UI" pitchFamily="34" charset="0"/>
              <a:cs typeface="Segoe UI" pitchFamily="34" charset="0"/>
            </a:rPr>
            <a:t>Remote provisioning for elements</a:t>
          </a:r>
          <a:endParaRPr lang="en-US" dirty="0">
            <a:latin typeface="Segoe UI" pitchFamily="34" charset="0"/>
            <a:ea typeface="Segoe UI" pitchFamily="34" charset="0"/>
            <a:cs typeface="Segoe UI" pitchFamily="34" charset="0"/>
          </a:endParaRPr>
        </a:p>
      </dgm:t>
    </dgm:pt>
    <dgm:pt modelId="{BCC6EBB4-ECC8-44A2-B5CB-07B9B7150BF0}" type="parTrans" cxnId="{9C71F140-CF06-42CA-AE7A-A63D48EAACE2}">
      <dgm:prSet/>
      <dgm:spPr/>
      <dgm:t>
        <a:bodyPr/>
        <a:lstStyle/>
        <a:p>
          <a:endParaRPr lang="en-US"/>
        </a:p>
      </dgm:t>
    </dgm:pt>
    <dgm:pt modelId="{C21B15F8-E9BE-485A-9F75-C402DAE69318}" type="sibTrans" cxnId="{9C71F140-CF06-42CA-AE7A-A63D48EAACE2}">
      <dgm:prSet/>
      <dgm:spPr/>
      <dgm:t>
        <a:bodyPr/>
        <a:lstStyle/>
        <a:p>
          <a:endParaRPr lang="en-US"/>
        </a:p>
      </dgm:t>
    </dgm:pt>
    <dgm:pt modelId="{894C641E-A83D-4EBB-95D3-0D6AD185F362}">
      <dgm:prSet phldrT="[Text]"/>
      <dgm:spPr/>
      <dgm:t>
        <a:bodyPr/>
        <a:lstStyle/>
        <a:p>
          <a:r>
            <a:rPr lang="en-US" dirty="0" smtClean="0">
              <a:latin typeface="Segoe UI" pitchFamily="34" charset="0"/>
              <a:ea typeface="Segoe UI" pitchFamily="34" charset="0"/>
              <a:cs typeface="Segoe UI" pitchFamily="34" charset="0"/>
            </a:rPr>
            <a:t>Store Add-Ins</a:t>
          </a:r>
          <a:endParaRPr lang="en-US" dirty="0">
            <a:latin typeface="Segoe UI" pitchFamily="34" charset="0"/>
            <a:ea typeface="Segoe UI" pitchFamily="34" charset="0"/>
            <a:cs typeface="Segoe UI" pitchFamily="34" charset="0"/>
          </a:endParaRPr>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dgm:t>
        <a:bodyPr/>
        <a:lstStyle/>
        <a:p>
          <a:r>
            <a:rPr lang="en-US" dirty="0" smtClean="0">
              <a:latin typeface="Segoe UI" pitchFamily="34" charset="0"/>
              <a:ea typeface="Segoe UI" pitchFamily="34" charset="0"/>
              <a:cs typeface="Segoe UI" pitchFamily="34" charset="0"/>
            </a:rPr>
            <a:t>Add-in catalog </a:t>
          </a:r>
          <a:r>
            <a:rPr lang="en-US" dirty="0" smtClean="0">
              <a:latin typeface="Segoe UI" pitchFamily="34" charset="0"/>
              <a:ea typeface="Segoe UI" pitchFamily="34" charset="0"/>
              <a:cs typeface="Segoe UI" pitchFamily="34" charset="0"/>
            </a:rPr>
            <a:t>based solution</a:t>
          </a:r>
          <a:endParaRPr lang="en-US" dirty="0">
            <a:latin typeface="Segoe UI" pitchFamily="34" charset="0"/>
            <a:ea typeface="Segoe UI" pitchFamily="34" charset="0"/>
            <a:cs typeface="Segoe UI" pitchFamily="34" charset="0"/>
          </a:endParaRPr>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89FC8351-6838-4D94-AA45-53D4370CC54B}">
      <dgm:prSet phldrT="[Text]"/>
      <dgm:spPr/>
      <dgm:t>
        <a:bodyPr/>
        <a:lstStyle/>
        <a:p>
          <a:r>
            <a:rPr lang="en-US" dirty="0" smtClean="0">
              <a:latin typeface="Segoe UI" pitchFamily="34" charset="0"/>
              <a:ea typeface="Segoe UI" pitchFamily="34" charset="0"/>
              <a:cs typeface="Segoe UI" pitchFamily="34" charset="0"/>
            </a:rPr>
            <a:t>Custom service applications</a:t>
          </a:r>
          <a:endParaRPr lang="en-US" dirty="0">
            <a:latin typeface="Segoe UI" pitchFamily="34" charset="0"/>
            <a:ea typeface="Segoe UI" pitchFamily="34" charset="0"/>
            <a:cs typeface="Segoe UI" pitchFamily="34" charset="0"/>
          </a:endParaRPr>
        </a:p>
      </dgm:t>
    </dgm:pt>
    <dgm:pt modelId="{544949E7-441A-42DD-BDD1-9CFD163E5624}" type="parTrans" cxnId="{FBACD6D8-0C3C-4F96-B99F-BCC9C0B19B1D}">
      <dgm:prSet/>
      <dgm:spPr/>
      <dgm:t>
        <a:bodyPr/>
        <a:lstStyle/>
        <a:p>
          <a:endParaRPr lang="en-US"/>
        </a:p>
      </dgm:t>
    </dgm:pt>
    <dgm:pt modelId="{B99552ED-70FB-4845-8A1C-2476764BF480}" type="sibTrans" cxnId="{FBACD6D8-0C3C-4F96-B99F-BCC9C0B19B1D}">
      <dgm:prSet/>
      <dgm:spPr/>
      <dgm:t>
        <a:bodyPr/>
        <a:lstStyle/>
        <a:p>
          <a:endParaRPr lang="en-US"/>
        </a:p>
      </dgm:t>
    </dgm:pt>
    <dgm:pt modelId="{203AA408-5D0C-4A6F-8877-27731B1514B7}">
      <dgm:prSet phldrT="[Text]"/>
      <dgm:spPr/>
      <dgm:t>
        <a:bodyPr/>
        <a:lstStyle/>
        <a:p>
          <a:r>
            <a:rPr lang="en-US" dirty="0" smtClean="0">
              <a:latin typeface="Segoe UI" pitchFamily="34" charset="0"/>
              <a:ea typeface="Segoe UI" pitchFamily="34" charset="0"/>
              <a:cs typeface="Segoe UI" pitchFamily="34" charset="0"/>
            </a:rPr>
            <a:t>Custom WCF services</a:t>
          </a:r>
          <a:endParaRPr lang="en-US" dirty="0">
            <a:latin typeface="Segoe UI" pitchFamily="34" charset="0"/>
            <a:ea typeface="Segoe UI" pitchFamily="34" charset="0"/>
            <a:cs typeface="Segoe UI" pitchFamily="34" charset="0"/>
          </a:endParaRPr>
        </a:p>
      </dgm:t>
    </dgm:pt>
    <dgm:pt modelId="{30E5536A-068B-4286-9503-01F68E89F03F}" type="parTrans" cxnId="{47C1BF14-BEB1-40F3-A16B-ABD1AB86BC5A}">
      <dgm:prSet/>
      <dgm:spPr/>
      <dgm:t>
        <a:bodyPr/>
        <a:lstStyle/>
        <a:p>
          <a:endParaRPr lang="en-US"/>
        </a:p>
      </dgm:t>
    </dgm:pt>
    <dgm:pt modelId="{C13EC596-1177-45D3-85FF-7188881F3A3C}" type="sibTrans" cxnId="{47C1BF14-BEB1-40F3-A16B-ABD1AB86BC5A}">
      <dgm:prSet/>
      <dgm:spPr/>
      <dgm:t>
        <a:bodyPr/>
        <a:lstStyle/>
        <a:p>
          <a:endParaRPr lang="en-US"/>
        </a:p>
      </dgm:t>
    </dgm:pt>
    <dgm:pt modelId="{7CE19965-B7CE-4ADC-B540-DFBA7D5EAC48}">
      <dgm:prSet phldrT="[Text]"/>
      <dgm:spPr/>
      <dgm:t>
        <a:bodyPr/>
        <a:lstStyle/>
        <a:p>
          <a:r>
            <a:rPr lang="en-US" dirty="0" smtClean="0">
              <a:latin typeface="Segoe UI" pitchFamily="34" charset="0"/>
              <a:ea typeface="Segoe UI" pitchFamily="34" charset="0"/>
              <a:cs typeface="Segoe UI" pitchFamily="34" charset="0"/>
            </a:rPr>
            <a:t>Platform level customizations to on-premises</a:t>
          </a:r>
          <a:endParaRPr lang="en-US" dirty="0">
            <a:latin typeface="Segoe UI" pitchFamily="34" charset="0"/>
            <a:ea typeface="Segoe UI" pitchFamily="34" charset="0"/>
            <a:cs typeface="Segoe UI" pitchFamily="34" charset="0"/>
          </a:endParaRPr>
        </a:p>
      </dgm:t>
    </dgm:pt>
    <dgm:pt modelId="{29109066-80D6-44B2-84A6-ED79D025D126}" type="parTrans" cxnId="{2B5E2BA6-560C-4534-8BF7-F9F2E44D3295}">
      <dgm:prSet/>
      <dgm:spPr/>
      <dgm:t>
        <a:bodyPr/>
        <a:lstStyle/>
        <a:p>
          <a:endParaRPr lang="en-US"/>
        </a:p>
      </dgm:t>
    </dgm:pt>
    <dgm:pt modelId="{F8480564-05AD-44D4-BA85-6B00208DEAFA}" type="sibTrans" cxnId="{2B5E2BA6-560C-4534-8BF7-F9F2E44D3295}">
      <dgm:prSet/>
      <dgm:spPr/>
      <dgm:t>
        <a:bodyPr/>
        <a:lstStyle/>
        <a:p>
          <a:endParaRPr lang="en-US"/>
        </a:p>
      </dgm:t>
    </dgm:pt>
    <dgm:pt modelId="{CE14AEA9-F8A5-4533-AEFE-F294A418296B}">
      <dgm:prSet phldrT="[Text]"/>
      <dgm:spPr/>
      <dgm:t>
        <a:bodyPr/>
        <a:lstStyle/>
        <a:p>
          <a:r>
            <a:rPr lang="en-US" dirty="0" smtClean="0">
              <a:latin typeface="Segoe UI" pitchFamily="34" charset="0"/>
              <a:ea typeface="Segoe UI" pitchFamily="34" charset="0"/>
              <a:cs typeface="Segoe UI" pitchFamily="34" charset="0"/>
            </a:rPr>
            <a:t>Server side controls as JavaScript on page layouts and master pages</a:t>
          </a:r>
          <a:endParaRPr lang="en-US" dirty="0">
            <a:latin typeface="Segoe UI" pitchFamily="34" charset="0"/>
            <a:ea typeface="Segoe UI" pitchFamily="34" charset="0"/>
            <a:cs typeface="Segoe UI" pitchFamily="34" charset="0"/>
          </a:endParaRPr>
        </a:p>
      </dgm:t>
    </dgm:pt>
    <dgm:pt modelId="{F2D76547-5326-4A32-82F6-4E01DD665930}" type="parTrans" cxnId="{138F4E37-6F3C-43B9-9B92-0646E3E649FC}">
      <dgm:prSet/>
      <dgm:spPr/>
      <dgm:t>
        <a:bodyPr/>
        <a:lstStyle/>
        <a:p>
          <a:endParaRPr lang="en-US"/>
        </a:p>
      </dgm:t>
    </dgm:pt>
    <dgm:pt modelId="{0C948EBC-8CC7-4D60-B57B-40ACD616C646}" type="sibTrans" cxnId="{138F4E37-6F3C-43B9-9B92-0646E3E649FC}">
      <dgm:prSet/>
      <dgm:spPr/>
      <dgm:t>
        <a:bodyPr/>
        <a:lstStyle/>
        <a:p>
          <a:endParaRPr lang="en-US"/>
        </a:p>
      </dgm:t>
    </dgm:pt>
    <dgm:pt modelId="{517DD29E-089C-493F-94DB-41DD473D1297}">
      <dgm:prSet phldrT="[Text]"/>
      <dgm:spPr/>
      <dgm:t>
        <a:bodyPr/>
        <a:lstStyle/>
        <a:p>
          <a:r>
            <a:rPr lang="en-US" dirty="0" smtClean="0">
              <a:latin typeface="Segoe UI" pitchFamily="34" charset="0"/>
              <a:ea typeface="Segoe UI" pitchFamily="34" charset="0"/>
              <a:cs typeface="Segoe UI" pitchFamily="34" charset="0"/>
            </a:rPr>
            <a:t>Embracing un-ghosted model</a:t>
          </a:r>
          <a:endParaRPr lang="en-US" dirty="0">
            <a:latin typeface="Segoe UI" pitchFamily="34" charset="0"/>
            <a:ea typeface="Segoe UI" pitchFamily="34" charset="0"/>
            <a:cs typeface="Segoe UI" pitchFamily="34" charset="0"/>
          </a:endParaRPr>
        </a:p>
      </dgm:t>
    </dgm:pt>
    <dgm:pt modelId="{C5C2632B-92B5-48CA-9D1E-85928B48906E}" type="parTrans" cxnId="{6D5B90CF-C15D-4968-8B37-7D71FBB61C51}">
      <dgm:prSet/>
      <dgm:spPr/>
      <dgm:t>
        <a:bodyPr/>
        <a:lstStyle/>
        <a:p>
          <a:endParaRPr lang="en-US"/>
        </a:p>
      </dgm:t>
    </dgm:pt>
    <dgm:pt modelId="{2BD1B84A-5380-449A-9E69-842BA4008893}" type="sibTrans" cxnId="{6D5B90CF-C15D-4968-8B37-7D71FBB61C51}">
      <dgm:prSet/>
      <dgm:spPr/>
      <dgm:t>
        <a:bodyPr/>
        <a:lstStyle/>
        <a:p>
          <a:endParaRPr lang="en-US"/>
        </a:p>
      </dgm:t>
    </dgm:pt>
    <dgm:pt modelId="{973A7279-8A37-4092-9323-219922A41352}">
      <dgm:prSet phldrT="[Text]"/>
      <dgm:spPr/>
      <dgm:t>
        <a:bodyPr/>
        <a:lstStyle/>
        <a:p>
          <a:r>
            <a:rPr lang="en-US" dirty="0" smtClean="0">
              <a:latin typeface="Segoe UI" pitchFamily="34" charset="0"/>
              <a:ea typeface="Segoe UI" pitchFamily="34" charset="0"/>
              <a:cs typeface="Segoe UI" pitchFamily="34" charset="0"/>
            </a:rPr>
            <a:t>SP </a:t>
          </a:r>
          <a:r>
            <a:rPr lang="en-US" dirty="0" smtClean="0">
              <a:latin typeface="Segoe UI" pitchFamily="34" charset="0"/>
              <a:ea typeface="Segoe UI" pitchFamily="34" charset="0"/>
              <a:cs typeface="Segoe UI" pitchFamily="34" charset="0"/>
            </a:rPr>
            <a:t>add-in </a:t>
          </a:r>
          <a:r>
            <a:rPr lang="en-US" dirty="0" smtClean="0">
              <a:latin typeface="Segoe UI" pitchFamily="34" charset="0"/>
              <a:ea typeface="Segoe UI" pitchFamily="34" charset="0"/>
              <a:cs typeface="Segoe UI" pitchFamily="34" charset="0"/>
            </a:rPr>
            <a:t>dimension with provider hosted </a:t>
          </a:r>
          <a:r>
            <a:rPr lang="en-US" dirty="0" smtClean="0">
              <a:latin typeface="Segoe UI" pitchFamily="34" charset="0"/>
              <a:ea typeface="Segoe UI" pitchFamily="34" charset="0"/>
              <a:cs typeface="Segoe UI" pitchFamily="34" charset="0"/>
            </a:rPr>
            <a:t>add-ins </a:t>
          </a:r>
          <a:r>
            <a:rPr lang="en-US" dirty="0" smtClean="0">
              <a:latin typeface="Segoe UI" pitchFamily="34" charset="0"/>
              <a:ea typeface="Segoe UI" pitchFamily="34" charset="0"/>
              <a:cs typeface="Segoe UI" pitchFamily="34" charset="0"/>
            </a:rPr>
            <a:t>to provide new capabilities</a:t>
          </a:r>
          <a:endParaRPr lang="en-US" dirty="0">
            <a:latin typeface="Segoe UI" pitchFamily="34" charset="0"/>
            <a:ea typeface="Segoe UI" pitchFamily="34" charset="0"/>
            <a:cs typeface="Segoe UI" pitchFamily="34" charset="0"/>
          </a:endParaRPr>
        </a:p>
      </dgm:t>
    </dgm:pt>
    <dgm:pt modelId="{A9A3B2BA-5A91-4FD5-B18E-6B824BC8F786}" type="parTrans" cxnId="{22618DCE-CC92-4D42-AA63-714FA6E934A9}">
      <dgm:prSet/>
      <dgm:spPr/>
      <dgm:t>
        <a:bodyPr/>
        <a:lstStyle/>
        <a:p>
          <a:endParaRPr lang="en-US"/>
        </a:p>
      </dgm:t>
    </dgm:pt>
    <dgm:pt modelId="{0B4DA18E-66EB-4528-998D-7214B2592B82}" type="sibTrans" cxnId="{22618DCE-CC92-4D42-AA63-714FA6E934A9}">
      <dgm:prSet/>
      <dgm:spPr/>
      <dgm:t>
        <a:bodyPr/>
        <a:lstStyle/>
        <a:p>
          <a:endParaRPr lang="en-US"/>
        </a:p>
      </dgm:t>
    </dgm:pt>
    <dgm:pt modelId="{06283B16-6FEB-4077-AB9F-15DFBA70C661}">
      <dgm:prSet phldrT="[Text]"/>
      <dgm:spPr/>
      <dgm:t>
        <a:bodyPr/>
        <a:lstStyle/>
        <a:p>
          <a:r>
            <a:rPr lang="en-US" dirty="0" smtClean="0">
              <a:latin typeface="Segoe UI" pitchFamily="34" charset="0"/>
              <a:ea typeface="Segoe UI" pitchFamily="34" charset="0"/>
              <a:cs typeface="Segoe UI" pitchFamily="34" charset="0"/>
            </a:rPr>
            <a:t>Packaged reusable solutions built for specific functionality</a:t>
          </a:r>
          <a:endParaRPr lang="en-US" dirty="0">
            <a:latin typeface="Segoe UI" pitchFamily="34" charset="0"/>
            <a:ea typeface="Segoe UI" pitchFamily="34" charset="0"/>
            <a:cs typeface="Segoe UI" pitchFamily="34" charset="0"/>
          </a:endParaRPr>
        </a:p>
      </dgm:t>
    </dgm:pt>
    <dgm:pt modelId="{064CBD07-976A-4790-9C6F-DAFBBACF7157}" type="parTrans" cxnId="{A91D8FD0-3551-4798-83E9-AE96C56CF824}">
      <dgm:prSet/>
      <dgm:spPr/>
      <dgm:t>
        <a:bodyPr/>
        <a:lstStyle/>
        <a:p>
          <a:endParaRPr lang="en-US"/>
        </a:p>
      </dgm:t>
    </dgm:pt>
    <dgm:pt modelId="{F9238DD1-E5A4-4F62-94FF-4C1FD9FCD328}" type="sibTrans" cxnId="{A91D8FD0-3551-4798-83E9-AE96C56CF824}">
      <dgm:prSet/>
      <dgm:spPr/>
      <dgm:t>
        <a:bodyPr/>
        <a:lstStyle/>
        <a:p>
          <a:endParaRPr lang="en-US"/>
        </a:p>
      </dgm:t>
    </dgm:pt>
    <dgm:pt modelId="{77E3836B-F091-4146-AA31-CB4D986C9D6E}">
      <dgm:prSet phldrT="[Text]"/>
      <dgm:spPr/>
      <dgm:t>
        <a:bodyPr/>
        <a:lstStyle/>
        <a:p>
          <a:r>
            <a:rPr lang="en-US" dirty="0" smtClean="0">
              <a:latin typeface="Segoe UI" pitchFamily="34" charset="0"/>
              <a:ea typeface="Segoe UI" pitchFamily="34" charset="0"/>
              <a:cs typeface="Segoe UI" pitchFamily="34" charset="0"/>
            </a:rPr>
            <a:t>SharePoint customizations, not customer specific customizations</a:t>
          </a:r>
          <a:endParaRPr lang="en-US" dirty="0">
            <a:latin typeface="Segoe UI" pitchFamily="34" charset="0"/>
            <a:ea typeface="Segoe UI" pitchFamily="34" charset="0"/>
            <a:cs typeface="Segoe UI" pitchFamily="34" charset="0"/>
          </a:endParaRPr>
        </a:p>
      </dgm:t>
    </dgm:pt>
    <dgm:pt modelId="{C622069F-D5E5-48D2-AEF4-8E2126D549DF}" type="parTrans" cxnId="{42760E53-4AFA-41CA-B509-387F58AEF538}">
      <dgm:prSet/>
      <dgm:spPr/>
      <dgm:t>
        <a:bodyPr/>
        <a:lstStyle/>
        <a:p>
          <a:endParaRPr lang="en-US"/>
        </a:p>
      </dgm:t>
    </dgm:pt>
    <dgm:pt modelId="{B22E0CD8-B0A8-4FAA-B093-47EB3E4A8A63}" type="sibTrans" cxnId="{42760E53-4AFA-41CA-B509-387F58AEF538}">
      <dgm:prSet/>
      <dgm:spPr/>
      <dgm:t>
        <a:bodyPr/>
        <a:lstStyle/>
        <a:p>
          <a:endParaRPr lang="en-US"/>
        </a:p>
      </dgm:t>
    </dgm:pt>
    <dgm:pt modelId="{88911F12-7A3C-416A-A0FC-50F170A21732}">
      <dgm:prSet phldrT="[Text]"/>
      <dgm:spPr/>
      <dgm:t>
        <a:bodyPr/>
        <a:lstStyle/>
        <a:p>
          <a:r>
            <a:rPr lang="en-US" dirty="0" smtClean="0">
              <a:latin typeface="Segoe UI" pitchFamily="34" charset="0"/>
              <a:ea typeface="Segoe UI" pitchFamily="34" charset="0"/>
              <a:cs typeface="Segoe UI" pitchFamily="34" charset="0"/>
            </a:rPr>
            <a:t>Customer specific customizations</a:t>
          </a:r>
          <a:endParaRPr lang="en-US" dirty="0">
            <a:latin typeface="Segoe UI" pitchFamily="34" charset="0"/>
            <a:ea typeface="Segoe UI" pitchFamily="34" charset="0"/>
            <a:cs typeface="Segoe UI" pitchFamily="34" charset="0"/>
          </a:endParaRPr>
        </a:p>
      </dgm:t>
    </dgm:pt>
    <dgm:pt modelId="{790E5D4D-070D-4F1D-908F-BB12AF965245}" type="parTrans" cxnId="{182582F5-CA3A-4E9A-8D74-6D91B1C6C703}">
      <dgm:prSet/>
      <dgm:spPr/>
      <dgm:t>
        <a:bodyPr/>
        <a:lstStyle/>
        <a:p>
          <a:endParaRPr lang="en-US"/>
        </a:p>
      </dgm:t>
    </dgm:pt>
    <dgm:pt modelId="{E2341D2E-A7A2-454B-AA6E-476320A79FE5}" type="sibTrans" cxnId="{182582F5-CA3A-4E9A-8D74-6D91B1C6C703}">
      <dgm:prSet/>
      <dgm:spPr/>
      <dgm:t>
        <a:bodyPr/>
        <a:lstStyle/>
        <a:p>
          <a:endParaRPr lang="en-US"/>
        </a:p>
      </dgm:t>
    </dgm:pt>
    <dgm:pt modelId="{64FC4C3C-105D-4227-823A-56FC988FC1ED}">
      <dgm:prSet phldrT="[Text]"/>
      <dgm:spPr/>
      <dgm:t>
        <a:bodyPr/>
        <a:lstStyle/>
        <a:p>
          <a:endParaRPr lang="en-US" dirty="0">
            <a:latin typeface="Segoe UI" pitchFamily="34" charset="0"/>
            <a:ea typeface="Segoe UI" pitchFamily="34" charset="0"/>
            <a:cs typeface="Segoe UI" pitchFamily="34" charset="0"/>
          </a:endParaRPr>
        </a:p>
      </dgm:t>
    </dgm:pt>
    <dgm:pt modelId="{BCAF2DF1-9832-4EFD-900B-124AFE5363DB}" type="parTrans" cxnId="{21A8D907-44B2-4051-8990-6595C8155D35}">
      <dgm:prSet/>
      <dgm:spPr/>
      <dgm:t>
        <a:bodyPr/>
        <a:lstStyle/>
        <a:p>
          <a:endParaRPr lang="en-US"/>
        </a:p>
      </dgm:t>
    </dgm:pt>
    <dgm:pt modelId="{DDB953E4-8AB1-46F0-89BC-72F0A38E8313}" type="sibTrans" cxnId="{21A8D907-44B2-4051-8990-6595C8155D35}">
      <dgm:prSet/>
      <dgm:spPr/>
      <dgm:t>
        <a:bodyPr/>
        <a:lstStyle/>
        <a:p>
          <a:endParaRPr lang="en-US"/>
        </a:p>
      </dgm:t>
    </dgm:pt>
    <dgm:pt modelId="{AE1E38E1-E9F4-4CF8-AF52-FDA4C5F14FC9}">
      <dgm:prSet phldrT="[Text]"/>
      <dgm:spPr/>
      <dgm:t>
        <a:bodyPr/>
        <a:lstStyle/>
        <a:p>
          <a:r>
            <a:rPr lang="en-US" dirty="0" smtClean="0">
              <a:latin typeface="Segoe UI" pitchFamily="34" charset="0"/>
              <a:ea typeface="Segoe UI" pitchFamily="34" charset="0"/>
              <a:cs typeface="Segoe UI" pitchFamily="34" charset="0"/>
            </a:rPr>
            <a:t>Not only for market place or store, but also as platform for customer specific customizations</a:t>
          </a:r>
          <a:endParaRPr lang="en-US" dirty="0">
            <a:latin typeface="Segoe UI" pitchFamily="34" charset="0"/>
            <a:ea typeface="Segoe UI" pitchFamily="34" charset="0"/>
            <a:cs typeface="Segoe UI" pitchFamily="34" charset="0"/>
          </a:endParaRPr>
        </a:p>
      </dgm:t>
    </dgm:pt>
    <dgm:pt modelId="{FAE1BBCD-E8E0-4661-9829-3E1DED303B06}" type="parTrans" cxnId="{0FC94AFA-BD5F-4CC9-B75C-2F757CE6872A}">
      <dgm:prSet/>
      <dgm:spPr/>
      <dgm:t>
        <a:bodyPr/>
        <a:lstStyle/>
        <a:p>
          <a:endParaRPr lang="en-US"/>
        </a:p>
      </dgm:t>
    </dgm:pt>
    <dgm:pt modelId="{22C045B5-B783-49C7-B770-CBFF661ECCE8}" type="sibTrans" cxnId="{0FC94AFA-BD5F-4CC9-B75C-2F757CE6872A}">
      <dgm:prSet/>
      <dgm:spPr/>
      <dgm:t>
        <a:bodyPr/>
        <a:lstStyle/>
        <a:p>
          <a:endParaRPr lang="en-US"/>
        </a:p>
      </dgm:t>
    </dgm:pt>
    <dgm:pt modelId="{D9173271-2792-41B0-9FB6-9AE9738E571F}" type="pres">
      <dgm:prSet presAssocID="{F2A3EFBE-D152-4C96-8777-AB1862609997}" presName="Name0" presStyleCnt="0">
        <dgm:presLayoutVars>
          <dgm:dir/>
          <dgm:animLvl val="lvl"/>
          <dgm:resizeHandles val="exact"/>
        </dgm:presLayoutVars>
      </dgm:prSet>
      <dgm:spPr/>
      <dgm:t>
        <a:bodyPr/>
        <a:lstStyle/>
        <a:p>
          <a:endParaRPr lang="en-US"/>
        </a:p>
      </dgm:t>
    </dgm:pt>
    <dgm:pt modelId="{8073F846-8987-4DCB-B978-4B5C318D4451}" type="pres">
      <dgm:prSet presAssocID="{D3F22B3D-9770-43AA-A1EB-A2A9DC6605A9}" presName="composite" presStyleCnt="0"/>
      <dgm:spPr/>
      <dgm:t>
        <a:bodyPr/>
        <a:lstStyle/>
        <a:p>
          <a:endParaRPr lang="en-US"/>
        </a:p>
      </dgm:t>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t>
        <a:bodyPr/>
        <a:lstStyle/>
        <a:p>
          <a:endParaRPr lang="en-US"/>
        </a:p>
      </dgm:t>
    </dgm:pt>
    <dgm:pt modelId="{16C0A052-62DA-4A3B-BA0C-E09755F8AABD}" type="pres">
      <dgm:prSet presAssocID="{D3F22B3D-9770-43AA-A1EB-A2A9DC6605A9}" presName="desTx" presStyleLbl="alignAccFollowNode1" presStyleIdx="0" presStyleCnt="3" custLinFactNeighborX="-23283" custLinFactNeighborY="458">
        <dgm:presLayoutVars>
          <dgm:bulletEnabled val="1"/>
        </dgm:presLayoutVars>
      </dgm:prSet>
      <dgm:spPr/>
      <dgm:t>
        <a:bodyPr/>
        <a:lstStyle/>
        <a:p>
          <a:endParaRPr lang="en-US"/>
        </a:p>
      </dgm:t>
    </dgm:pt>
    <dgm:pt modelId="{CC06C43B-81ED-4335-B593-5B220083DC7E}" type="pres">
      <dgm:prSet presAssocID="{CCC1A30E-87CE-4ECE-B813-125F911B4C67}" presName="space" presStyleCnt="0"/>
      <dgm:spPr/>
      <dgm:t>
        <a:bodyPr/>
        <a:lstStyle/>
        <a:p>
          <a:endParaRPr lang="en-US"/>
        </a:p>
      </dgm:t>
    </dgm:pt>
    <dgm:pt modelId="{CD88C85A-7321-410B-AAC7-1BB550DB0261}" type="pres">
      <dgm:prSet presAssocID="{18F0396C-A264-4D07-BFD8-88627524926B}" presName="composite" presStyleCnt="0"/>
      <dgm:spPr/>
      <dgm:t>
        <a:bodyPr/>
        <a:lstStyle/>
        <a:p>
          <a:endParaRPr lang="en-US"/>
        </a:p>
      </dgm:t>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t>
        <a:bodyPr/>
        <a:lstStyle/>
        <a:p>
          <a:endParaRPr lang="en-US"/>
        </a:p>
      </dgm:t>
    </dgm:pt>
    <dgm:pt modelId="{C0FABB9A-5F48-479E-9874-1253769D5136}" type="pres">
      <dgm:prSet presAssocID="{18F0396C-A264-4D07-BFD8-88627524926B}" presName="desTx" presStyleLbl="alignAccFollowNode1" presStyleIdx="1" presStyleCnt="3">
        <dgm:presLayoutVars>
          <dgm:bulletEnabled val="1"/>
        </dgm:presLayoutVars>
      </dgm:prSet>
      <dgm:spPr/>
      <dgm:t>
        <a:bodyPr/>
        <a:lstStyle/>
        <a:p>
          <a:endParaRPr lang="en-US"/>
        </a:p>
      </dgm:t>
    </dgm:pt>
    <dgm:pt modelId="{DE93CCDD-7AE4-4355-A61F-F3854169B8B2}" type="pres">
      <dgm:prSet presAssocID="{88749490-BB34-4F4F-8BC1-C27D3ABD12BE}" presName="space" presStyleCnt="0"/>
      <dgm:spPr/>
      <dgm:t>
        <a:bodyPr/>
        <a:lstStyle/>
        <a:p>
          <a:endParaRPr lang="en-US"/>
        </a:p>
      </dgm:t>
    </dgm:pt>
    <dgm:pt modelId="{B4FC05DB-C57C-425B-9F66-10976F6CF9C6}" type="pres">
      <dgm:prSet presAssocID="{894C641E-A83D-4EBB-95D3-0D6AD185F362}" presName="composite" presStyleCnt="0"/>
      <dgm:spPr/>
      <dgm:t>
        <a:bodyPr/>
        <a:lstStyle/>
        <a:p>
          <a:endParaRPr lang="en-US"/>
        </a:p>
      </dgm:t>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t>
        <a:bodyPr/>
        <a:lstStyle/>
        <a:p>
          <a:endParaRPr lang="en-US"/>
        </a:p>
      </dgm:t>
    </dgm:pt>
    <dgm:pt modelId="{8BE1DD3E-3025-49F8-B195-40AD3402D91D}" type="pres">
      <dgm:prSet presAssocID="{894C641E-A83D-4EBB-95D3-0D6AD185F362}" presName="desTx" presStyleLbl="alignAccFollowNode1" presStyleIdx="2" presStyleCnt="3">
        <dgm:presLayoutVars>
          <dgm:bulletEnabled val="1"/>
        </dgm:presLayoutVars>
      </dgm:prSet>
      <dgm:spPr/>
      <dgm:t>
        <a:bodyPr/>
        <a:lstStyle/>
        <a:p>
          <a:endParaRPr lang="en-US"/>
        </a:p>
      </dgm:t>
    </dgm:pt>
  </dgm:ptLst>
  <dgm:cxnLst>
    <dgm:cxn modelId="{6D5B90CF-C15D-4968-8B37-7D71FBB61C51}" srcId="{18F0396C-A264-4D07-BFD8-88627524926B}" destId="{517DD29E-089C-493F-94DB-41DD473D1297}" srcOrd="2" destOrd="0" parTransId="{C5C2632B-92B5-48CA-9D1E-85928B48906E}" sibTransId="{2BD1B84A-5380-449A-9E69-842BA4008893}"/>
    <dgm:cxn modelId="{67ED36E0-DFD0-4693-BD6D-40173A8664BA}" srcId="{F2A3EFBE-D152-4C96-8777-AB1862609997}" destId="{D3F22B3D-9770-43AA-A1EB-A2A9DC6605A9}" srcOrd="0" destOrd="0" parTransId="{917A7B8F-4875-416B-8554-6A36FC9E939B}" sibTransId="{CCC1A30E-87CE-4ECE-B813-125F911B4C67}"/>
    <dgm:cxn modelId="{D5EAAC01-1B65-4282-8D2A-9455B059E89E}" srcId="{894C641E-A83D-4EBB-95D3-0D6AD185F362}" destId="{E1AA1CB0-4CC9-4D76-B126-BDEDAA124EB1}" srcOrd="0" destOrd="0" parTransId="{CF51C9DC-1C8C-434A-BF19-6D38A29F1E3D}" sibTransId="{EB6B4F4C-09FF-4EE9-A759-66803155D0A0}"/>
    <dgm:cxn modelId="{9C71F140-CF06-42CA-AE7A-A63D48EAACE2}" srcId="{18F0396C-A264-4D07-BFD8-88627524926B}" destId="{48928369-A2E2-4E7A-A326-14BF69087418}" srcOrd="1" destOrd="0" parTransId="{BCC6EBB4-ECC8-44A2-B5CB-07B9B7150BF0}" sibTransId="{C21B15F8-E9BE-485A-9F75-C402DAE69318}"/>
    <dgm:cxn modelId="{0FC94AFA-BD5F-4CC9-B75C-2F757CE6872A}" srcId="{894C641E-A83D-4EBB-95D3-0D6AD185F362}" destId="{AE1E38E1-E9F4-4CF8-AF52-FDA4C5F14FC9}" srcOrd="2" destOrd="0" parTransId="{FAE1BBCD-E8E0-4661-9829-3E1DED303B06}" sibTransId="{22C045B5-B783-49C7-B770-CBFF661ECCE8}"/>
    <dgm:cxn modelId="{7285114B-BE7F-45ED-A0F3-97AA8F93C299}" type="presOf" srcId="{48928369-A2E2-4E7A-A326-14BF69087418}" destId="{C0FABB9A-5F48-479E-9874-1253769D5136}" srcOrd="0" destOrd="1" presId="urn:microsoft.com/office/officeart/2005/8/layout/hList1"/>
    <dgm:cxn modelId="{D292985E-2B7E-4BED-A0D1-5D1991671BB5}" type="presOf" srcId="{64FC4C3C-105D-4227-823A-56FC988FC1ED}" destId="{8BE1DD3E-3025-49F8-B195-40AD3402D91D}" srcOrd="0" destOrd="3" presId="urn:microsoft.com/office/officeart/2005/8/layout/hList1"/>
    <dgm:cxn modelId="{47C1BF14-BEB1-40F3-A16B-ABD1AB86BC5A}" srcId="{D3F22B3D-9770-43AA-A1EB-A2A9DC6605A9}" destId="{203AA408-5D0C-4A6F-8877-27731B1514B7}" srcOrd="3" destOrd="0" parTransId="{30E5536A-068B-4286-9503-01F68E89F03F}" sibTransId="{C13EC596-1177-45D3-85FF-7188881F3A3C}"/>
    <dgm:cxn modelId="{CDB7D65E-701A-4D84-8056-C7C32211221D}" type="presOf" srcId="{203AA408-5D0C-4A6F-8877-27731B1514B7}" destId="{16C0A052-62DA-4A3B-BA0C-E09755F8AABD}" srcOrd="0" destOrd="3" presId="urn:microsoft.com/office/officeart/2005/8/layout/hList1"/>
    <dgm:cxn modelId="{4C988D57-AD93-446A-A0CB-BE17179029EC}" type="presOf" srcId="{89FC8351-6838-4D94-AA45-53D4370CC54B}" destId="{16C0A052-62DA-4A3B-BA0C-E09755F8AABD}" srcOrd="0" destOrd="2" presId="urn:microsoft.com/office/officeart/2005/8/layout/hList1"/>
    <dgm:cxn modelId="{6A9A6586-4E63-4071-A8A4-255FC855D91C}" type="presOf" srcId="{77E3836B-F091-4146-AA31-CB4D986C9D6E}" destId="{16C0A052-62DA-4A3B-BA0C-E09755F8AABD}" srcOrd="0" destOrd="4" presId="urn:microsoft.com/office/officeart/2005/8/layout/hList1"/>
    <dgm:cxn modelId="{00BB6287-4E99-49B3-8E9B-4D93D6804B92}" srcId="{D3F22B3D-9770-43AA-A1EB-A2A9DC6605A9}" destId="{9DA0D8F9-C4E6-4D9C-A2E4-269C0038FA05}" srcOrd="0" destOrd="0" parTransId="{79B246D2-F325-4A84-BE94-280A3A9CC400}" sibTransId="{1CF12211-6606-4C84-86B5-657FD35CD388}"/>
    <dgm:cxn modelId="{1F9AAFA7-A719-411B-8992-B1A4B1143E58}" type="presOf" srcId="{7CE19965-B7CE-4ADC-B540-DFBA7D5EAC48}" destId="{16C0A052-62DA-4A3B-BA0C-E09755F8AABD}" srcOrd="0" destOrd="1" presId="urn:microsoft.com/office/officeart/2005/8/layout/hList1"/>
    <dgm:cxn modelId="{22618DCE-CC92-4D42-AA63-714FA6E934A9}" srcId="{18F0396C-A264-4D07-BFD8-88627524926B}" destId="{973A7279-8A37-4092-9323-219922A41352}" srcOrd="3" destOrd="0" parTransId="{A9A3B2BA-5A91-4FD5-B18E-6B824BC8F786}" sibTransId="{0B4DA18E-66EB-4528-998D-7214B2592B82}"/>
    <dgm:cxn modelId="{BC04A7A2-3FFC-4B65-83F1-610C8318DC84}" type="presOf" srcId="{88911F12-7A3C-416A-A0FC-50F170A21732}" destId="{C0FABB9A-5F48-479E-9874-1253769D5136}" srcOrd="0" destOrd="4" presId="urn:microsoft.com/office/officeart/2005/8/layout/hList1"/>
    <dgm:cxn modelId="{ACD7DFFF-2ADE-4C57-99D4-9263E7F343E8}" type="presOf" srcId="{F2A3EFBE-D152-4C96-8777-AB1862609997}" destId="{D9173271-2792-41B0-9FB6-9AE9738E571F}" srcOrd="0" destOrd="0" presId="urn:microsoft.com/office/officeart/2005/8/layout/hList1"/>
    <dgm:cxn modelId="{B5702821-1D9D-44D9-A56F-33128C44FCDF}" srcId="{F2A3EFBE-D152-4C96-8777-AB1862609997}" destId="{18F0396C-A264-4D07-BFD8-88627524926B}" srcOrd="1" destOrd="0" parTransId="{4D3B99DA-A11B-4A86-8D99-829E1658D56B}" sibTransId="{88749490-BB34-4F4F-8BC1-C27D3ABD12BE}"/>
    <dgm:cxn modelId="{7C0F8A7E-D76A-49EB-A1B4-E12C5C612438}" type="presOf" srcId="{E1AA1CB0-4CC9-4D76-B126-BDEDAA124EB1}" destId="{8BE1DD3E-3025-49F8-B195-40AD3402D91D}" srcOrd="0" destOrd="0" presId="urn:microsoft.com/office/officeart/2005/8/layout/hList1"/>
    <dgm:cxn modelId="{FC24C603-A558-4826-AB7F-E43F25ABEECF}" type="presOf" srcId="{894C641E-A83D-4EBB-95D3-0D6AD185F362}" destId="{30BD99D3-91C9-47CE-8CDD-B244DF80A3D1}" srcOrd="0" destOrd="0" presId="urn:microsoft.com/office/officeart/2005/8/layout/hList1"/>
    <dgm:cxn modelId="{346526FE-384A-4CC1-B118-30FD0C0559F1}" type="presOf" srcId="{517DD29E-089C-493F-94DB-41DD473D1297}" destId="{C0FABB9A-5F48-479E-9874-1253769D5136}" srcOrd="0" destOrd="2" presId="urn:microsoft.com/office/officeart/2005/8/layout/hList1"/>
    <dgm:cxn modelId="{182582F5-CA3A-4E9A-8D74-6D91B1C6C703}" srcId="{18F0396C-A264-4D07-BFD8-88627524926B}" destId="{88911F12-7A3C-416A-A0FC-50F170A21732}" srcOrd="4" destOrd="0" parTransId="{790E5D4D-070D-4F1D-908F-BB12AF965245}" sibTransId="{E2341D2E-A7A2-454B-AA6E-476320A79FE5}"/>
    <dgm:cxn modelId="{C628A6AD-C7CB-40BE-B839-28E5C6022A79}" type="presOf" srcId="{AE1E38E1-E9F4-4CF8-AF52-FDA4C5F14FC9}" destId="{8BE1DD3E-3025-49F8-B195-40AD3402D91D}" srcOrd="0" destOrd="2" presId="urn:microsoft.com/office/officeart/2005/8/layout/hList1"/>
    <dgm:cxn modelId="{DC201C1F-C2D8-4787-A559-5C55AD06F50B}" type="presOf" srcId="{9DA0D8F9-C4E6-4D9C-A2E4-269C0038FA05}" destId="{16C0A052-62DA-4A3B-BA0C-E09755F8AABD}" srcOrd="0" destOrd="0" presId="urn:microsoft.com/office/officeart/2005/8/layout/hList1"/>
    <dgm:cxn modelId="{AB6C1188-6A0D-46D9-B71E-1CBB641C851C}" type="presOf" srcId="{18F0396C-A264-4D07-BFD8-88627524926B}" destId="{A30E9832-11BE-427E-AA20-FB19A460AFB8}" srcOrd="0" destOrd="0" presId="urn:microsoft.com/office/officeart/2005/8/layout/hList1"/>
    <dgm:cxn modelId="{2B5E2BA6-560C-4534-8BF7-F9F2E44D3295}" srcId="{D3F22B3D-9770-43AA-A1EB-A2A9DC6605A9}" destId="{7CE19965-B7CE-4ADC-B540-DFBA7D5EAC48}" srcOrd="1" destOrd="0" parTransId="{29109066-80D6-44B2-84A6-ED79D025D126}" sibTransId="{F8480564-05AD-44D4-BA85-6B00208DEAFA}"/>
    <dgm:cxn modelId="{42760E53-4AFA-41CA-B509-387F58AEF538}" srcId="{D3F22B3D-9770-43AA-A1EB-A2A9DC6605A9}" destId="{77E3836B-F091-4146-AA31-CB4D986C9D6E}" srcOrd="4" destOrd="0" parTransId="{C622069F-D5E5-48D2-AEF4-8E2126D549DF}" sibTransId="{B22E0CD8-B0A8-4FAA-B093-47EB3E4A8A63}"/>
    <dgm:cxn modelId="{138F4E37-6F3C-43B9-9B92-0646E3E649FC}" srcId="{18F0396C-A264-4D07-BFD8-88627524926B}" destId="{CE14AEA9-F8A5-4533-AEFE-F294A418296B}" srcOrd="0" destOrd="0" parTransId="{F2D76547-5326-4A32-82F6-4E01DD665930}" sibTransId="{0C948EBC-8CC7-4D60-B57B-40ACD616C646}"/>
    <dgm:cxn modelId="{21A8D907-44B2-4051-8990-6595C8155D35}" srcId="{894C641E-A83D-4EBB-95D3-0D6AD185F362}" destId="{64FC4C3C-105D-4227-823A-56FC988FC1ED}" srcOrd="3" destOrd="0" parTransId="{BCAF2DF1-9832-4EFD-900B-124AFE5363DB}" sibTransId="{DDB953E4-8AB1-46F0-89BC-72F0A38E8313}"/>
    <dgm:cxn modelId="{A8ADAA09-6971-4D6C-8224-D77C1B96708B}" type="presOf" srcId="{973A7279-8A37-4092-9323-219922A41352}" destId="{C0FABB9A-5F48-479E-9874-1253769D5136}" srcOrd="0" destOrd="3" presId="urn:microsoft.com/office/officeart/2005/8/layout/hList1"/>
    <dgm:cxn modelId="{FCA2700A-9959-404A-A795-2899BD6F4DE0}" type="presOf" srcId="{D3F22B3D-9770-43AA-A1EB-A2A9DC6605A9}" destId="{61E6996F-FAB0-4C07-ADCA-3EDB9B6C1B60}" srcOrd="0" destOrd="0" presId="urn:microsoft.com/office/officeart/2005/8/layout/hList1"/>
    <dgm:cxn modelId="{F32E7568-8C92-47FA-9909-5458656D9D7A}" type="presOf" srcId="{06283B16-6FEB-4077-AB9F-15DFBA70C661}" destId="{8BE1DD3E-3025-49F8-B195-40AD3402D91D}" srcOrd="0" destOrd="1" presId="urn:microsoft.com/office/officeart/2005/8/layout/hList1"/>
    <dgm:cxn modelId="{A91D8FD0-3551-4798-83E9-AE96C56CF824}" srcId="{894C641E-A83D-4EBB-95D3-0D6AD185F362}" destId="{06283B16-6FEB-4077-AB9F-15DFBA70C661}" srcOrd="1" destOrd="0" parTransId="{064CBD07-976A-4790-9C6F-DAFBBACF7157}" sibTransId="{F9238DD1-E5A4-4F62-94FF-4C1FD9FCD328}"/>
    <dgm:cxn modelId="{F32BA2F4-BE0C-48CE-BA7F-80CEAB7FFE2C}" srcId="{F2A3EFBE-D152-4C96-8777-AB1862609997}" destId="{894C641E-A83D-4EBB-95D3-0D6AD185F362}" srcOrd="2" destOrd="0" parTransId="{5A5BFFAE-1AA4-4622-8686-ABCFD9328F9D}" sibTransId="{E5CD2DDC-AB39-4483-895C-4A095197A5BF}"/>
    <dgm:cxn modelId="{A9A3B3B7-5FD4-49C9-B9AC-50C3C24625E3}" type="presOf" srcId="{CE14AEA9-F8A5-4533-AEFE-F294A418296B}" destId="{C0FABB9A-5F48-479E-9874-1253769D5136}" srcOrd="0" destOrd="0" presId="urn:microsoft.com/office/officeart/2005/8/layout/hList1"/>
    <dgm:cxn modelId="{FBACD6D8-0C3C-4F96-B99F-BCC9C0B19B1D}" srcId="{D3F22B3D-9770-43AA-A1EB-A2A9DC6605A9}" destId="{89FC8351-6838-4D94-AA45-53D4370CC54B}" srcOrd="2" destOrd="0" parTransId="{544949E7-441A-42DD-BDD1-9CFD163E5624}" sibTransId="{B99552ED-70FB-4845-8A1C-2476764BF480}"/>
    <dgm:cxn modelId="{8957801A-00A1-46FD-A602-4A281D3D615C}" type="presParOf" srcId="{D9173271-2792-41B0-9FB6-9AE9738E571F}" destId="{8073F846-8987-4DCB-B978-4B5C318D4451}" srcOrd="0" destOrd="0" presId="urn:microsoft.com/office/officeart/2005/8/layout/hList1"/>
    <dgm:cxn modelId="{61A25B23-CC19-4638-BAD2-73C8B6D9B303}" type="presParOf" srcId="{8073F846-8987-4DCB-B978-4B5C318D4451}" destId="{61E6996F-FAB0-4C07-ADCA-3EDB9B6C1B60}" srcOrd="0" destOrd="0" presId="urn:microsoft.com/office/officeart/2005/8/layout/hList1"/>
    <dgm:cxn modelId="{24E772F0-0290-4570-A0DC-7FC294C22B3E}" type="presParOf" srcId="{8073F846-8987-4DCB-B978-4B5C318D4451}" destId="{16C0A052-62DA-4A3B-BA0C-E09755F8AABD}" srcOrd="1" destOrd="0" presId="urn:microsoft.com/office/officeart/2005/8/layout/hList1"/>
    <dgm:cxn modelId="{1E36FA91-66E4-454A-A2FF-5712FDE26118}" type="presParOf" srcId="{D9173271-2792-41B0-9FB6-9AE9738E571F}" destId="{CC06C43B-81ED-4335-B593-5B220083DC7E}" srcOrd="1" destOrd="0" presId="urn:microsoft.com/office/officeart/2005/8/layout/hList1"/>
    <dgm:cxn modelId="{6FC950B2-16E8-4D06-B30E-09894835ADCD}" type="presParOf" srcId="{D9173271-2792-41B0-9FB6-9AE9738E571F}" destId="{CD88C85A-7321-410B-AAC7-1BB550DB0261}" srcOrd="2" destOrd="0" presId="urn:microsoft.com/office/officeart/2005/8/layout/hList1"/>
    <dgm:cxn modelId="{15AF8139-8915-4E50-B236-4EF1A77E42EA}" type="presParOf" srcId="{CD88C85A-7321-410B-AAC7-1BB550DB0261}" destId="{A30E9832-11BE-427E-AA20-FB19A460AFB8}" srcOrd="0" destOrd="0" presId="urn:microsoft.com/office/officeart/2005/8/layout/hList1"/>
    <dgm:cxn modelId="{24CBA512-20BD-4C3A-A6B1-738658AA1103}" type="presParOf" srcId="{CD88C85A-7321-410B-AAC7-1BB550DB0261}" destId="{C0FABB9A-5F48-479E-9874-1253769D5136}" srcOrd="1" destOrd="0" presId="urn:microsoft.com/office/officeart/2005/8/layout/hList1"/>
    <dgm:cxn modelId="{444152F3-78E7-4C5C-8F17-1065B7B0AB4D}" type="presParOf" srcId="{D9173271-2792-41B0-9FB6-9AE9738E571F}" destId="{DE93CCDD-7AE4-4355-A61F-F3854169B8B2}" srcOrd="3" destOrd="0" presId="urn:microsoft.com/office/officeart/2005/8/layout/hList1"/>
    <dgm:cxn modelId="{A8F57A29-5023-47F4-AA26-CCC93FAF5FEA}" type="presParOf" srcId="{D9173271-2792-41B0-9FB6-9AE9738E571F}" destId="{B4FC05DB-C57C-425B-9F66-10976F6CF9C6}" srcOrd="4" destOrd="0" presId="urn:microsoft.com/office/officeart/2005/8/layout/hList1"/>
    <dgm:cxn modelId="{9170B28D-D477-48A1-BE7E-44002A59426F}" type="presParOf" srcId="{B4FC05DB-C57C-425B-9F66-10976F6CF9C6}" destId="{30BD99D3-91C9-47CE-8CDD-B244DF80A3D1}" srcOrd="0" destOrd="0" presId="urn:microsoft.com/office/officeart/2005/8/layout/hList1"/>
    <dgm:cxn modelId="{647F5182-08D0-4298-A7A8-1A85B7144D43}"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6996F-FAB0-4C07-ADCA-3EDB9B6C1B60}">
      <dsp:nvSpPr>
        <dsp:cNvPr id="0" name=""/>
        <dsp:cNvSpPr/>
      </dsp:nvSpPr>
      <dsp:spPr>
        <a:xfrm>
          <a:off x="3356" y="107318"/>
          <a:ext cx="3272656" cy="576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latin typeface="Segoe UI" pitchFamily="34" charset="0"/>
              <a:ea typeface="Segoe UI" pitchFamily="34" charset="0"/>
              <a:cs typeface="Segoe UI" pitchFamily="34" charset="0"/>
            </a:rPr>
            <a:t>Farm</a:t>
          </a:r>
          <a:endParaRPr lang="en-US" sz="2000" kern="1200" dirty="0">
            <a:latin typeface="Segoe UI" pitchFamily="34" charset="0"/>
            <a:ea typeface="Segoe UI" pitchFamily="34" charset="0"/>
            <a:cs typeface="Segoe UI" pitchFamily="34" charset="0"/>
          </a:endParaRPr>
        </a:p>
      </dsp:txBody>
      <dsp:txXfrm>
        <a:off x="3356" y="107318"/>
        <a:ext cx="3272656" cy="576000"/>
      </dsp:txXfrm>
    </dsp:sp>
    <dsp:sp modelId="{16C0A052-62DA-4A3B-BA0C-E09755F8AABD}">
      <dsp:nvSpPr>
        <dsp:cNvPr id="0" name=""/>
        <dsp:cNvSpPr/>
      </dsp:nvSpPr>
      <dsp:spPr>
        <a:xfrm>
          <a:off x="0" y="698405"/>
          <a:ext cx="3272656" cy="329399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Full trust solutions</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Customizations to file system of servers</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Hosted in same process as SharePoint</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Server side SharePoint API access</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Classic model from 2007</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endParaRPr lang="en-US" sz="2000" kern="1200" dirty="0">
            <a:latin typeface="Segoe UI" pitchFamily="34" charset="0"/>
            <a:ea typeface="Segoe UI" pitchFamily="34" charset="0"/>
            <a:cs typeface="Segoe UI" pitchFamily="34" charset="0"/>
          </a:endParaRPr>
        </a:p>
      </dsp:txBody>
      <dsp:txXfrm>
        <a:off x="0" y="698405"/>
        <a:ext cx="3272656" cy="3293999"/>
      </dsp:txXfrm>
    </dsp:sp>
    <dsp:sp modelId="{A30E9832-11BE-427E-AA20-FB19A460AFB8}">
      <dsp:nvSpPr>
        <dsp:cNvPr id="0" name=""/>
        <dsp:cNvSpPr/>
      </dsp:nvSpPr>
      <dsp:spPr>
        <a:xfrm>
          <a:off x="3734184" y="107318"/>
          <a:ext cx="3272656" cy="576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Sandbox</a:t>
          </a:r>
          <a:endParaRPr lang="en-US" sz="2000" kern="1200"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sp:txBody>
      <dsp:txXfrm>
        <a:off x="3734184" y="107318"/>
        <a:ext cx="3272656" cy="576000"/>
      </dsp:txXfrm>
    </dsp:sp>
    <dsp:sp modelId="{C0FABB9A-5F48-479E-9874-1253769D5136}">
      <dsp:nvSpPr>
        <dsp:cNvPr id="0" name=""/>
        <dsp:cNvSpPr/>
      </dsp:nvSpPr>
      <dsp:spPr>
        <a:xfrm>
          <a:off x="3734184" y="683318"/>
          <a:ext cx="3272656" cy="329399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Declarative elements</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Partially trusted code service still included for limited server side support</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Hosted in isolated process</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Limited server side SharePoint API access</a:t>
          </a:r>
          <a:endParaRPr lang="en-US" sz="2000" kern="1200" dirty="0">
            <a:latin typeface="Segoe UI" pitchFamily="34" charset="0"/>
            <a:ea typeface="Segoe UI" pitchFamily="34" charset="0"/>
            <a:cs typeface="Segoe UI" pitchFamily="34" charset="0"/>
          </a:endParaRPr>
        </a:p>
      </dsp:txBody>
      <dsp:txXfrm>
        <a:off x="3734184" y="683318"/>
        <a:ext cx="3272656" cy="3293999"/>
      </dsp:txXfrm>
    </dsp:sp>
    <dsp:sp modelId="{30BD99D3-91C9-47CE-8CDD-B244DF80A3D1}">
      <dsp:nvSpPr>
        <dsp:cNvPr id="0" name=""/>
        <dsp:cNvSpPr/>
      </dsp:nvSpPr>
      <dsp:spPr>
        <a:xfrm>
          <a:off x="7465012" y="107318"/>
          <a:ext cx="3272656" cy="576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latin typeface="Segoe UI" pitchFamily="34" charset="0"/>
              <a:ea typeface="Segoe UI" pitchFamily="34" charset="0"/>
              <a:cs typeface="Segoe UI" pitchFamily="34" charset="0"/>
            </a:rPr>
            <a:t>SP </a:t>
          </a:r>
          <a:r>
            <a:rPr lang="en-US" sz="2000" kern="1200" dirty="0" smtClean="0">
              <a:latin typeface="Segoe UI" pitchFamily="34" charset="0"/>
              <a:ea typeface="Segoe UI" pitchFamily="34" charset="0"/>
              <a:cs typeface="Segoe UI" pitchFamily="34" charset="0"/>
            </a:rPr>
            <a:t>Add-Ins</a:t>
          </a:r>
          <a:endParaRPr lang="en-US" sz="2000" kern="1200" dirty="0">
            <a:latin typeface="Segoe UI" pitchFamily="34" charset="0"/>
            <a:ea typeface="Segoe UI" pitchFamily="34" charset="0"/>
            <a:cs typeface="Segoe UI" pitchFamily="34" charset="0"/>
          </a:endParaRPr>
        </a:p>
      </dsp:txBody>
      <dsp:txXfrm>
        <a:off x="7465012" y="107318"/>
        <a:ext cx="3272656" cy="576000"/>
      </dsp:txXfrm>
    </dsp:sp>
    <dsp:sp modelId="{8BE1DD3E-3025-49F8-B195-40AD3402D91D}">
      <dsp:nvSpPr>
        <dsp:cNvPr id="0" name=""/>
        <dsp:cNvSpPr/>
      </dsp:nvSpPr>
      <dsp:spPr>
        <a:xfrm>
          <a:off x="7465012" y="683318"/>
          <a:ext cx="3272656" cy="329399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New </a:t>
          </a:r>
          <a:r>
            <a:rPr lang="en-US" sz="2000" kern="1200" dirty="0" smtClean="0">
              <a:latin typeface="Segoe UI" pitchFamily="34" charset="0"/>
              <a:ea typeface="Segoe UI" pitchFamily="34" charset="0"/>
              <a:cs typeface="Segoe UI" pitchFamily="34" charset="0"/>
            </a:rPr>
            <a:t>add-in model</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Deployed from corporate catalog or SharePoint store</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Manage permission and licenses specifically</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Simple install and upgrade process</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Preferred option</a:t>
          </a:r>
          <a:endParaRPr lang="en-US" sz="2000" kern="1200" dirty="0">
            <a:latin typeface="Segoe UI" pitchFamily="34" charset="0"/>
            <a:ea typeface="Segoe UI" pitchFamily="34" charset="0"/>
            <a:cs typeface="Segoe UI" pitchFamily="34" charset="0"/>
          </a:endParaRPr>
        </a:p>
      </dsp:txBody>
      <dsp:txXfrm>
        <a:off x="7465012" y="683318"/>
        <a:ext cx="3272656" cy="32939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6996F-FAB0-4C07-ADCA-3EDB9B6C1B60}">
      <dsp:nvSpPr>
        <dsp:cNvPr id="0" name=""/>
        <dsp:cNvSpPr/>
      </dsp:nvSpPr>
      <dsp:spPr>
        <a:xfrm>
          <a:off x="3043" y="128507"/>
          <a:ext cx="2967419" cy="432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latin typeface="Segoe UI" pitchFamily="34" charset="0"/>
              <a:ea typeface="Segoe UI" pitchFamily="34" charset="0"/>
              <a:cs typeface="Segoe UI" pitchFamily="34" charset="0"/>
            </a:rPr>
            <a:t>Classic - Full trust solutions</a:t>
          </a:r>
          <a:endParaRPr lang="en-US" sz="1500" kern="1200" dirty="0">
            <a:latin typeface="Segoe UI" pitchFamily="34" charset="0"/>
            <a:ea typeface="Segoe UI" pitchFamily="34" charset="0"/>
            <a:cs typeface="Segoe UI" pitchFamily="34" charset="0"/>
          </a:endParaRPr>
        </a:p>
      </dsp:txBody>
      <dsp:txXfrm>
        <a:off x="3043" y="128507"/>
        <a:ext cx="2967419" cy="432000"/>
      </dsp:txXfrm>
    </dsp:sp>
    <dsp:sp modelId="{16C0A052-62DA-4A3B-BA0C-E09755F8AABD}">
      <dsp:nvSpPr>
        <dsp:cNvPr id="0" name=""/>
        <dsp:cNvSpPr/>
      </dsp:nvSpPr>
      <dsp:spPr>
        <a:xfrm>
          <a:off x="0" y="573625"/>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ISV solutions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Platform level customizations to on-premises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 service applications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 WCF services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SharePoint customizations, not customer specific customizations</a:t>
          </a:r>
          <a:endParaRPr lang="en-US" sz="1500" kern="1200" dirty="0">
            <a:latin typeface="Segoe UI" pitchFamily="34" charset="0"/>
            <a:ea typeface="Segoe UI" pitchFamily="34" charset="0"/>
            <a:cs typeface="Segoe UI" pitchFamily="34" charset="0"/>
          </a:endParaRPr>
        </a:p>
      </dsp:txBody>
      <dsp:txXfrm>
        <a:off x="0" y="573625"/>
        <a:ext cx="2967419" cy="2864235"/>
      </dsp:txXfrm>
    </dsp:sp>
    <dsp:sp modelId="{A30E9832-11BE-427E-AA20-FB19A460AFB8}">
      <dsp:nvSpPr>
        <dsp:cNvPr id="0" name=""/>
        <dsp:cNvSpPr/>
      </dsp:nvSpPr>
      <dsp:spPr>
        <a:xfrm>
          <a:off x="3385902" y="128507"/>
          <a:ext cx="2967419" cy="432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endParaRPr lang="en-US" sz="1500" kern="1200"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sp:txBody>
      <dsp:txXfrm>
        <a:off x="3385902" y="128507"/>
        <a:ext cx="2967419" cy="432000"/>
      </dsp:txXfrm>
    </dsp:sp>
    <dsp:sp modelId="{C0FABB9A-5F48-479E-9874-1253769D5136}">
      <dsp:nvSpPr>
        <dsp:cNvPr id="0" name=""/>
        <dsp:cNvSpPr/>
      </dsp:nvSpPr>
      <dsp:spPr>
        <a:xfrm>
          <a:off x="3385902" y="560507"/>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Server side controls as JavaScript on page layouts and master pages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Remote provisioning for elements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Embracing un-ghosted model</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SP </a:t>
          </a:r>
          <a:r>
            <a:rPr lang="en-US" sz="1500" kern="1200" dirty="0" smtClean="0">
              <a:latin typeface="Segoe UI" pitchFamily="34" charset="0"/>
              <a:ea typeface="Segoe UI" pitchFamily="34" charset="0"/>
              <a:cs typeface="Segoe UI" pitchFamily="34" charset="0"/>
            </a:rPr>
            <a:t>add-in </a:t>
          </a:r>
          <a:r>
            <a:rPr lang="en-US" sz="1500" kern="1200" dirty="0" smtClean="0">
              <a:latin typeface="Segoe UI" pitchFamily="34" charset="0"/>
              <a:ea typeface="Segoe UI" pitchFamily="34" charset="0"/>
              <a:cs typeface="Segoe UI" pitchFamily="34" charset="0"/>
            </a:rPr>
            <a:t>dimension with provider hosted </a:t>
          </a:r>
          <a:r>
            <a:rPr lang="en-US" sz="1500" kern="1200" dirty="0" smtClean="0">
              <a:latin typeface="Segoe UI" pitchFamily="34" charset="0"/>
              <a:ea typeface="Segoe UI" pitchFamily="34" charset="0"/>
              <a:cs typeface="Segoe UI" pitchFamily="34" charset="0"/>
            </a:rPr>
            <a:t>add-ins </a:t>
          </a:r>
          <a:r>
            <a:rPr lang="en-US" sz="1500" kern="1200" dirty="0" smtClean="0">
              <a:latin typeface="Segoe UI" pitchFamily="34" charset="0"/>
              <a:ea typeface="Segoe UI" pitchFamily="34" charset="0"/>
              <a:cs typeface="Segoe UI" pitchFamily="34" charset="0"/>
            </a:rPr>
            <a:t>to provide new capabilities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Customer specific customizations</a:t>
          </a:r>
          <a:endParaRPr lang="en-US" sz="1500" kern="1200" dirty="0">
            <a:latin typeface="Segoe UI" pitchFamily="34" charset="0"/>
            <a:ea typeface="Segoe UI" pitchFamily="34" charset="0"/>
            <a:cs typeface="Segoe UI" pitchFamily="34" charset="0"/>
          </a:endParaRPr>
        </a:p>
      </dsp:txBody>
      <dsp:txXfrm>
        <a:off x="3385902" y="560507"/>
        <a:ext cx="2967419" cy="2864235"/>
      </dsp:txXfrm>
    </dsp:sp>
    <dsp:sp modelId="{30BD99D3-91C9-47CE-8CDD-B244DF80A3D1}">
      <dsp:nvSpPr>
        <dsp:cNvPr id="0" name=""/>
        <dsp:cNvSpPr/>
      </dsp:nvSpPr>
      <dsp:spPr>
        <a:xfrm>
          <a:off x="6768760" y="128507"/>
          <a:ext cx="2967419" cy="432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latin typeface="Segoe UI" pitchFamily="34" charset="0"/>
              <a:ea typeface="Segoe UI" pitchFamily="34" charset="0"/>
              <a:cs typeface="Segoe UI" pitchFamily="34" charset="0"/>
            </a:rPr>
            <a:t>Store Add-Ins</a:t>
          </a:r>
          <a:endParaRPr lang="en-US" sz="1500" kern="1200" dirty="0">
            <a:latin typeface="Segoe UI" pitchFamily="34" charset="0"/>
            <a:ea typeface="Segoe UI" pitchFamily="34" charset="0"/>
            <a:cs typeface="Segoe UI" pitchFamily="34" charset="0"/>
          </a:endParaRPr>
        </a:p>
      </dsp:txBody>
      <dsp:txXfrm>
        <a:off x="6768760" y="128507"/>
        <a:ext cx="2967419" cy="432000"/>
      </dsp:txXfrm>
    </dsp:sp>
    <dsp:sp modelId="{8BE1DD3E-3025-49F8-B195-40AD3402D91D}">
      <dsp:nvSpPr>
        <dsp:cNvPr id="0" name=""/>
        <dsp:cNvSpPr/>
      </dsp:nvSpPr>
      <dsp:spPr>
        <a:xfrm>
          <a:off x="6768760" y="560507"/>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Add-in catalog </a:t>
          </a:r>
          <a:r>
            <a:rPr lang="en-US" sz="1500" kern="1200" dirty="0" smtClean="0">
              <a:latin typeface="Segoe UI" pitchFamily="34" charset="0"/>
              <a:ea typeface="Segoe UI" pitchFamily="34" charset="0"/>
              <a:cs typeface="Segoe UI" pitchFamily="34" charset="0"/>
            </a:rPr>
            <a:t>based solution</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Packaged reusable solutions built for specific functionality</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Not only for market place or store, but also as platform for customer specific customizations</a:t>
          </a:r>
          <a:endParaRPr lang="en-US" sz="1500" kern="1200" dirty="0">
            <a:latin typeface="Segoe UI" pitchFamily="34" charset="0"/>
            <a:ea typeface="Segoe UI" pitchFamily="34" charset="0"/>
            <a:cs typeface="Segoe UI" pitchFamily="34" charset="0"/>
          </a:endParaRPr>
        </a:p>
        <a:p>
          <a:pPr marL="114300" lvl="1" indent="-114300" algn="l" defTabSz="666750">
            <a:lnSpc>
              <a:spcPct val="90000"/>
            </a:lnSpc>
            <a:spcBef>
              <a:spcPct val="0"/>
            </a:spcBef>
            <a:spcAft>
              <a:spcPct val="15000"/>
            </a:spcAft>
            <a:buChar char="••"/>
          </a:pPr>
          <a:endParaRPr lang="en-US" sz="1500" kern="1200" dirty="0">
            <a:latin typeface="Segoe UI" pitchFamily="34" charset="0"/>
            <a:ea typeface="Segoe UI" pitchFamily="34" charset="0"/>
            <a:cs typeface="Segoe UI" pitchFamily="34" charset="0"/>
          </a:endParaRPr>
        </a:p>
      </dsp:txBody>
      <dsp:txXfrm>
        <a:off x="6768760" y="560507"/>
        <a:ext cx="2967419" cy="286423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5/27/2015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mtClean="0"/>
              <a:t>Steve</a:t>
            </a:r>
            <a:endParaRPr lang="en-US" dirty="0"/>
          </a:p>
          <a:p>
            <a:r>
              <a:rPr lang="en-US" dirty="0"/>
              <a:t>Time</a:t>
            </a:r>
            <a:r>
              <a:rPr lang="en-US"/>
              <a:t>: </a:t>
            </a:r>
            <a:r>
              <a:rPr lang="en-US" dirty="0"/>
              <a:t>16:00</a:t>
            </a:r>
            <a:r>
              <a:rPr lang="en-US"/>
              <a:t> </a:t>
            </a:r>
            <a:br>
              <a:rPr lang="en-US"/>
            </a:br>
            <a:endParaRPr lang="en-US" dirty="0"/>
          </a:p>
        </p:txBody>
      </p:sp>
    </p:spTree>
    <p:extLst>
      <p:ext uri="{BB962C8B-B14F-4D97-AF65-F5344CB8AC3E}">
        <p14:creationId xmlns:p14="http://schemas.microsoft.com/office/powerpoint/2010/main" val="526614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12</a:t>
            </a:fld>
            <a:endParaRPr lang="en-US" dirty="0"/>
          </a:p>
        </p:txBody>
      </p:sp>
      <p:sp>
        <p:nvSpPr>
          <p:cNvPr id="5" name="Header Placeholder 4"/>
          <p:cNvSpPr>
            <a:spLocks noGrp="1"/>
          </p:cNvSpPr>
          <p:nvPr>
            <p:ph type="hdr" sz="quarter" idx="11"/>
          </p:nvPr>
        </p:nvSpPr>
        <p:spPr/>
        <p:txBody>
          <a:bodyPr/>
          <a:lstStyle/>
          <a:p>
            <a:r>
              <a:rPr lang="en-US" smtClean="0"/>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53374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a:t>
            </a:r>
          </a:p>
          <a:p>
            <a:r>
              <a:rPr lang="en-US"/>
              <a:t>Time:23:00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1760358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Steve</a:t>
            </a:r>
            <a:endParaRPr lang="en-US" baseline="0" dirty="0"/>
          </a:p>
          <a:p>
            <a:r>
              <a:rPr lang="en-US" b="1" baseline="0" dirty="0"/>
              <a:t>Time</a:t>
            </a:r>
            <a:r>
              <a:rPr lang="en-US" b="1" baseline="0"/>
              <a:t>: </a:t>
            </a:r>
            <a:r>
              <a:rPr lang="en-US" b="1" smtClean="0"/>
              <a:t>25:00</a:t>
            </a:r>
            <a:endParaRPr lang="en-US" b="1"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0F393C8-3C24-439E-9A91-978DBA745669}"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674921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16</a:t>
            </a:fld>
            <a:endParaRPr lang="en-US"/>
          </a:p>
        </p:txBody>
      </p:sp>
    </p:spTree>
    <p:extLst>
      <p:ext uri="{BB962C8B-B14F-4D97-AF65-F5344CB8AC3E}">
        <p14:creationId xmlns:p14="http://schemas.microsoft.com/office/powerpoint/2010/main" val="1752696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a:p>
            <a:r>
              <a:rPr lang="en-US"/>
              <a:t>Time: </a:t>
            </a:r>
            <a:r>
              <a:rPr lang="en-US" smtClean="0"/>
              <a:t>28:00</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17</a:t>
            </a:fld>
            <a:endParaRPr lang="en-US"/>
          </a:p>
        </p:txBody>
      </p:sp>
    </p:spTree>
    <p:extLst>
      <p:ext uri="{BB962C8B-B14F-4D97-AF65-F5344CB8AC3E}">
        <p14:creationId xmlns:p14="http://schemas.microsoft.com/office/powerpoint/2010/main" val="3206757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Steve</a:t>
            </a:r>
            <a:endParaRPr lang="en-US" b="0" dirty="0"/>
          </a:p>
          <a:p>
            <a:r>
              <a:rPr lang="en-US" b="1" dirty="0"/>
              <a:t>Time</a:t>
            </a:r>
            <a:r>
              <a:rPr lang="en-US" b="1"/>
              <a:t>: </a:t>
            </a:r>
            <a:r>
              <a:rPr lang="en-US" b="1" smtClean="0"/>
              <a:t>29</a:t>
            </a:r>
            <a:endParaRPr lang="en-US" b="0"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98E787-E44A-4C78-AF0F-854F51A8626E}"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598977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dirty="0" smtClean="0"/>
              <a:t>Is that Tobias?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19</a:t>
            </a:fld>
            <a:endParaRPr lang="en-US"/>
          </a:p>
        </p:txBody>
      </p:sp>
    </p:spTree>
    <p:extLst>
      <p:ext uri="{BB962C8B-B14F-4D97-AF65-F5344CB8AC3E}">
        <p14:creationId xmlns:p14="http://schemas.microsoft.com/office/powerpoint/2010/main" val="1325519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smtClean="0"/>
              <a:t>Steve</a:t>
            </a:r>
            <a:endParaRPr lang="en-US" dirty="0"/>
          </a:p>
          <a:p>
            <a:r>
              <a:rPr lang="en-US" dirty="0"/>
              <a:t>Time</a:t>
            </a:r>
            <a:r>
              <a:rPr lang="en-US"/>
              <a:t>:</a:t>
            </a:r>
            <a:r>
              <a:rPr lang="en-US" baseline="0"/>
              <a:t> </a:t>
            </a:r>
            <a:r>
              <a:rPr lang="en-US" smtClean="0"/>
              <a:t>31:00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20</a:t>
            </a:fld>
            <a:endParaRPr lang="en-US"/>
          </a:p>
        </p:txBody>
      </p:sp>
    </p:spTree>
    <p:extLst>
      <p:ext uri="{BB962C8B-B14F-4D97-AF65-F5344CB8AC3E}">
        <p14:creationId xmlns:p14="http://schemas.microsoft.com/office/powerpoint/2010/main" val="3842910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Introduction to </a:t>
            </a:r>
            <a:r>
              <a:rPr lang="en-GB" dirty="0" smtClean="0"/>
              <a:t>add-in </a:t>
            </a:r>
            <a:r>
              <a:rPr lang="en-GB" dirty="0" smtClean="0"/>
              <a:t>model and transformation</a:t>
            </a:r>
          </a:p>
          <a:p>
            <a:pPr lvl="1"/>
            <a:r>
              <a:rPr lang="en-US" dirty="0" smtClean="0"/>
              <a:t>Technical introduction</a:t>
            </a:r>
          </a:p>
          <a:p>
            <a:pPr lvl="1"/>
            <a:r>
              <a:rPr lang="en-US" dirty="0" smtClean="0"/>
              <a:t>Why not farm solutions (full trust code) or sandbox solutions?</a:t>
            </a:r>
            <a:endParaRPr lang="en-GB" dirty="0" smtClean="0"/>
          </a:p>
          <a:p>
            <a:r>
              <a:rPr lang="en-GB" dirty="0" smtClean="0"/>
              <a:t>Recommendations for </a:t>
            </a:r>
            <a:r>
              <a:rPr lang="en-GB" dirty="0" smtClean="0"/>
              <a:t>add-in </a:t>
            </a:r>
            <a:r>
              <a:rPr lang="en-GB" dirty="0" smtClean="0"/>
              <a:t>model implementations</a:t>
            </a:r>
          </a:p>
          <a:p>
            <a:pPr lvl="1"/>
            <a:r>
              <a:rPr lang="en-US" dirty="0" smtClean="0"/>
              <a:t>Process and </a:t>
            </a:r>
            <a:r>
              <a:rPr lang="en-US" dirty="0" smtClean="0"/>
              <a:t>approach</a:t>
            </a:r>
            <a:endParaRPr lang="en-GB" dirty="0" smtClean="0"/>
          </a:p>
          <a:p>
            <a:r>
              <a:rPr lang="en-GB" dirty="0" smtClean="0"/>
              <a:t>What to consider in existing farm solutions</a:t>
            </a:r>
          </a:p>
          <a:p>
            <a:pPr lvl="1"/>
            <a:r>
              <a:rPr lang="en-US" dirty="0" smtClean="0"/>
              <a:t>If you still write farm solutions, what should you consider to make future transformation easier?</a:t>
            </a:r>
            <a:endParaRPr lang="en-GB" dirty="0" smtClean="0"/>
          </a:p>
          <a:p>
            <a:endParaRPr lang="en-GB" dirty="0"/>
          </a:p>
        </p:txBody>
      </p:sp>
      <p:sp>
        <p:nvSpPr>
          <p:cNvPr id="4" name="Slide Number Placeholder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Header Placeholder 4"/>
          <p:cNvSpPr>
            <a:spLocks noGrp="1"/>
          </p:cNvSpPr>
          <p:nvPr>
            <p:ph type="hdr" sz="quarter" idx="11"/>
          </p:nvPr>
        </p:nvSpPr>
        <p:spPr/>
        <p:txBody>
          <a:bodyPr/>
          <a:lstStyle/>
          <a:p>
            <a:r>
              <a:rPr lang="en-US" smtClean="0"/>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99073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Vesa</a:t>
            </a:r>
            <a:endParaRPr lang="en-US" dirty="0"/>
          </a:p>
          <a:p>
            <a:r>
              <a:rPr lang="en-US" b="1" dirty="0"/>
              <a:t>Time</a:t>
            </a:r>
            <a:r>
              <a:rPr lang="en-US" b="1"/>
              <a:t>: </a:t>
            </a:r>
            <a:r>
              <a:rPr lang="en-US" b="1" smtClean="0"/>
              <a:t>33</a:t>
            </a:r>
            <a:endParaRPr lang="en-US" b="1"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A370CF-34D7-415F-B4D7-999B9DE67934}"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059387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smtClean="0"/>
              <a:t>Vesa</a:t>
            </a:r>
            <a:endParaRPr lang="en-US" dirty="0"/>
          </a:p>
          <a:p>
            <a:r>
              <a:rPr lang="en-US" b="1" dirty="0"/>
              <a:t>Time</a:t>
            </a:r>
            <a:r>
              <a:rPr lang="en-US" b="1"/>
              <a:t>: </a:t>
            </a:r>
            <a:r>
              <a:rPr lang="en-US" b="1" smtClean="0"/>
              <a:t>35</a:t>
            </a:r>
            <a:endParaRPr lang="en-US" dirty="0"/>
          </a:p>
        </p:txBody>
      </p:sp>
    </p:spTree>
    <p:extLst>
      <p:ext uri="{BB962C8B-B14F-4D97-AF65-F5344CB8AC3E}">
        <p14:creationId xmlns:p14="http://schemas.microsoft.com/office/powerpoint/2010/main" val="3864143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smtClean="0"/>
              <a:t>Steve</a:t>
            </a:r>
            <a:endParaRPr lang="en-US" dirty="0"/>
          </a:p>
          <a:p>
            <a:r>
              <a:rPr lang="en-US" dirty="0"/>
              <a:t>Time</a:t>
            </a:r>
            <a:r>
              <a:rPr lang="en-US"/>
              <a:t>: </a:t>
            </a:r>
            <a:r>
              <a:rPr lang="en-US" smtClean="0"/>
              <a:t>37</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23</a:t>
            </a:fld>
            <a:endParaRPr lang="en-US"/>
          </a:p>
        </p:txBody>
      </p:sp>
    </p:spTree>
    <p:extLst>
      <p:ext uri="{BB962C8B-B14F-4D97-AF65-F5344CB8AC3E}">
        <p14:creationId xmlns:p14="http://schemas.microsoft.com/office/powerpoint/2010/main" val="1682938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smtClean="0"/>
              <a:t>Vesa:</a:t>
            </a:r>
            <a:endParaRPr lang="en-US" dirty="0"/>
          </a:p>
          <a:p>
            <a:r>
              <a:rPr lang="en-US" dirty="0"/>
              <a:t>Time</a:t>
            </a:r>
            <a:r>
              <a:rPr lang="en-US"/>
              <a:t>: </a:t>
            </a:r>
            <a:r>
              <a:rPr lang="en-US" smtClean="0"/>
              <a:t>38</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24</a:t>
            </a:fld>
            <a:endParaRPr lang="en-US"/>
          </a:p>
        </p:txBody>
      </p:sp>
    </p:spTree>
    <p:extLst>
      <p:ext uri="{BB962C8B-B14F-4D97-AF65-F5344CB8AC3E}">
        <p14:creationId xmlns:p14="http://schemas.microsoft.com/office/powerpoint/2010/main" val="3347684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a:t>Steve</a:t>
            </a:r>
            <a:r>
              <a:rPr lang="en-US" b="1"/>
              <a:t/>
            </a:r>
            <a:br>
              <a:rPr lang="en-US" b="1"/>
            </a:br>
            <a:r>
              <a:rPr lang="en-US" b="1" baseline="0" smtClean="0"/>
              <a:t>Time</a:t>
            </a:r>
            <a:r>
              <a:rPr lang="en-US" b="1" baseline="0"/>
              <a:t>: </a:t>
            </a:r>
            <a:r>
              <a:rPr lang="en-US" b="1" smtClean="0"/>
              <a:t>39</a:t>
            </a:r>
            <a:endParaRPr lang="en-US" b="1" dirty="0"/>
          </a:p>
          <a:p>
            <a:r>
              <a:rPr lang="en-US" dirty="0"/>
              <a:t/>
            </a:r>
            <a:br>
              <a:rPr lang="en-US" dirty="0"/>
            </a:br>
            <a:endParaRPr lang="en-US" dirty="0"/>
          </a:p>
          <a:p>
            <a:r>
              <a:rPr lang="en-US" dirty="0"/>
              <a:t>Eray said we are sorry about that one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25</a:t>
            </a:fld>
            <a:endParaRPr lang="en-US"/>
          </a:p>
        </p:txBody>
      </p:sp>
    </p:spTree>
    <p:extLst>
      <p:ext uri="{BB962C8B-B14F-4D97-AF65-F5344CB8AC3E}">
        <p14:creationId xmlns:p14="http://schemas.microsoft.com/office/powerpoint/2010/main" val="354418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Vesa</a:t>
            </a:r>
            <a:endParaRPr lang="en-US" dirty="0"/>
          </a:p>
          <a:p>
            <a:r>
              <a:rPr lang="en-US" b="1" dirty="0"/>
              <a:t>Time</a:t>
            </a:r>
            <a:r>
              <a:rPr lang="en-US" b="1"/>
              <a:t>: </a:t>
            </a:r>
            <a:r>
              <a:rPr lang="en-US" b="1" smtClean="0"/>
              <a:t>40</a:t>
            </a:r>
            <a:endParaRPr lang="en-US" b="0" baseline="0" dirty="0"/>
          </a:p>
          <a:p>
            <a:r>
              <a:rPr lang="en-US" dirty="0"/>
              <a:t/>
            </a:r>
            <a:br>
              <a:rPr lang="en-US" dirty="0"/>
            </a:br>
            <a:endParaRPr lang="en-US" b="0" baseline="0" dirty="0"/>
          </a:p>
          <a:p>
            <a:r>
              <a:rPr lang="en-US" b="0" baseline="0" dirty="0"/>
              <a:t>How many times have you had to work with </a:t>
            </a:r>
            <a:r>
              <a:rPr lang="en-US" b="0" baseline="0" dirty="0" err="1"/>
              <a:t>Javascript</a:t>
            </a:r>
            <a:r>
              <a:rPr lang="en-US" b="0" baseline="0" dirty="0"/>
              <a:t>/HTML </a:t>
            </a:r>
            <a:r>
              <a:rPr lang="en-US" b="0" baseline="0" dirty="0" err="1"/>
              <a:t>devs</a:t>
            </a:r>
            <a:r>
              <a:rPr lang="en-US" b="0" baseline="0" dirty="0"/>
              <a:t> to carve up their solution sot be </a:t>
            </a:r>
            <a:r>
              <a:rPr lang="en-US" b="0" baseline="0" dirty="0" err="1"/>
              <a:t>SharePointy</a:t>
            </a:r>
            <a:r>
              <a:rPr lang="en-US" b="0" baseline="0" dirty="0"/>
              <a:t> ?</a:t>
            </a:r>
            <a:endParaRPr lang="en-US" b="1"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1B1C3CF-4C73-4356-AF83-F826DFCF8776}"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122946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 </a:t>
            </a:r>
          </a:p>
          <a:p>
            <a:r>
              <a:rPr lang="en-US"/>
              <a:t>Time: 42:00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2056812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a:p>
            <a:r>
              <a:rPr lang="en-US"/>
              <a:t>Time: 44 </a:t>
            </a:r>
            <a:endParaRPr lang="en-US" dirty="0"/>
          </a:p>
          <a:p>
            <a:r>
              <a:rPr lang="en-US" dirty="0"/>
              <a:t/>
            </a:r>
            <a:br>
              <a:rPr lang="en-US" dirty="0"/>
            </a:br>
            <a:endParaRPr lang="en-US" dirty="0"/>
          </a:p>
          <a:p>
            <a:r>
              <a:rPr lang="en-US"/>
              <a:t>NOTE</a:t>
            </a:r>
            <a:r>
              <a:rPr lang="en-US" dirty="0"/>
              <a:t>: You</a:t>
            </a:r>
            <a:r>
              <a:rPr lang="en-US" baseline="0" dirty="0"/>
              <a:t> may have seen our investments in Common Consent and O365 APIs, this should help you understand that we are investing in evolving this model going forward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2145161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p>
          <a:p>
            <a:r>
              <a:rPr lang="en-US" dirty="0"/>
              <a:t>Time: 45 </a:t>
            </a:r>
            <a:br>
              <a:rPr lang="en-US" dirty="0"/>
            </a:b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233955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4153564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3</a:t>
            </a:fld>
            <a:endParaRPr lang="en-US"/>
          </a:p>
        </p:txBody>
      </p:sp>
    </p:spTree>
    <p:extLst>
      <p:ext uri="{BB962C8B-B14F-4D97-AF65-F5344CB8AC3E}">
        <p14:creationId xmlns:p14="http://schemas.microsoft.com/office/powerpoint/2010/main" val="1203320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5/27/2015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33237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33</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5/27/2015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35</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7</a:t>
            </a:fld>
            <a:endParaRPr lang="en-US"/>
          </a:p>
        </p:txBody>
      </p:sp>
    </p:spTree>
    <p:extLst>
      <p:ext uri="{BB962C8B-B14F-4D97-AF65-F5344CB8AC3E}">
        <p14:creationId xmlns:p14="http://schemas.microsoft.com/office/powerpoint/2010/main" val="3852204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br>
              <a:rPr lang="en-US" dirty="0"/>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50036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Steve</a:t>
            </a:r>
          </a:p>
          <a:p>
            <a:r>
              <a:rPr lang="en-US"/>
              <a:t>Time: 13:00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4016781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Steve</a:t>
            </a:r>
          </a:p>
          <a:p>
            <a:r>
              <a:rPr lang="en-US"/>
              <a:t>Time: 15:00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1892341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314" y="1388226"/>
            <a:ext cx="11522249"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851989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5" y="2819605"/>
            <a:ext cx="11149013" cy="1218795"/>
          </a:xfrm>
          <a:prstGeom prst="rect">
            <a:avLst/>
          </a:prstGeom>
        </p:spPr>
        <p:txBody>
          <a:bodyPr lIns="91419" tIns="45710" rIns="91419" bIns="45710" anchor="b" anchorCtr="0"/>
          <a:lstStyle>
            <a:lvl1pPr>
              <a:defRPr sz="8797" spc="-300" baseline="0">
                <a:solidFill>
                  <a:schemeClr val="bg1"/>
                </a:solidFill>
              </a:defRPr>
            </a:lvl1pPr>
          </a:lstStyle>
          <a:p>
            <a:r>
              <a:rPr lang="en-US" dirty="0" smtClean="0"/>
              <a:t>Click to edit title style</a:t>
            </a:r>
            <a:endParaRPr lang="en-US" dirty="0"/>
          </a:p>
        </p:txBody>
      </p:sp>
      <p:sp>
        <p:nvSpPr>
          <p:cNvPr id="5" name="TextBox 4"/>
          <p:cNvSpPr txBox="1"/>
          <p:nvPr userDrawn="1"/>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bg1">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bg1">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bg1">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55096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5" y="2819605"/>
            <a:ext cx="11149013" cy="1218795"/>
          </a:xfrm>
          <a:prstGeom prst="rect">
            <a:avLst/>
          </a:prstGeom>
        </p:spPr>
        <p:txBody>
          <a:bodyPr lIns="91419" tIns="45710" rIns="91419" bIns="45710" anchor="b" anchorCtr="0"/>
          <a:lstStyle>
            <a:lvl1pPr>
              <a:defRPr sz="8797" spc="-300" baseline="0">
                <a:solidFill>
                  <a:schemeClr val="bg1"/>
                </a:solidFill>
              </a:defRPr>
            </a:lvl1pPr>
          </a:lstStyle>
          <a:p>
            <a:r>
              <a:rPr lang="en-US" dirty="0" smtClean="0"/>
              <a:t>Click to edit title style</a:t>
            </a:r>
            <a:endParaRPr lang="en-US" dirty="0"/>
          </a:p>
        </p:txBody>
      </p:sp>
      <p:sp>
        <p:nvSpPr>
          <p:cNvPr id="5" name="TextBox 4"/>
          <p:cNvSpPr txBox="1"/>
          <p:nvPr userDrawn="1"/>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bg1">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bg1">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bg1">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3956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Slide Purple">
    <p:bg>
      <p:bgPr>
        <a:solidFill>
          <a:schemeClr val="accent4"/>
        </a:solidFill>
        <a:effectLst/>
      </p:bgPr>
    </p:bg>
    <p:spTree>
      <p:nvGrpSpPr>
        <p:cNvPr id="1" name=""/>
        <p:cNvGrpSpPr/>
        <p:nvPr/>
      </p:nvGrpSpPr>
      <p:grpSpPr>
        <a:xfrm>
          <a:off x="0" y="0"/>
          <a:ext cx="0" cy="0"/>
          <a:chOff x="0" y="0"/>
          <a:chExt cx="0" cy="0"/>
        </a:xfrm>
      </p:grpSpPr>
      <p:sp>
        <p:nvSpPr>
          <p:cNvPr id="3" name="TextBox 2"/>
          <p:cNvSpPr txBox="1"/>
          <p:nvPr userDrawn="1"/>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bg1">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bg1">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bg1">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29381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Slide Green">
    <p:bg>
      <p:bgPr>
        <a:solidFill>
          <a:schemeClr val="accent3"/>
        </a:solidFill>
        <a:effectLst/>
      </p:bgPr>
    </p:bg>
    <p:spTree>
      <p:nvGrpSpPr>
        <p:cNvPr id="1" name=""/>
        <p:cNvGrpSpPr/>
        <p:nvPr/>
      </p:nvGrpSpPr>
      <p:grpSpPr>
        <a:xfrm>
          <a:off x="0" y="0"/>
          <a:ext cx="0" cy="0"/>
          <a:chOff x="0" y="0"/>
          <a:chExt cx="0" cy="0"/>
        </a:xfrm>
      </p:grpSpPr>
      <p:sp>
        <p:nvSpPr>
          <p:cNvPr id="3" name="TextBox 2"/>
          <p:cNvSpPr txBox="1"/>
          <p:nvPr userDrawn="1"/>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tx1">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60885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Punchy Slid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5" y="2819605"/>
            <a:ext cx="11149013" cy="1218795"/>
          </a:xfrm>
          <a:prstGeom prst="rect">
            <a:avLst/>
          </a:prstGeom>
        </p:spPr>
        <p:txBody>
          <a:bodyPr lIns="91419" tIns="45710" rIns="91419" bIns="45710" anchor="b" anchorCtr="0"/>
          <a:lstStyle>
            <a:lvl1pPr>
              <a:defRPr sz="8797"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
        <p:nvSpPr>
          <p:cNvPr id="5" name="TextBox 4"/>
          <p:cNvSpPr txBox="1"/>
          <p:nvPr userDrawn="1"/>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tx1">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9710295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698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8369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314" y="1388226"/>
            <a:ext cx="11522249"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180881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theme" Target="../theme/theme2.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 id="2147484295" r:id="rId32"/>
    <p:sldLayoutId id="2147484296" r:id="rId33"/>
    <p:sldLayoutId id="2147484297" r:id="rId34"/>
    <p:sldLayoutId id="2147484298" r:id="rId35"/>
    <p:sldLayoutId id="2147484299" r:id="rId36"/>
    <p:sldLayoutId id="2147484301" r:id="rId3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 id="2147484300" r:id="rId19"/>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33.png"/><Relationship Id="rId4" Type="http://schemas.openxmlformats.org/officeDocument/2006/relationships/diagramLayout" Target="../diagrams/layout2.xml"/><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image" Target="../media/image37.emf"/><Relationship Id="rId4" Type="http://schemas.openxmlformats.org/officeDocument/2006/relationships/image" Target="../media/image36.emf"/></Relationships>
</file>

<file path=ppt/slides/_rels/slide22.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39.emf"/><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2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9.emf"/></Relationships>
</file>

<file path=ppt/slides/_rels/slide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9.xml"/><Relationship Id="rId1" Type="http://schemas.openxmlformats.org/officeDocument/2006/relationships/slideLayout" Target="../slideLayouts/slideLayout22.xml"/><Relationship Id="rId5" Type="http://schemas.openxmlformats.org/officeDocument/2006/relationships/image" Target="../media/image12.emf"/><Relationship Id="rId4" Type="http://schemas.openxmlformats.org/officeDocument/2006/relationships/image" Target="../media/image11.emf"/></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hyperlink" Target="http://apisandbox.msdn.microsoft.com/" TargetMode="External"/><Relationship Id="rId7"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47.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52.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51.png"/><Relationship Id="rId5" Type="http://schemas.openxmlformats.org/officeDocument/2006/relationships/image" Target="../media/image50.emf"/><Relationship Id="rId4" Type="http://schemas.openxmlformats.org/officeDocument/2006/relationships/hyperlink" Target="http://stackoverflow.com/questions/tagged/ms-offic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5.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12.emf"/><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emf"/><Relationship Id="rId3" Type="http://schemas.openxmlformats.org/officeDocument/2006/relationships/image" Target="../media/image14.JPG"/><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image" Target="../media/image13.jpg"/><Relationship Id="rId1" Type="http://schemas.openxmlformats.org/officeDocument/2006/relationships/slideLayout" Target="../slideLayouts/slideLayout22.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Introduction to </a:t>
            </a:r>
            <a:r>
              <a:rPr lang="en-US" dirty="0" smtClean="0"/>
              <a:t>SharePoint add-in model </a:t>
            </a:r>
            <a:r>
              <a:rPr lang="en-US" dirty="0" smtClean="0"/>
              <a:t>transition</a:t>
            </a:r>
            <a:endParaRPr lang="en-US" dirty="0"/>
          </a:p>
        </p:txBody>
      </p:sp>
      <p:sp>
        <p:nvSpPr>
          <p:cNvPr id="2" name="Text Placeholder 1"/>
          <p:cNvSpPr>
            <a:spLocks noGrp="1"/>
          </p:cNvSpPr>
          <p:nvPr>
            <p:ph type="body" sz="quarter" idx="12"/>
          </p:nvPr>
        </p:nvSpPr>
        <p:spPr/>
        <p:txBody>
          <a:bodyPr/>
          <a:lstStyle/>
          <a:p>
            <a:r>
              <a:rPr lang="fi-FI" dirty="0" smtClean="0"/>
              <a:t>Name</a:t>
            </a:r>
          </a:p>
          <a:p>
            <a:r>
              <a:rPr lang="fi-FI" dirty="0" smtClean="0"/>
              <a:t>Title</a:t>
            </a:r>
          </a:p>
          <a:p>
            <a:r>
              <a:rPr lang="fi-FI" dirty="0" smtClean="0"/>
              <a:t>Company</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7198" dirty="0"/>
              <a:t>“</a:t>
            </a:r>
            <a:r>
              <a:rPr lang="en-US" sz="7198"/>
              <a:t>Wait</a:t>
            </a:r>
            <a:r>
              <a:rPr lang="en-US" sz="7198" dirty="0"/>
              <a:t>? No </a:t>
            </a:r>
            <a:r>
              <a:rPr lang="en-US" sz="7198"/>
              <a:t>feature framework?” </a:t>
            </a:r>
            <a:endParaRPr lang="en-GB" sz="7198" dirty="0"/>
          </a:p>
        </p:txBody>
      </p:sp>
      <p:sp>
        <p:nvSpPr>
          <p:cNvPr id="5" name="TextBox 4"/>
          <p:cNvSpPr txBox="1"/>
          <p:nvPr/>
        </p:nvSpPr>
        <p:spPr>
          <a:xfrm>
            <a:off x="3646376" y="3801996"/>
            <a:ext cx="8176099" cy="830781"/>
          </a:xfrm>
          <a:prstGeom prst="rect">
            <a:avLst/>
          </a:prstGeom>
          <a:noFill/>
        </p:spPr>
        <p:txBody>
          <a:bodyPr wrap="square" rtlCol="0">
            <a:spAutoFit/>
          </a:bodyPr>
          <a:lstStyle/>
          <a:p>
            <a:r>
              <a:rPr lang="en-US" sz="2399" dirty="0"/>
              <a:t>We are indeed gradually moving away from feature framework to </a:t>
            </a:r>
            <a:r>
              <a:rPr lang="en-US" sz="2399"/>
              <a:t>alternative patterns…</a:t>
            </a:r>
            <a:endParaRPr lang="en-GB" sz="2399" dirty="0"/>
          </a:p>
        </p:txBody>
      </p:sp>
    </p:spTree>
    <p:extLst>
      <p:ext uri="{BB962C8B-B14F-4D97-AF65-F5344CB8AC3E}">
        <p14:creationId xmlns:p14="http://schemas.microsoft.com/office/powerpoint/2010/main" val="209099975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799" smtClean="0"/>
              <a:t>Customization Development and Deployment Options</a:t>
            </a:r>
            <a:endParaRPr lang="en-US" sz="4799" dirty="0"/>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744588792"/>
              </p:ext>
            </p:extLst>
          </p:nvPr>
        </p:nvGraphicFramePr>
        <p:xfrm>
          <a:off x="771394" y="1747928"/>
          <a:ext cx="10741025" cy="4084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bwMode="auto">
          <a:xfrm>
            <a:off x="4470825" y="2455586"/>
            <a:ext cx="3292675" cy="3351927"/>
          </a:xfrm>
          <a:prstGeom prst="rect">
            <a:avLst/>
          </a:prstGeom>
          <a:solidFill>
            <a:schemeClr val="lt1">
              <a:alpha val="80000"/>
            </a:schemeClr>
          </a:solidFill>
          <a:ln>
            <a:solidFill>
              <a:schemeClr val="tx2">
                <a:lumMod val="10000"/>
                <a:lumOff val="9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b="1" dirty="0">
                <a:solidFill>
                  <a:schemeClr val="tx1"/>
                </a:solidFill>
                <a:ea typeface="Segoe UI" pitchFamily="34" charset="0"/>
                <a:cs typeface="Segoe UI" pitchFamily="34" charset="0"/>
              </a:rPr>
              <a:t>Code behind Sandbox solutions deprecated</a:t>
            </a:r>
          </a:p>
        </p:txBody>
      </p:sp>
    </p:spTree>
    <p:extLst>
      <p:ext uri="{BB962C8B-B14F-4D97-AF65-F5344CB8AC3E}">
        <p14:creationId xmlns:p14="http://schemas.microsoft.com/office/powerpoint/2010/main" val="222125826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t>Approaching </a:t>
            </a:r>
            <a:r>
              <a:rPr lang="en-US" dirty="0" smtClean="0"/>
              <a:t>add-in implementations</a:t>
            </a:r>
            <a:endParaRPr lang="en-US" dirty="0"/>
          </a:p>
        </p:txBody>
      </p:sp>
      <p:grpSp>
        <p:nvGrpSpPr>
          <p:cNvPr id="19" name="Group 18"/>
          <p:cNvGrpSpPr/>
          <p:nvPr/>
        </p:nvGrpSpPr>
        <p:grpSpPr>
          <a:xfrm>
            <a:off x="468171" y="1316901"/>
            <a:ext cx="2126225" cy="4659897"/>
            <a:chOff x="528805" y="1342250"/>
            <a:chExt cx="2169425" cy="4754576"/>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39910" b="4778"/>
            <a:stretch/>
          </p:blipFill>
          <p:spPr>
            <a:xfrm>
              <a:off x="531946" y="1769330"/>
              <a:ext cx="2160000" cy="1798962"/>
            </a:xfrm>
            <a:prstGeom prst="rect">
              <a:avLst/>
            </a:prstGeom>
            <a:ln>
              <a:solidFill>
                <a:schemeClr val="bg1">
                  <a:lumMod val="75000"/>
                </a:schemeClr>
              </a:solidFill>
            </a:ln>
          </p:spPr>
        </p:pic>
        <p:sp>
          <p:nvSpPr>
            <p:cNvPr id="3" name="Rectangle 2"/>
            <p:cNvSpPr/>
            <p:nvPr/>
          </p:nvSpPr>
          <p:spPr bwMode="auto">
            <a:xfrm>
              <a:off x="531947"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Readiness</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28805" y="3638937"/>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Readiness with </a:t>
              </a:r>
              <a:r>
                <a:rPr lang="en-US" sz="1400" dirty="0" smtClean="0">
                  <a:solidFill>
                    <a:schemeClr val="bg2">
                      <a:lumMod val="50000"/>
                    </a:schemeClr>
                  </a:solidFill>
                  <a:ea typeface="Segoe UI" pitchFamily="34" charset="0"/>
                  <a:cs typeface="Segoe UI" pitchFamily="34" charset="0"/>
                </a:rPr>
                <a:t>add-in </a:t>
              </a:r>
              <a:r>
                <a:rPr lang="en-US" sz="1400" dirty="0">
                  <a:solidFill>
                    <a:schemeClr val="bg2">
                      <a:lumMod val="50000"/>
                    </a:schemeClr>
                  </a:solidFill>
                  <a:ea typeface="Segoe UI" pitchFamily="34" charset="0"/>
                  <a:cs typeface="Segoe UI" pitchFamily="34" charset="0"/>
                </a:rPr>
                <a:t>model topics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Hosting decisions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Network impact analysis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Development model readiness</a:t>
              </a:r>
              <a:endParaRPr lang="en-GB" sz="1400" dirty="0">
                <a:solidFill>
                  <a:schemeClr val="bg2">
                    <a:lumMod val="50000"/>
                  </a:schemeClr>
                </a:solidFill>
                <a:ea typeface="Segoe UI" pitchFamily="34" charset="0"/>
                <a:cs typeface="Segoe UI" pitchFamily="34" charset="0"/>
              </a:endParaRPr>
            </a:p>
          </p:txBody>
        </p:sp>
      </p:grpSp>
      <p:grpSp>
        <p:nvGrpSpPr>
          <p:cNvPr id="20" name="Group 19"/>
          <p:cNvGrpSpPr/>
          <p:nvPr/>
        </p:nvGrpSpPr>
        <p:grpSpPr>
          <a:xfrm>
            <a:off x="2745173" y="1316901"/>
            <a:ext cx="2123145" cy="4662192"/>
            <a:chOff x="2848929" y="1342250"/>
            <a:chExt cx="2166283" cy="4756917"/>
          </a:xfrm>
        </p:grpSpPr>
        <p:sp>
          <p:nvSpPr>
            <p:cNvPr id="4" name="Rectangle 3"/>
            <p:cNvSpPr/>
            <p:nvPr/>
          </p:nvSpPr>
          <p:spPr bwMode="auto">
            <a:xfrm>
              <a:off x="2848929"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Assessment</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848929" y="3641278"/>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Analyze </a:t>
              </a:r>
              <a:r>
                <a:rPr lang="en-US" sz="1400" dirty="0" smtClean="0">
                  <a:solidFill>
                    <a:schemeClr val="bg2">
                      <a:lumMod val="50000"/>
                    </a:schemeClr>
                  </a:solidFill>
                  <a:ea typeface="Segoe UI" pitchFamily="34" charset="0"/>
                  <a:cs typeface="Segoe UI" pitchFamily="34" charset="0"/>
                </a:rPr>
                <a:t>possible existing </a:t>
              </a:r>
              <a:r>
                <a:rPr lang="en-US" sz="1400" dirty="0">
                  <a:solidFill>
                    <a:schemeClr val="bg2">
                      <a:lumMod val="50000"/>
                    </a:schemeClr>
                  </a:solidFill>
                  <a:ea typeface="Segoe UI" pitchFamily="34" charset="0"/>
                  <a:cs typeface="Segoe UI" pitchFamily="34" charset="0"/>
                </a:rPr>
                <a:t>solution </a:t>
              </a:r>
              <a:r>
                <a:rPr lang="en-US" sz="1400" dirty="0" smtClean="0">
                  <a:solidFill>
                    <a:schemeClr val="bg2">
                      <a:lumMod val="50000"/>
                    </a:schemeClr>
                  </a:solidFill>
                  <a:ea typeface="Segoe UI" pitchFamily="34" charset="0"/>
                  <a:cs typeface="Segoe UI" pitchFamily="34" charset="0"/>
                </a:rPr>
                <a:t>usage, including both code </a:t>
              </a:r>
              <a:r>
                <a:rPr lang="en-US" sz="1400" dirty="0">
                  <a:solidFill>
                    <a:schemeClr val="bg2">
                      <a:lumMod val="50000"/>
                    </a:schemeClr>
                  </a:solidFill>
                  <a:ea typeface="Segoe UI" pitchFamily="34" charset="0"/>
                  <a:cs typeface="Segoe UI" pitchFamily="34" charset="0"/>
                </a:rPr>
                <a:t>and functionality</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Concentrate on business and functional requirements, not on technology </a:t>
              </a: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9992"/>
            <a:stretch/>
          </p:blipFill>
          <p:spPr>
            <a:xfrm>
              <a:off x="2852607" y="1772918"/>
              <a:ext cx="2160000" cy="1798438"/>
            </a:xfrm>
            <a:prstGeom prst="rect">
              <a:avLst/>
            </a:prstGeom>
            <a:ln>
              <a:solidFill>
                <a:schemeClr val="bg1">
                  <a:lumMod val="75000"/>
                </a:schemeClr>
              </a:solidFill>
            </a:ln>
          </p:spPr>
        </p:pic>
      </p:grpSp>
      <p:grpSp>
        <p:nvGrpSpPr>
          <p:cNvPr id="21" name="Group 20"/>
          <p:cNvGrpSpPr/>
          <p:nvPr/>
        </p:nvGrpSpPr>
        <p:grpSpPr>
          <a:xfrm>
            <a:off x="5020147" y="1316901"/>
            <a:ext cx="2129304" cy="4659896"/>
            <a:chOff x="5159627" y="1342250"/>
            <a:chExt cx="2172567" cy="4754575"/>
          </a:xfrm>
        </p:grpSpPr>
        <p:sp>
          <p:nvSpPr>
            <p:cNvPr id="5" name="Rectangle 4"/>
            <p:cNvSpPr/>
            <p:nvPr/>
          </p:nvSpPr>
          <p:spPr bwMode="auto">
            <a:xfrm>
              <a:off x="5165911"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Planning</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159627" y="3638936"/>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smtClean="0">
                  <a:solidFill>
                    <a:schemeClr val="bg2">
                      <a:lumMod val="50000"/>
                    </a:schemeClr>
                  </a:solidFill>
                  <a:ea typeface="Segoe UI" pitchFamily="34" charset="0"/>
                  <a:cs typeface="Segoe UI" pitchFamily="34" charset="0"/>
                </a:rPr>
                <a:t>Add-In model </a:t>
              </a:r>
              <a:r>
                <a:rPr lang="en-US" sz="1400" dirty="0">
                  <a:solidFill>
                    <a:schemeClr val="bg2">
                      <a:lumMod val="50000"/>
                    </a:schemeClr>
                  </a:solidFill>
                  <a:ea typeface="Segoe UI" pitchFamily="34" charset="0"/>
                  <a:cs typeface="Segoe UI" pitchFamily="34" charset="0"/>
                </a:rPr>
                <a:t>solution planning</a:t>
              </a:r>
              <a:r>
                <a:rPr lang="en-GB" sz="1400" dirty="0">
                  <a:solidFill>
                    <a:schemeClr val="bg2">
                      <a:lumMod val="50000"/>
                    </a:schemeClr>
                  </a:solidFill>
                  <a:ea typeface="Segoe UI" pitchFamily="34" charset="0"/>
                  <a:cs typeface="Segoe UI" pitchFamily="34" charset="0"/>
                </a:rPr>
                <a:t> and design</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What patterns and models are used for different solutions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What solutions can be converted to out of the box </a:t>
              </a:r>
              <a:r>
                <a:rPr lang="en-US" sz="1400" dirty="0" smtClean="0">
                  <a:solidFill>
                    <a:schemeClr val="bg2">
                      <a:lumMod val="50000"/>
                    </a:schemeClr>
                  </a:solidFill>
                  <a:ea typeface="Segoe UI" pitchFamily="34" charset="0"/>
                  <a:cs typeface="Segoe UI" pitchFamily="34" charset="0"/>
                </a:rPr>
                <a:t>capabilities?</a:t>
              </a:r>
              <a:endParaRPr lang="en-US" sz="1400" dirty="0">
                <a:solidFill>
                  <a:schemeClr val="bg2">
                    <a:lumMod val="50000"/>
                  </a:schemeClr>
                </a:solidFill>
                <a:ea typeface="Segoe UI" pitchFamily="34" charset="0"/>
                <a:cs typeface="Segoe UI" pitchFamily="34" charset="0"/>
              </a:endParaRPr>
            </a:p>
          </p:txBody>
        </p:sp>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19196"/>
            <a:stretch/>
          </p:blipFill>
          <p:spPr>
            <a:xfrm>
              <a:off x="5165910" y="1769330"/>
              <a:ext cx="2160000" cy="1798960"/>
            </a:xfrm>
            <a:prstGeom prst="rect">
              <a:avLst/>
            </a:prstGeom>
            <a:ln>
              <a:solidFill>
                <a:schemeClr val="bg1">
                  <a:lumMod val="75000"/>
                </a:schemeClr>
              </a:solidFill>
            </a:ln>
          </p:spPr>
        </p:pic>
      </p:grpSp>
      <p:grpSp>
        <p:nvGrpSpPr>
          <p:cNvPr id="22" name="Group 21"/>
          <p:cNvGrpSpPr/>
          <p:nvPr/>
        </p:nvGrpSpPr>
        <p:grpSpPr>
          <a:xfrm>
            <a:off x="7427936" y="1316901"/>
            <a:ext cx="2129303" cy="4659895"/>
            <a:chOff x="7476610" y="1342250"/>
            <a:chExt cx="2172566" cy="4754574"/>
          </a:xfrm>
        </p:grpSpPr>
        <p:sp>
          <p:nvSpPr>
            <p:cNvPr id="6" name="Rectangle 5"/>
            <p:cNvSpPr/>
            <p:nvPr/>
          </p:nvSpPr>
          <p:spPr bwMode="auto">
            <a:xfrm>
              <a:off x="7482893"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Implementation</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476610"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Detailed technical planning</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Actual </a:t>
              </a:r>
              <a:r>
                <a:rPr lang="en-US" sz="1400" dirty="0" smtClean="0">
                  <a:solidFill>
                    <a:schemeClr val="bg2">
                      <a:lumMod val="50000"/>
                    </a:schemeClr>
                  </a:solidFill>
                  <a:ea typeface="Segoe UI" pitchFamily="34" charset="0"/>
                  <a:cs typeface="Segoe UI" pitchFamily="34" charset="0"/>
                </a:rPr>
                <a:t>add-in </a:t>
              </a:r>
              <a:r>
                <a:rPr lang="en-US" sz="1400" dirty="0">
                  <a:solidFill>
                    <a:schemeClr val="bg2">
                      <a:lumMod val="50000"/>
                    </a:schemeClr>
                  </a:solidFill>
                  <a:ea typeface="Segoe UI" pitchFamily="34" charset="0"/>
                  <a:cs typeface="Segoe UI" pitchFamily="34" charset="0"/>
                </a:rPr>
                <a:t>model solution implementation</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Typical development process, including testing</a:t>
              </a:r>
              <a:endParaRPr lang="en-GB" sz="1400" dirty="0">
                <a:solidFill>
                  <a:schemeClr val="bg2">
                    <a:lumMod val="50000"/>
                  </a:schemeClr>
                </a:solidFill>
                <a:ea typeface="Segoe UI" pitchFamily="34" charset="0"/>
                <a:cs typeface="Segoe UI" pitchFamily="34" charset="0"/>
              </a:endParaRPr>
            </a:p>
          </p:txBody>
        </p:sp>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t="45801"/>
            <a:stretch/>
          </p:blipFill>
          <p:spPr>
            <a:xfrm>
              <a:off x="7482893" y="1769330"/>
              <a:ext cx="2160000" cy="1798960"/>
            </a:xfrm>
            <a:prstGeom prst="rect">
              <a:avLst/>
            </a:prstGeom>
          </p:spPr>
        </p:pic>
      </p:grpSp>
      <p:grpSp>
        <p:nvGrpSpPr>
          <p:cNvPr id="23" name="Group 22"/>
          <p:cNvGrpSpPr/>
          <p:nvPr/>
        </p:nvGrpSpPr>
        <p:grpSpPr>
          <a:xfrm>
            <a:off x="9701858" y="1316901"/>
            <a:ext cx="2126224" cy="4659895"/>
            <a:chOff x="9796734" y="1342250"/>
            <a:chExt cx="2169424" cy="4754574"/>
          </a:xfrm>
        </p:grpSpPr>
        <p:sp>
          <p:nvSpPr>
            <p:cNvPr id="7" name="Rectangle 6"/>
            <p:cNvSpPr/>
            <p:nvPr/>
          </p:nvSpPr>
          <p:spPr bwMode="auto">
            <a:xfrm>
              <a:off x="9799875"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Deployment</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796734"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smtClean="0">
                  <a:solidFill>
                    <a:schemeClr val="bg2">
                      <a:lumMod val="50000"/>
                    </a:schemeClr>
                  </a:solidFill>
                  <a:ea typeface="Segoe UI" pitchFamily="34" charset="0"/>
                  <a:cs typeface="Segoe UI" pitchFamily="34" charset="0"/>
                </a:rPr>
                <a:t>Add-In solution </a:t>
              </a:r>
              <a:r>
                <a:rPr lang="en-US" sz="1400" dirty="0">
                  <a:solidFill>
                    <a:schemeClr val="bg2">
                      <a:lumMod val="50000"/>
                    </a:schemeClr>
                  </a:solidFill>
                  <a:ea typeface="Segoe UI" pitchFamily="34" charset="0"/>
                  <a:cs typeface="Segoe UI" pitchFamily="34" charset="0"/>
                </a:rPr>
                <a:t>deployment</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Existing content retrofitting</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Farm solution retraction</a:t>
              </a:r>
              <a:endParaRPr lang="en-GB" sz="1400" dirty="0">
                <a:solidFill>
                  <a:schemeClr val="bg2">
                    <a:lumMod val="50000"/>
                  </a:schemeClr>
                </a:solidFill>
                <a:ea typeface="Segoe UI" pitchFamily="34" charset="0"/>
                <a:cs typeface="Segoe UI" pitchFamily="34" charset="0"/>
              </a:endParaRPr>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31627" t="20101" r="4606"/>
            <a:stretch/>
          </p:blipFill>
          <p:spPr>
            <a:xfrm>
              <a:off x="9799875" y="1769330"/>
              <a:ext cx="2160000" cy="1798960"/>
            </a:xfrm>
            <a:prstGeom prst="rect">
              <a:avLst/>
            </a:prstGeom>
          </p:spPr>
        </p:pic>
      </p:grpSp>
      <p:cxnSp>
        <p:nvCxnSpPr>
          <p:cNvPr id="24" name="Straight Connector 23"/>
          <p:cNvCxnSpPr/>
          <p:nvPr/>
        </p:nvCxnSpPr>
        <p:spPr>
          <a:xfrm flipH="1">
            <a:off x="7263701" y="1220148"/>
            <a:ext cx="8986" cy="5030340"/>
          </a:xfrm>
          <a:prstGeom prst="line">
            <a:avLst/>
          </a:prstGeom>
          <a:ln w="34925">
            <a:solidFill>
              <a:schemeClr val="accent1"/>
            </a:solidFill>
            <a:prstDash val="dash"/>
            <a:headEnd type="none" w="med" len="med"/>
            <a:tailEnd type="diamond" w="med" len="med"/>
          </a:ln>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a:off x="5830360" y="6251194"/>
            <a:ext cx="2866682"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Time for accurate estimates</a:t>
            </a:r>
          </a:p>
        </p:txBody>
      </p:sp>
    </p:spTree>
    <p:extLst>
      <p:ext uri="{BB962C8B-B14F-4D97-AF65-F5344CB8AC3E}">
        <p14:creationId xmlns:p14="http://schemas.microsoft.com/office/powerpoint/2010/main" val="1484447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fi-FI" sz="6598" dirty="0"/>
              <a:t>Concentrate on functional</a:t>
            </a:r>
            <a:br>
              <a:rPr lang="fi-FI" sz="6598" dirty="0"/>
            </a:br>
            <a:r>
              <a:rPr lang="fi-FI" sz="6598" dirty="0"/>
              <a:t>requirements, not the technology</a:t>
            </a:r>
            <a:endParaRPr lang="en-US" sz="6598" dirty="0"/>
          </a:p>
        </p:txBody>
      </p:sp>
      <p:sp>
        <p:nvSpPr>
          <p:cNvPr id="2" name="TextBox 1"/>
          <p:cNvSpPr txBox="1"/>
          <p:nvPr/>
        </p:nvSpPr>
        <p:spPr>
          <a:xfrm>
            <a:off x="3163616" y="4038241"/>
            <a:ext cx="8405731" cy="830781"/>
          </a:xfrm>
          <a:prstGeom prst="rect">
            <a:avLst/>
          </a:prstGeom>
          <a:noFill/>
        </p:spPr>
        <p:txBody>
          <a:bodyPr wrap="square" rtlCol="0">
            <a:spAutoFit/>
          </a:bodyPr>
          <a:lstStyle/>
          <a:p>
            <a:r>
              <a:rPr lang="en-US" sz="2399" dirty="0">
                <a:solidFill>
                  <a:schemeClr val="bg1"/>
                </a:solidFill>
              </a:rPr>
              <a:t>There are numerous ways to achieve a similar end result, don’t get stuck on what you had… </a:t>
            </a:r>
          </a:p>
        </p:txBody>
      </p:sp>
    </p:spTree>
    <p:extLst>
      <p:ext uri="{BB962C8B-B14F-4D97-AF65-F5344CB8AC3E}">
        <p14:creationId xmlns:p14="http://schemas.microsoft.com/office/powerpoint/2010/main" val="54584273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A</a:t>
            </a:r>
            <a:r>
              <a:rPr lang="en-US" sz="7200" dirty="0" smtClean="0"/>
              <a:t>dd-in </a:t>
            </a:r>
            <a:r>
              <a:rPr lang="en-US" sz="7200" dirty="0" smtClean="0"/>
              <a:t>model practices</a:t>
            </a:r>
            <a:endParaRPr lang="en-US" sz="7200" dirty="0"/>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7998" dirty="0">
                <a:solidFill>
                  <a:schemeClr val="bg1"/>
                </a:solidFill>
              </a:rPr>
              <a:t>Impact of the customizations</a:t>
            </a:r>
          </a:p>
        </p:txBody>
      </p:sp>
      <p:sp>
        <p:nvSpPr>
          <p:cNvPr id="5" name="TextBox 4"/>
          <p:cNvSpPr txBox="1"/>
          <p:nvPr/>
        </p:nvSpPr>
        <p:spPr>
          <a:xfrm>
            <a:off x="4386562" y="677656"/>
            <a:ext cx="6438452" cy="984629"/>
          </a:xfrm>
          <a:prstGeom prst="rect">
            <a:avLst/>
          </a:prstGeom>
          <a:noFill/>
        </p:spPr>
        <p:txBody>
          <a:bodyPr wrap="square" lIns="0" tIns="0" rIns="0" bIns="0" rtlCol="0">
            <a:spAutoFit/>
          </a:bodyPr>
          <a:lstStyle/>
          <a:p>
            <a:r>
              <a:rPr lang="en-US" sz="3199" spc="-71" dirty="0">
                <a:solidFill>
                  <a:schemeClr val="bg1"/>
                </a:solidFill>
                <a:latin typeface="Segoe UI" panose="020B0502040204020203" pitchFamily="34" charset="0"/>
                <a:cs typeface="Segoe UI" panose="020B0502040204020203" pitchFamily="34" charset="0"/>
              </a:rPr>
              <a:t>Maintenance and operational costs, including availability challenges</a:t>
            </a:r>
          </a:p>
        </p:txBody>
      </p:sp>
      <p:sp>
        <p:nvSpPr>
          <p:cNvPr id="6" name="TextBox 5"/>
          <p:cNvSpPr txBox="1"/>
          <p:nvPr/>
        </p:nvSpPr>
        <p:spPr>
          <a:xfrm>
            <a:off x="7312225" y="2819763"/>
            <a:ext cx="4694632" cy="984629"/>
          </a:xfrm>
          <a:prstGeom prst="rect">
            <a:avLst/>
          </a:prstGeom>
          <a:noFill/>
        </p:spPr>
        <p:txBody>
          <a:bodyPr wrap="square" lIns="0" tIns="0" rIns="0" bIns="0" rtlCol="0">
            <a:spAutoFit/>
          </a:bodyPr>
          <a:lstStyle/>
          <a:p>
            <a:r>
              <a:rPr lang="en-US" sz="3199" spc="-71" dirty="0">
                <a:solidFill>
                  <a:schemeClr val="bg1"/>
                </a:solidFill>
                <a:latin typeface="Segoe UI" panose="020B0502040204020203" pitchFamily="34" charset="0"/>
                <a:cs typeface="Segoe UI" panose="020B0502040204020203" pitchFamily="34" charset="0"/>
              </a:rPr>
              <a:t>Agility to deploy new functionalities and widgets</a:t>
            </a:r>
          </a:p>
        </p:txBody>
      </p:sp>
      <p:sp>
        <p:nvSpPr>
          <p:cNvPr id="7" name="TextBox 6"/>
          <p:cNvSpPr txBox="1"/>
          <p:nvPr/>
        </p:nvSpPr>
        <p:spPr>
          <a:xfrm>
            <a:off x="4190670" y="4647169"/>
            <a:ext cx="4694632" cy="492315"/>
          </a:xfrm>
          <a:prstGeom prst="rect">
            <a:avLst/>
          </a:prstGeom>
          <a:noFill/>
        </p:spPr>
        <p:txBody>
          <a:bodyPr wrap="square" lIns="0" tIns="0" rIns="0" bIns="0" rtlCol="0">
            <a:spAutoFit/>
          </a:bodyPr>
          <a:lstStyle/>
          <a:p>
            <a:r>
              <a:rPr lang="en-US" sz="3199" spc="-71" dirty="0">
                <a:solidFill>
                  <a:schemeClr val="bg1"/>
                </a:solidFill>
                <a:latin typeface="Segoe UI" panose="020B0502040204020203" pitchFamily="34" charset="0"/>
                <a:cs typeface="Segoe UI" panose="020B0502040204020203" pitchFamily="34" charset="0"/>
              </a:rPr>
              <a:t>Long term roadmap impact</a:t>
            </a:r>
          </a:p>
        </p:txBody>
      </p:sp>
    </p:spTree>
    <p:extLst>
      <p:ext uri="{BB962C8B-B14F-4D97-AF65-F5344CB8AC3E}">
        <p14:creationId xmlns:p14="http://schemas.microsoft.com/office/powerpoint/2010/main" val="334131625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4500"/>
                            </p:stCondLst>
                            <p:childTnLst>
                              <p:par>
                                <p:cTn id="17" presetID="42" presetClass="entr" presetSubtype="0" fill="hold" grpId="0" nodeType="after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sz="4800" dirty="0" smtClean="0"/>
              <a:t>What does add-ins mean in our terminology</a:t>
            </a:r>
            <a:endParaRPr lang="en-US" sz="4800" dirty="0"/>
          </a:p>
        </p:txBody>
      </p:sp>
      <p:graphicFrame>
        <p:nvGraphicFramePr>
          <p:cNvPr id="37" name="Content Placeholder 5"/>
          <p:cNvGraphicFramePr>
            <a:graphicFrameLocks/>
          </p:cNvGraphicFramePr>
          <p:nvPr>
            <p:extLst>
              <p:ext uri="{D42A27DB-BD31-4B8C-83A1-F6EECF244321}">
                <p14:modId xmlns:p14="http://schemas.microsoft.com/office/powerpoint/2010/main" val="3021061096"/>
              </p:ext>
            </p:extLst>
          </p:nvPr>
        </p:nvGraphicFramePr>
        <p:xfrm>
          <a:off x="1365948" y="2134121"/>
          <a:ext cx="9739224" cy="3553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Left Brace 2"/>
          <p:cNvSpPr/>
          <p:nvPr/>
        </p:nvSpPr>
        <p:spPr bwMode="auto">
          <a:xfrm rot="5400000">
            <a:off x="7805611" y="-1070321"/>
            <a:ext cx="247456" cy="6351670"/>
          </a:xfrm>
          <a:prstGeom prst="leftBrace">
            <a:avLst/>
          </a:prstGeom>
          <a:noFill/>
          <a:ln w="28575" cap="flat" cmpd="sng" algn="ctr">
            <a:solidFill>
              <a:schemeClr val="bg2">
                <a:lumMod val="50000"/>
              </a:schemeClr>
            </a:solidFill>
            <a:prstDash val="solid"/>
            <a:round/>
            <a:headEnd type="none" w="med" len="med"/>
            <a:tailEnd type="none" w="med" len="med"/>
          </a:ln>
          <a:effectLst/>
        </p:spPr>
        <p:txBody>
          <a:bodyPr vert="horz" wrap="none" lIns="91403" tIns="45701" rIns="91403" bIns="45701" numCol="1" rtlCol="0" anchor="ctr" anchorCtr="0" compatLnSpc="1">
            <a:prstTxWarp prst="textNoShape">
              <a:avLst/>
            </a:prstTxWarp>
          </a:bodyPr>
          <a:lstStyle/>
          <a:p>
            <a:pPr defTabSz="914038" eaLnBrk="0" fontAlgn="base" hangingPunct="0">
              <a:spcBef>
                <a:spcPct val="0"/>
              </a:spcBef>
              <a:spcAft>
                <a:spcPct val="0"/>
              </a:spcAft>
            </a:pPr>
            <a:endParaRPr lang="en-GB" sz="1200">
              <a:latin typeface="Capitals" pitchFamily="8" charset="0"/>
              <a:ea typeface="ＭＳ Ｐゴシック" pitchFamily="8" charset="-128"/>
            </a:endParaRPr>
          </a:p>
        </p:txBody>
      </p:sp>
      <p:sp>
        <p:nvSpPr>
          <p:cNvPr id="4" name="TextBox 3"/>
          <p:cNvSpPr txBox="1"/>
          <p:nvPr/>
        </p:nvSpPr>
        <p:spPr>
          <a:xfrm>
            <a:off x="5834682" y="1128832"/>
            <a:ext cx="4189314" cy="906787"/>
          </a:xfrm>
          <a:prstGeom prst="rect">
            <a:avLst/>
          </a:prstGeom>
          <a:noFill/>
        </p:spPr>
        <p:txBody>
          <a:bodyPr wrap="square" rtlCol="0">
            <a:spAutoFit/>
          </a:bodyPr>
          <a:lstStyle/>
          <a:p>
            <a:pPr algn="ctr"/>
            <a:r>
              <a:rPr lang="en-US" sz="1764" dirty="0">
                <a:solidFill>
                  <a:schemeClr val="tx1">
                    <a:lumMod val="75000"/>
                    <a:lumOff val="25000"/>
                  </a:schemeClr>
                </a:solidFill>
              </a:rPr>
              <a:t>SharePoint </a:t>
            </a:r>
            <a:r>
              <a:rPr lang="fi-FI" sz="1764" dirty="0">
                <a:solidFill>
                  <a:schemeClr val="tx1">
                    <a:lumMod val="75000"/>
                    <a:lumOff val="25000"/>
                  </a:schemeClr>
                </a:solidFill>
              </a:rPr>
              <a:t>Add-Ins means </a:t>
            </a:r>
            <a:r>
              <a:rPr lang="en-GB" sz="1764" dirty="0">
                <a:solidFill>
                  <a:schemeClr val="tx1">
                    <a:lumMod val="75000"/>
                    <a:lumOff val="25000"/>
                  </a:schemeClr>
                </a:solidFill>
              </a:rPr>
              <a:t>all operations  which are executed outside of the server</a:t>
            </a:r>
            <a:endParaRPr lang="en-US" sz="1764" dirty="0">
              <a:solidFill>
                <a:schemeClr val="tx1">
                  <a:lumMod val="75000"/>
                  <a:lumOff val="25000"/>
                </a:schemeClr>
              </a:solidFill>
            </a:endParaRP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2874" y="5698567"/>
            <a:ext cx="2179205" cy="754873"/>
          </a:xfrm>
          <a:prstGeom prst="rect">
            <a:avLst/>
          </a:prstGeom>
        </p:spPr>
      </p:pic>
      <p:pic>
        <p:nvPicPr>
          <p:cNvPr id="15" name="Picture 14"/>
          <p:cNvPicPr>
            <a:picLocks noChangeAspect="1"/>
          </p:cNvPicPr>
          <p:nvPr/>
        </p:nvPicPr>
        <p:blipFill>
          <a:blip r:embed="rId9"/>
          <a:stretch>
            <a:fillRect/>
          </a:stretch>
        </p:blipFill>
        <p:spPr>
          <a:xfrm>
            <a:off x="1677017" y="5698567"/>
            <a:ext cx="2075745" cy="717151"/>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90567" y="5710596"/>
            <a:ext cx="2144480" cy="742844"/>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21378" y="5669478"/>
            <a:ext cx="2144480" cy="742844"/>
          </a:xfrm>
          <a:prstGeom prst="rect">
            <a:avLst/>
          </a:prstGeom>
        </p:spPr>
      </p:pic>
    </p:spTree>
    <p:extLst>
      <p:ext uri="{BB962C8B-B14F-4D97-AF65-F5344CB8AC3E}">
        <p14:creationId xmlns:p14="http://schemas.microsoft.com/office/powerpoint/2010/main" val="21075462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 y="-1105511"/>
            <a:ext cx="12185653" cy="7962621"/>
          </a:xfrm>
          <a:prstGeom prst="rect">
            <a:avLst/>
          </a:prstGeom>
        </p:spPr>
      </p:pic>
      <p:sp>
        <p:nvSpPr>
          <p:cNvPr id="4" name="Rectangle 3"/>
          <p:cNvSpPr/>
          <p:nvPr/>
        </p:nvSpPr>
        <p:spPr bwMode="auto">
          <a:xfrm>
            <a:off x="235705" y="61485"/>
            <a:ext cx="7524127" cy="1921442"/>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69" fontAlgn="base">
              <a:lnSpc>
                <a:spcPct val="90000"/>
              </a:lnSpc>
              <a:spcBef>
                <a:spcPct val="0"/>
              </a:spcBef>
              <a:spcAft>
                <a:spcPts val="300"/>
              </a:spcAft>
            </a:pPr>
            <a:r>
              <a:rPr lang="fi-FI" sz="6598" dirty="0">
                <a:solidFill>
                  <a:schemeClr val="bg1"/>
                </a:solidFill>
                <a:latin typeface="+mj-lt"/>
              </a:rPr>
              <a:t>What do you really want to achieve?</a:t>
            </a:r>
            <a:endParaRPr lang="en-US" sz="6598" spc="-7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95828274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5998" dirty="0">
                <a:solidFill>
                  <a:schemeClr val="tx1"/>
                </a:solidFill>
                <a:latin typeface="Segoe UI" panose="020B0502040204020203" pitchFamily="34" charset="0"/>
                <a:cs typeface="Segoe UI" panose="020B0502040204020203" pitchFamily="34" charset="0"/>
              </a:rPr>
              <a:t>“But </a:t>
            </a:r>
            <a:r>
              <a:rPr lang="en-US" sz="5998" dirty="0" smtClean="0">
                <a:solidFill>
                  <a:schemeClr val="tx1"/>
                </a:solidFill>
                <a:latin typeface="Segoe UI" panose="020B0502040204020203" pitchFamily="34" charset="0"/>
                <a:cs typeface="Segoe UI" panose="020B0502040204020203" pitchFamily="34" charset="0"/>
              </a:rPr>
              <a:t>add-ins </a:t>
            </a:r>
            <a:r>
              <a:rPr lang="en-US" sz="5998" dirty="0">
                <a:solidFill>
                  <a:schemeClr val="tx1"/>
                </a:solidFill>
                <a:latin typeface="Segoe UI" panose="020B0502040204020203" pitchFamily="34" charset="0"/>
                <a:cs typeface="Segoe UI" panose="020B0502040204020203" pitchFamily="34" charset="0"/>
              </a:rPr>
              <a:t>is the pattern for cloud, not for my on premise…”</a:t>
            </a:r>
          </a:p>
        </p:txBody>
      </p:sp>
      <p:sp>
        <p:nvSpPr>
          <p:cNvPr id="6" name="TextBox 5"/>
          <p:cNvSpPr txBox="1"/>
          <p:nvPr/>
        </p:nvSpPr>
        <p:spPr>
          <a:xfrm>
            <a:off x="4199770" y="3549371"/>
            <a:ext cx="7647090" cy="3307736"/>
          </a:xfrm>
          <a:prstGeom prst="rect">
            <a:avLst/>
          </a:prstGeom>
          <a:noFill/>
        </p:spPr>
        <p:txBody>
          <a:bodyPr wrap="none" lIns="0" tIns="0" rIns="0" bIns="0" rtlCol="0">
            <a:spAutoFit/>
          </a:bodyPr>
          <a:lstStyle/>
          <a:p>
            <a:r>
              <a:rPr lang="en-US" sz="21494" spc="-53" dirty="0">
                <a:latin typeface="Segoe UI Light" panose="020B0502040204020203" pitchFamily="34" charset="0"/>
                <a:cs typeface="Segoe UI Light" panose="020B0502040204020203" pitchFamily="34" charset="0"/>
              </a:rPr>
              <a:t>Really?</a:t>
            </a:r>
          </a:p>
        </p:txBody>
      </p:sp>
    </p:spTree>
    <p:extLst>
      <p:ext uri="{BB962C8B-B14F-4D97-AF65-F5344CB8AC3E}">
        <p14:creationId xmlns:p14="http://schemas.microsoft.com/office/powerpoint/2010/main" val="170066543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5028042" y="1905613"/>
            <a:ext cx="4714210" cy="1218710"/>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algn="r"/>
            <a:r>
              <a:rPr lang="en-US" sz="8796" kern="0" dirty="0">
                <a:solidFill>
                  <a:schemeClr val="tx1">
                    <a:lumMod val="85000"/>
                    <a:lumOff val="15000"/>
                  </a:schemeClr>
                </a:solidFill>
              </a:rPr>
              <a:t>What if… </a:t>
            </a:r>
          </a:p>
        </p:txBody>
      </p:sp>
      <p:sp>
        <p:nvSpPr>
          <p:cNvPr id="6" name="Title 3"/>
          <p:cNvSpPr txBox="1">
            <a:spLocks/>
          </p:cNvSpPr>
          <p:nvPr/>
        </p:nvSpPr>
        <p:spPr>
          <a:xfrm>
            <a:off x="5319600" y="2890405"/>
            <a:ext cx="4440729" cy="467835"/>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2699" kern="0" dirty="0">
                <a:solidFill>
                  <a:schemeClr val="tx1">
                    <a:lumMod val="85000"/>
                    <a:lumOff val="15000"/>
                  </a:schemeClr>
                </a:solidFill>
              </a:rPr>
              <a:t>We would use same development model in cloud and in on-premises?</a:t>
            </a:r>
          </a:p>
        </p:txBody>
      </p:sp>
      <p:sp>
        <p:nvSpPr>
          <p:cNvPr id="3" name="AutoShape 3"/>
          <p:cNvSpPr>
            <a:spLocks noChangeAspect="1" noChangeArrowheads="1" noTextEdit="1"/>
          </p:cNvSpPr>
          <p:nvPr/>
        </p:nvSpPr>
        <p:spPr bwMode="auto">
          <a:xfrm>
            <a:off x="3656994" y="229888"/>
            <a:ext cx="1680487" cy="629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8" name="Freeform 5"/>
          <p:cNvSpPr>
            <a:spLocks/>
          </p:cNvSpPr>
          <p:nvPr/>
        </p:nvSpPr>
        <p:spPr bwMode="auto">
          <a:xfrm>
            <a:off x="3845831" y="3973294"/>
            <a:ext cx="472885" cy="96799"/>
          </a:xfrm>
          <a:custGeom>
            <a:avLst/>
            <a:gdLst>
              <a:gd name="T0" fmla="*/ 0 w 140"/>
              <a:gd name="T1" fmla="*/ 22 h 29"/>
              <a:gd name="T2" fmla="*/ 7 w 140"/>
              <a:gd name="T3" fmla="*/ 29 h 29"/>
              <a:gd name="T4" fmla="*/ 133 w 140"/>
              <a:gd name="T5" fmla="*/ 29 h 29"/>
              <a:gd name="T6" fmla="*/ 140 w 140"/>
              <a:gd name="T7" fmla="*/ 22 h 29"/>
              <a:gd name="T8" fmla="*/ 140 w 140"/>
              <a:gd name="T9" fmla="*/ 7 h 29"/>
              <a:gd name="T10" fmla="*/ 133 w 140"/>
              <a:gd name="T11" fmla="*/ 0 h 29"/>
              <a:gd name="T12" fmla="*/ 7 w 140"/>
              <a:gd name="T13" fmla="*/ 0 h 29"/>
              <a:gd name="T14" fmla="*/ 0 w 140"/>
              <a:gd name="T15" fmla="*/ 7 h 29"/>
              <a:gd name="T16" fmla="*/ 0 w 140"/>
              <a:gd name="T17"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9">
                <a:moveTo>
                  <a:pt x="0" y="22"/>
                </a:moveTo>
                <a:cubicBezTo>
                  <a:pt x="0" y="26"/>
                  <a:pt x="3" y="29"/>
                  <a:pt x="7" y="29"/>
                </a:cubicBezTo>
                <a:cubicBezTo>
                  <a:pt x="133" y="29"/>
                  <a:pt x="133" y="29"/>
                  <a:pt x="133" y="29"/>
                </a:cubicBezTo>
                <a:cubicBezTo>
                  <a:pt x="137" y="29"/>
                  <a:pt x="140" y="26"/>
                  <a:pt x="140" y="22"/>
                </a:cubicBezTo>
                <a:cubicBezTo>
                  <a:pt x="140" y="7"/>
                  <a:pt x="140" y="7"/>
                  <a:pt x="140" y="7"/>
                </a:cubicBezTo>
                <a:cubicBezTo>
                  <a:pt x="140" y="3"/>
                  <a:pt x="137" y="0"/>
                  <a:pt x="133" y="0"/>
                </a:cubicBezTo>
                <a:cubicBezTo>
                  <a:pt x="7" y="0"/>
                  <a:pt x="7" y="0"/>
                  <a:pt x="7" y="0"/>
                </a:cubicBezTo>
                <a:cubicBezTo>
                  <a:pt x="3" y="0"/>
                  <a:pt x="0" y="3"/>
                  <a:pt x="0" y="7"/>
                </a:cubicBezTo>
                <a:lnTo>
                  <a:pt x="0" y="22"/>
                </a:lnTo>
                <a:close/>
              </a:path>
            </a:pathLst>
          </a:custGeom>
          <a:solidFill>
            <a:srgbClr val="4938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9" name="Rectangle 6"/>
          <p:cNvSpPr>
            <a:spLocks noChangeArrowheads="1"/>
          </p:cNvSpPr>
          <p:nvPr/>
        </p:nvSpPr>
        <p:spPr bwMode="auto">
          <a:xfrm>
            <a:off x="3656994" y="4514413"/>
            <a:ext cx="138057" cy="909273"/>
          </a:xfrm>
          <a:prstGeom prst="rect">
            <a:avLst/>
          </a:prstGeom>
          <a:solidFill>
            <a:srgbClr val="8E7C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0" name="Freeform 7"/>
          <p:cNvSpPr>
            <a:spLocks/>
          </p:cNvSpPr>
          <p:nvPr/>
        </p:nvSpPr>
        <p:spPr bwMode="auto">
          <a:xfrm>
            <a:off x="3656994" y="5282455"/>
            <a:ext cx="138057" cy="276114"/>
          </a:xfrm>
          <a:custGeom>
            <a:avLst/>
            <a:gdLst>
              <a:gd name="T0" fmla="*/ 41 w 41"/>
              <a:gd name="T1" fmla="*/ 0 h 82"/>
              <a:gd name="T2" fmla="*/ 41 w 41"/>
              <a:gd name="T3" fmla="*/ 82 h 82"/>
              <a:gd name="T4" fmla="*/ 0 w 41"/>
              <a:gd name="T5" fmla="*/ 41 h 82"/>
              <a:gd name="T6" fmla="*/ 41 w 41"/>
              <a:gd name="T7" fmla="*/ 0 h 82"/>
            </a:gdLst>
            <a:ahLst/>
            <a:cxnLst>
              <a:cxn ang="0">
                <a:pos x="T0" y="T1"/>
              </a:cxn>
              <a:cxn ang="0">
                <a:pos x="T2" y="T3"/>
              </a:cxn>
              <a:cxn ang="0">
                <a:pos x="T4" y="T5"/>
              </a:cxn>
              <a:cxn ang="0">
                <a:pos x="T6" y="T7"/>
              </a:cxn>
            </a:cxnLst>
            <a:rect l="0" t="0" r="r" b="b"/>
            <a:pathLst>
              <a:path w="41" h="82">
                <a:moveTo>
                  <a:pt x="41" y="0"/>
                </a:moveTo>
                <a:cubicBezTo>
                  <a:pt x="41" y="82"/>
                  <a:pt x="41" y="82"/>
                  <a:pt x="41" y="82"/>
                </a:cubicBezTo>
                <a:cubicBezTo>
                  <a:pt x="19" y="82"/>
                  <a:pt x="0" y="64"/>
                  <a:pt x="0" y="41"/>
                </a:cubicBezTo>
                <a:cubicBezTo>
                  <a:pt x="0" y="19"/>
                  <a:pt x="19" y="0"/>
                  <a:pt x="41" y="0"/>
                </a:cubicBez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1" name="Freeform 8"/>
          <p:cNvSpPr>
            <a:spLocks/>
          </p:cNvSpPr>
          <p:nvPr/>
        </p:nvSpPr>
        <p:spPr bwMode="auto">
          <a:xfrm>
            <a:off x="3998168" y="4147850"/>
            <a:ext cx="165034" cy="328481"/>
          </a:xfrm>
          <a:custGeom>
            <a:avLst/>
            <a:gdLst>
              <a:gd name="T0" fmla="*/ 53 w 104"/>
              <a:gd name="T1" fmla="*/ 207 h 207"/>
              <a:gd name="T2" fmla="*/ 104 w 104"/>
              <a:gd name="T3" fmla="*/ 197 h 207"/>
              <a:gd name="T4" fmla="*/ 104 w 104"/>
              <a:gd name="T5" fmla="*/ 0 h 207"/>
              <a:gd name="T6" fmla="*/ 0 w 104"/>
              <a:gd name="T7" fmla="*/ 0 h 207"/>
              <a:gd name="T8" fmla="*/ 0 w 104"/>
              <a:gd name="T9" fmla="*/ 207 h 207"/>
              <a:gd name="T10" fmla="*/ 53 w 104"/>
              <a:gd name="T11" fmla="*/ 207 h 207"/>
            </a:gdLst>
            <a:ahLst/>
            <a:cxnLst>
              <a:cxn ang="0">
                <a:pos x="T0" y="T1"/>
              </a:cxn>
              <a:cxn ang="0">
                <a:pos x="T2" y="T3"/>
              </a:cxn>
              <a:cxn ang="0">
                <a:pos x="T4" y="T5"/>
              </a:cxn>
              <a:cxn ang="0">
                <a:pos x="T6" y="T7"/>
              </a:cxn>
              <a:cxn ang="0">
                <a:pos x="T8" y="T9"/>
              </a:cxn>
              <a:cxn ang="0">
                <a:pos x="T10" y="T11"/>
              </a:cxn>
            </a:cxnLst>
            <a:rect l="0" t="0" r="r" b="b"/>
            <a:pathLst>
              <a:path w="104" h="207">
                <a:moveTo>
                  <a:pt x="53" y="207"/>
                </a:moveTo>
                <a:lnTo>
                  <a:pt x="104" y="197"/>
                </a:lnTo>
                <a:lnTo>
                  <a:pt x="104" y="0"/>
                </a:lnTo>
                <a:lnTo>
                  <a:pt x="0" y="0"/>
                </a:lnTo>
                <a:lnTo>
                  <a:pt x="0" y="207"/>
                </a:lnTo>
                <a:lnTo>
                  <a:pt x="53" y="207"/>
                </a:ln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2" name="Freeform 9"/>
          <p:cNvSpPr>
            <a:spLocks/>
          </p:cNvSpPr>
          <p:nvPr/>
        </p:nvSpPr>
        <p:spPr bwMode="auto">
          <a:xfrm>
            <a:off x="3998168" y="4147850"/>
            <a:ext cx="165034" cy="144405"/>
          </a:xfrm>
          <a:custGeom>
            <a:avLst/>
            <a:gdLst>
              <a:gd name="T0" fmla="*/ 49 w 49"/>
              <a:gd name="T1" fmla="*/ 40 h 43"/>
              <a:gd name="T2" fmla="*/ 25 w 49"/>
              <a:gd name="T3" fmla="*/ 43 h 43"/>
              <a:gd name="T4" fmla="*/ 0 w 49"/>
              <a:gd name="T5" fmla="*/ 40 h 43"/>
              <a:gd name="T6" fmla="*/ 0 w 49"/>
              <a:gd name="T7" fmla="*/ 0 h 43"/>
              <a:gd name="T8" fmla="*/ 49 w 49"/>
              <a:gd name="T9" fmla="*/ 0 h 43"/>
              <a:gd name="T10" fmla="*/ 49 w 49"/>
              <a:gd name="T11" fmla="*/ 40 h 43"/>
            </a:gdLst>
            <a:ahLst/>
            <a:cxnLst>
              <a:cxn ang="0">
                <a:pos x="T0" y="T1"/>
              </a:cxn>
              <a:cxn ang="0">
                <a:pos x="T2" y="T3"/>
              </a:cxn>
              <a:cxn ang="0">
                <a:pos x="T4" y="T5"/>
              </a:cxn>
              <a:cxn ang="0">
                <a:pos x="T6" y="T7"/>
              </a:cxn>
              <a:cxn ang="0">
                <a:pos x="T8" y="T9"/>
              </a:cxn>
              <a:cxn ang="0">
                <a:pos x="T10" y="T11"/>
              </a:cxn>
            </a:cxnLst>
            <a:rect l="0" t="0" r="r" b="b"/>
            <a:pathLst>
              <a:path w="49" h="43">
                <a:moveTo>
                  <a:pt x="49" y="40"/>
                </a:moveTo>
                <a:cubicBezTo>
                  <a:pt x="42" y="42"/>
                  <a:pt x="33" y="43"/>
                  <a:pt x="25" y="43"/>
                </a:cubicBezTo>
                <a:cubicBezTo>
                  <a:pt x="17" y="43"/>
                  <a:pt x="8" y="42"/>
                  <a:pt x="0" y="40"/>
                </a:cubicBezTo>
                <a:cubicBezTo>
                  <a:pt x="0" y="0"/>
                  <a:pt x="0" y="0"/>
                  <a:pt x="0" y="0"/>
                </a:cubicBezTo>
                <a:cubicBezTo>
                  <a:pt x="49" y="0"/>
                  <a:pt x="49" y="0"/>
                  <a:pt x="49" y="0"/>
                </a:cubicBezTo>
                <a:lnTo>
                  <a:pt x="49" y="40"/>
                </a:lnTo>
                <a:close/>
              </a:path>
            </a:pathLst>
          </a:custGeom>
          <a:solidFill>
            <a:srgbClr val="4938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3" name="Freeform 10"/>
          <p:cNvSpPr>
            <a:spLocks/>
          </p:cNvSpPr>
          <p:nvPr/>
        </p:nvSpPr>
        <p:spPr bwMode="auto">
          <a:xfrm>
            <a:off x="3887088" y="3694007"/>
            <a:ext cx="387194" cy="265007"/>
          </a:xfrm>
          <a:custGeom>
            <a:avLst/>
            <a:gdLst>
              <a:gd name="T0" fmla="*/ 58 w 115"/>
              <a:gd name="T1" fmla="*/ 0 h 79"/>
              <a:gd name="T2" fmla="*/ 115 w 115"/>
              <a:gd name="T3" fmla="*/ 58 h 79"/>
              <a:gd name="T4" fmla="*/ 115 w 115"/>
              <a:gd name="T5" fmla="*/ 79 h 79"/>
              <a:gd name="T6" fmla="*/ 0 w 115"/>
              <a:gd name="T7" fmla="*/ 79 h 79"/>
              <a:gd name="T8" fmla="*/ 0 w 115"/>
              <a:gd name="T9" fmla="*/ 58 h 79"/>
              <a:gd name="T10" fmla="*/ 58 w 115"/>
              <a:gd name="T11" fmla="*/ 0 h 79"/>
            </a:gdLst>
            <a:ahLst/>
            <a:cxnLst>
              <a:cxn ang="0">
                <a:pos x="T0" y="T1"/>
              </a:cxn>
              <a:cxn ang="0">
                <a:pos x="T2" y="T3"/>
              </a:cxn>
              <a:cxn ang="0">
                <a:pos x="T4" y="T5"/>
              </a:cxn>
              <a:cxn ang="0">
                <a:pos x="T6" y="T7"/>
              </a:cxn>
              <a:cxn ang="0">
                <a:pos x="T8" y="T9"/>
              </a:cxn>
              <a:cxn ang="0">
                <a:pos x="T10" y="T11"/>
              </a:cxn>
            </a:cxnLst>
            <a:rect l="0" t="0" r="r" b="b"/>
            <a:pathLst>
              <a:path w="115" h="79">
                <a:moveTo>
                  <a:pt x="58" y="0"/>
                </a:moveTo>
                <a:cubicBezTo>
                  <a:pt x="89" y="0"/>
                  <a:pt x="115" y="26"/>
                  <a:pt x="115" y="58"/>
                </a:cubicBezTo>
                <a:cubicBezTo>
                  <a:pt x="115" y="79"/>
                  <a:pt x="115" y="79"/>
                  <a:pt x="115" y="79"/>
                </a:cubicBezTo>
                <a:cubicBezTo>
                  <a:pt x="0" y="79"/>
                  <a:pt x="0" y="79"/>
                  <a:pt x="0" y="79"/>
                </a:cubicBezTo>
                <a:cubicBezTo>
                  <a:pt x="0" y="58"/>
                  <a:pt x="0" y="58"/>
                  <a:pt x="0" y="58"/>
                </a:cubicBezTo>
                <a:cubicBezTo>
                  <a:pt x="0" y="26"/>
                  <a:pt x="26" y="0"/>
                  <a:pt x="5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4" name="Freeform 11"/>
          <p:cNvSpPr>
            <a:spLocks/>
          </p:cNvSpPr>
          <p:nvPr/>
        </p:nvSpPr>
        <p:spPr bwMode="auto">
          <a:xfrm>
            <a:off x="3887088" y="3895537"/>
            <a:ext cx="387194" cy="363392"/>
          </a:xfrm>
          <a:custGeom>
            <a:avLst/>
            <a:gdLst>
              <a:gd name="T0" fmla="*/ 115 w 115"/>
              <a:gd name="T1" fmla="*/ 0 h 108"/>
              <a:gd name="T2" fmla="*/ 115 w 115"/>
              <a:gd name="T3" fmla="*/ 90 h 108"/>
              <a:gd name="T4" fmla="*/ 58 w 115"/>
              <a:gd name="T5" fmla="*/ 108 h 108"/>
              <a:gd name="T6" fmla="*/ 0 w 115"/>
              <a:gd name="T7" fmla="*/ 90 h 108"/>
              <a:gd name="T8" fmla="*/ 0 w 115"/>
              <a:gd name="T9" fmla="*/ 0 h 108"/>
              <a:gd name="T10" fmla="*/ 115 w 115"/>
              <a:gd name="T11" fmla="*/ 0 h 108"/>
            </a:gdLst>
            <a:ahLst/>
            <a:cxnLst>
              <a:cxn ang="0">
                <a:pos x="T0" y="T1"/>
              </a:cxn>
              <a:cxn ang="0">
                <a:pos x="T2" y="T3"/>
              </a:cxn>
              <a:cxn ang="0">
                <a:pos x="T4" y="T5"/>
              </a:cxn>
              <a:cxn ang="0">
                <a:pos x="T6" y="T7"/>
              </a:cxn>
              <a:cxn ang="0">
                <a:pos x="T8" y="T9"/>
              </a:cxn>
              <a:cxn ang="0">
                <a:pos x="T10" y="T11"/>
              </a:cxn>
            </a:cxnLst>
            <a:rect l="0" t="0" r="r" b="b"/>
            <a:pathLst>
              <a:path w="115" h="108">
                <a:moveTo>
                  <a:pt x="115" y="0"/>
                </a:moveTo>
                <a:cubicBezTo>
                  <a:pt x="115" y="90"/>
                  <a:pt x="115" y="90"/>
                  <a:pt x="115" y="90"/>
                </a:cubicBezTo>
                <a:cubicBezTo>
                  <a:pt x="99" y="101"/>
                  <a:pt x="79" y="108"/>
                  <a:pt x="58" y="108"/>
                </a:cubicBezTo>
                <a:cubicBezTo>
                  <a:pt x="27" y="108"/>
                  <a:pt x="0" y="90"/>
                  <a:pt x="0" y="90"/>
                </a:cubicBezTo>
                <a:cubicBezTo>
                  <a:pt x="0" y="0"/>
                  <a:pt x="0" y="0"/>
                  <a:pt x="0" y="0"/>
                </a:cubicBezTo>
                <a:lnTo>
                  <a:pt x="115" y="0"/>
                </a:ln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5" name="Freeform 12"/>
          <p:cNvSpPr>
            <a:spLocks/>
          </p:cNvSpPr>
          <p:nvPr/>
        </p:nvSpPr>
        <p:spPr bwMode="auto">
          <a:xfrm>
            <a:off x="4288564" y="4338272"/>
            <a:ext cx="377674" cy="444321"/>
          </a:xfrm>
          <a:custGeom>
            <a:avLst/>
            <a:gdLst>
              <a:gd name="T0" fmla="*/ 37 w 112"/>
              <a:gd name="T1" fmla="*/ 8 h 132"/>
              <a:gd name="T2" fmla="*/ 8 w 112"/>
              <a:gd name="T3" fmla="*/ 8 h 132"/>
              <a:gd name="T4" fmla="*/ 8 w 112"/>
              <a:gd name="T5" fmla="*/ 37 h 132"/>
              <a:gd name="T6" fmla="*/ 103 w 112"/>
              <a:gd name="T7" fmla="*/ 132 h 132"/>
              <a:gd name="T8" fmla="*/ 112 w 112"/>
              <a:gd name="T9" fmla="*/ 83 h 132"/>
              <a:gd name="T10" fmla="*/ 37 w 112"/>
              <a:gd name="T11" fmla="*/ 8 h 132"/>
            </a:gdLst>
            <a:ahLst/>
            <a:cxnLst>
              <a:cxn ang="0">
                <a:pos x="T0" y="T1"/>
              </a:cxn>
              <a:cxn ang="0">
                <a:pos x="T2" y="T3"/>
              </a:cxn>
              <a:cxn ang="0">
                <a:pos x="T4" y="T5"/>
              </a:cxn>
              <a:cxn ang="0">
                <a:pos x="T6" y="T7"/>
              </a:cxn>
              <a:cxn ang="0">
                <a:pos x="T8" y="T9"/>
              </a:cxn>
              <a:cxn ang="0">
                <a:pos x="T10" y="T11"/>
              </a:cxn>
            </a:cxnLst>
            <a:rect l="0" t="0" r="r" b="b"/>
            <a:pathLst>
              <a:path w="112" h="132">
                <a:moveTo>
                  <a:pt x="37" y="8"/>
                </a:moveTo>
                <a:cubicBezTo>
                  <a:pt x="29" y="0"/>
                  <a:pt x="16" y="0"/>
                  <a:pt x="8" y="8"/>
                </a:cubicBezTo>
                <a:cubicBezTo>
                  <a:pt x="0" y="16"/>
                  <a:pt x="0" y="29"/>
                  <a:pt x="8" y="37"/>
                </a:cubicBezTo>
                <a:cubicBezTo>
                  <a:pt x="103" y="132"/>
                  <a:pt x="103" y="132"/>
                  <a:pt x="103" y="132"/>
                </a:cubicBezTo>
                <a:cubicBezTo>
                  <a:pt x="112" y="83"/>
                  <a:pt x="112" y="83"/>
                  <a:pt x="112" y="83"/>
                </a:cubicBezTo>
                <a:lnTo>
                  <a:pt x="37" y="8"/>
                </a:ln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6" name="Freeform 13"/>
          <p:cNvSpPr>
            <a:spLocks/>
          </p:cNvSpPr>
          <p:nvPr/>
        </p:nvSpPr>
        <p:spPr bwMode="auto">
          <a:xfrm>
            <a:off x="3822027" y="6367868"/>
            <a:ext cx="134883" cy="0"/>
          </a:xfrm>
          <a:custGeom>
            <a:avLst/>
            <a:gdLst>
              <a:gd name="T0" fmla="*/ 85 w 85"/>
              <a:gd name="T1" fmla="*/ 0 w 85"/>
              <a:gd name="T2" fmla="*/ 85 w 85"/>
            </a:gdLst>
            <a:ahLst/>
            <a:cxnLst>
              <a:cxn ang="0">
                <a:pos x="T0" y="0"/>
              </a:cxn>
              <a:cxn ang="0">
                <a:pos x="T1" y="0"/>
              </a:cxn>
              <a:cxn ang="0">
                <a:pos x="T2" y="0"/>
              </a:cxn>
            </a:cxnLst>
            <a:rect l="0" t="0" r="r" b="b"/>
            <a:pathLst>
              <a:path w="85">
                <a:moveTo>
                  <a:pt x="85" y="0"/>
                </a:moveTo>
                <a:lnTo>
                  <a:pt x="0" y="0"/>
                </a:lnTo>
                <a:lnTo>
                  <a:pt x="85" y="0"/>
                </a:ln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7" name="Line 14"/>
          <p:cNvSpPr>
            <a:spLocks noChangeShapeType="1"/>
          </p:cNvSpPr>
          <p:nvPr/>
        </p:nvSpPr>
        <p:spPr bwMode="auto">
          <a:xfrm flipH="1">
            <a:off x="3822027" y="6367868"/>
            <a:ext cx="13488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8" name="Freeform 15"/>
          <p:cNvSpPr>
            <a:spLocks/>
          </p:cNvSpPr>
          <p:nvPr/>
        </p:nvSpPr>
        <p:spPr bwMode="auto">
          <a:xfrm>
            <a:off x="3822027" y="6207596"/>
            <a:ext cx="311025" cy="322133"/>
          </a:xfrm>
          <a:custGeom>
            <a:avLst/>
            <a:gdLst>
              <a:gd name="T0" fmla="*/ 40 w 92"/>
              <a:gd name="T1" fmla="*/ 48 h 96"/>
              <a:gd name="T2" fmla="*/ 40 w 92"/>
              <a:gd name="T3" fmla="*/ 48 h 96"/>
              <a:gd name="T4" fmla="*/ 56 w 92"/>
              <a:gd name="T5" fmla="*/ 0 h 96"/>
              <a:gd name="T6" fmla="*/ 0 w 92"/>
              <a:gd name="T7" fmla="*/ 0 h 96"/>
              <a:gd name="T8" fmla="*/ 0 w 92"/>
              <a:gd name="T9" fmla="*/ 96 h 96"/>
              <a:gd name="T10" fmla="*/ 40 w 92"/>
              <a:gd name="T11" fmla="*/ 96 h 96"/>
              <a:gd name="T12" fmla="*/ 92 w 92"/>
              <a:gd name="T13" fmla="*/ 96 h 96"/>
              <a:gd name="T14" fmla="*/ 40 w 92"/>
              <a:gd name="T15" fmla="*/ 48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6">
                <a:moveTo>
                  <a:pt x="40" y="48"/>
                </a:moveTo>
                <a:cubicBezTo>
                  <a:pt x="40" y="48"/>
                  <a:pt x="40" y="48"/>
                  <a:pt x="40" y="48"/>
                </a:cubicBezTo>
                <a:cubicBezTo>
                  <a:pt x="56" y="0"/>
                  <a:pt x="56" y="0"/>
                  <a:pt x="56" y="0"/>
                </a:cubicBezTo>
                <a:cubicBezTo>
                  <a:pt x="0" y="0"/>
                  <a:pt x="0" y="0"/>
                  <a:pt x="0" y="0"/>
                </a:cubicBezTo>
                <a:cubicBezTo>
                  <a:pt x="0" y="96"/>
                  <a:pt x="0" y="96"/>
                  <a:pt x="0" y="96"/>
                </a:cubicBezTo>
                <a:cubicBezTo>
                  <a:pt x="40" y="96"/>
                  <a:pt x="40" y="96"/>
                  <a:pt x="40" y="96"/>
                </a:cubicBezTo>
                <a:cubicBezTo>
                  <a:pt x="92" y="96"/>
                  <a:pt x="92" y="96"/>
                  <a:pt x="92" y="96"/>
                </a:cubicBezTo>
                <a:cubicBezTo>
                  <a:pt x="90" y="69"/>
                  <a:pt x="67" y="48"/>
                  <a:pt x="40" y="4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19" name="Freeform 16"/>
          <p:cNvSpPr>
            <a:spLocks/>
          </p:cNvSpPr>
          <p:nvPr/>
        </p:nvSpPr>
        <p:spPr bwMode="auto">
          <a:xfrm>
            <a:off x="4207634" y="6207596"/>
            <a:ext cx="309439" cy="322133"/>
          </a:xfrm>
          <a:custGeom>
            <a:avLst/>
            <a:gdLst>
              <a:gd name="T0" fmla="*/ 40 w 92"/>
              <a:gd name="T1" fmla="*/ 48 h 96"/>
              <a:gd name="T2" fmla="*/ 40 w 92"/>
              <a:gd name="T3" fmla="*/ 48 h 96"/>
              <a:gd name="T4" fmla="*/ 56 w 92"/>
              <a:gd name="T5" fmla="*/ 0 h 96"/>
              <a:gd name="T6" fmla="*/ 0 w 92"/>
              <a:gd name="T7" fmla="*/ 0 h 96"/>
              <a:gd name="T8" fmla="*/ 0 w 92"/>
              <a:gd name="T9" fmla="*/ 96 h 96"/>
              <a:gd name="T10" fmla="*/ 40 w 92"/>
              <a:gd name="T11" fmla="*/ 96 h 96"/>
              <a:gd name="T12" fmla="*/ 92 w 92"/>
              <a:gd name="T13" fmla="*/ 96 h 96"/>
              <a:gd name="T14" fmla="*/ 40 w 92"/>
              <a:gd name="T15" fmla="*/ 48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6">
                <a:moveTo>
                  <a:pt x="40" y="48"/>
                </a:moveTo>
                <a:cubicBezTo>
                  <a:pt x="40" y="48"/>
                  <a:pt x="40" y="48"/>
                  <a:pt x="40" y="48"/>
                </a:cubicBezTo>
                <a:cubicBezTo>
                  <a:pt x="56" y="0"/>
                  <a:pt x="56" y="0"/>
                  <a:pt x="56" y="0"/>
                </a:cubicBezTo>
                <a:cubicBezTo>
                  <a:pt x="0" y="0"/>
                  <a:pt x="0" y="0"/>
                  <a:pt x="0" y="0"/>
                </a:cubicBezTo>
                <a:cubicBezTo>
                  <a:pt x="0" y="96"/>
                  <a:pt x="0" y="96"/>
                  <a:pt x="0" y="96"/>
                </a:cubicBezTo>
                <a:cubicBezTo>
                  <a:pt x="40" y="96"/>
                  <a:pt x="40" y="96"/>
                  <a:pt x="40" y="96"/>
                </a:cubicBezTo>
                <a:cubicBezTo>
                  <a:pt x="92" y="96"/>
                  <a:pt x="92" y="96"/>
                  <a:pt x="92" y="96"/>
                </a:cubicBezTo>
                <a:cubicBezTo>
                  <a:pt x="90" y="69"/>
                  <a:pt x="67" y="48"/>
                  <a:pt x="40" y="4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20" name="Freeform 17"/>
          <p:cNvSpPr>
            <a:spLocks/>
          </p:cNvSpPr>
          <p:nvPr/>
        </p:nvSpPr>
        <p:spPr bwMode="auto">
          <a:xfrm>
            <a:off x="3656993" y="4338271"/>
            <a:ext cx="790257" cy="928315"/>
          </a:xfrm>
          <a:custGeom>
            <a:avLst/>
            <a:gdLst>
              <a:gd name="T0" fmla="*/ 204 w 234"/>
              <a:gd name="T1" fmla="*/ 0 h 276"/>
              <a:gd name="T2" fmla="*/ 183 w 234"/>
              <a:gd name="T3" fmla="*/ 0 h 276"/>
              <a:gd name="T4" fmla="*/ 150 w 234"/>
              <a:gd name="T5" fmla="*/ 0 h 276"/>
              <a:gd name="T6" fmla="*/ 126 w 234"/>
              <a:gd name="T7" fmla="*/ 32 h 276"/>
              <a:gd name="T8" fmla="*/ 101 w 234"/>
              <a:gd name="T9" fmla="*/ 0 h 276"/>
              <a:gd name="T10" fmla="*/ 28 w 234"/>
              <a:gd name="T11" fmla="*/ 0 h 276"/>
              <a:gd name="T12" fmla="*/ 0 w 234"/>
              <a:gd name="T13" fmla="*/ 28 h 276"/>
              <a:gd name="T14" fmla="*/ 0 w 234"/>
              <a:gd name="T15" fmla="*/ 57 h 276"/>
              <a:gd name="T16" fmla="*/ 49 w 234"/>
              <a:gd name="T17" fmla="*/ 57 h 276"/>
              <a:gd name="T18" fmla="*/ 49 w 234"/>
              <a:gd name="T19" fmla="*/ 276 h 276"/>
              <a:gd name="T20" fmla="*/ 204 w 234"/>
              <a:gd name="T21" fmla="*/ 276 h 276"/>
              <a:gd name="T22" fmla="*/ 204 w 234"/>
              <a:gd name="T23" fmla="*/ 46 h 276"/>
              <a:gd name="T24" fmla="*/ 234 w 234"/>
              <a:gd name="T25" fmla="*/ 18 h 276"/>
              <a:gd name="T26" fmla="*/ 204 w 234"/>
              <a:gd name="T2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4" h="276">
                <a:moveTo>
                  <a:pt x="204" y="0"/>
                </a:moveTo>
                <a:cubicBezTo>
                  <a:pt x="183" y="0"/>
                  <a:pt x="183" y="0"/>
                  <a:pt x="183" y="0"/>
                </a:cubicBezTo>
                <a:cubicBezTo>
                  <a:pt x="150" y="0"/>
                  <a:pt x="150" y="0"/>
                  <a:pt x="150" y="0"/>
                </a:cubicBezTo>
                <a:cubicBezTo>
                  <a:pt x="126" y="32"/>
                  <a:pt x="126" y="32"/>
                  <a:pt x="126" y="32"/>
                </a:cubicBezTo>
                <a:cubicBezTo>
                  <a:pt x="101" y="0"/>
                  <a:pt x="101" y="0"/>
                  <a:pt x="101" y="0"/>
                </a:cubicBezTo>
                <a:cubicBezTo>
                  <a:pt x="28" y="0"/>
                  <a:pt x="28" y="0"/>
                  <a:pt x="28" y="0"/>
                </a:cubicBezTo>
                <a:cubicBezTo>
                  <a:pt x="12" y="0"/>
                  <a:pt x="0" y="12"/>
                  <a:pt x="0" y="28"/>
                </a:cubicBezTo>
                <a:cubicBezTo>
                  <a:pt x="0" y="57"/>
                  <a:pt x="0" y="57"/>
                  <a:pt x="0" y="57"/>
                </a:cubicBezTo>
                <a:cubicBezTo>
                  <a:pt x="49" y="57"/>
                  <a:pt x="49" y="57"/>
                  <a:pt x="49" y="57"/>
                </a:cubicBezTo>
                <a:cubicBezTo>
                  <a:pt x="49" y="276"/>
                  <a:pt x="49" y="276"/>
                  <a:pt x="49" y="276"/>
                </a:cubicBezTo>
                <a:cubicBezTo>
                  <a:pt x="204" y="276"/>
                  <a:pt x="204" y="276"/>
                  <a:pt x="204" y="276"/>
                </a:cubicBezTo>
                <a:cubicBezTo>
                  <a:pt x="204" y="46"/>
                  <a:pt x="204" y="46"/>
                  <a:pt x="204" y="46"/>
                </a:cubicBezTo>
                <a:cubicBezTo>
                  <a:pt x="234" y="18"/>
                  <a:pt x="234" y="18"/>
                  <a:pt x="234" y="18"/>
                </a:cubicBezTo>
                <a:cubicBezTo>
                  <a:pt x="234" y="18"/>
                  <a:pt x="222" y="0"/>
                  <a:pt x="204"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21" name="Rectangle 18"/>
          <p:cNvSpPr>
            <a:spLocks noChangeArrowheads="1"/>
          </p:cNvSpPr>
          <p:nvPr/>
        </p:nvSpPr>
        <p:spPr bwMode="auto">
          <a:xfrm>
            <a:off x="3656994" y="4530283"/>
            <a:ext cx="138057" cy="752173"/>
          </a:xfrm>
          <a:prstGeom prst="rect">
            <a:avLst/>
          </a:prstGeom>
          <a:solidFill>
            <a:srgbClr val="8E7C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22" name="Freeform 19"/>
          <p:cNvSpPr>
            <a:spLocks/>
          </p:cNvSpPr>
          <p:nvPr/>
        </p:nvSpPr>
        <p:spPr bwMode="auto">
          <a:xfrm>
            <a:off x="4636088" y="4463634"/>
            <a:ext cx="141231" cy="279287"/>
          </a:xfrm>
          <a:custGeom>
            <a:avLst/>
            <a:gdLst>
              <a:gd name="T0" fmla="*/ 0 w 42"/>
              <a:gd name="T1" fmla="*/ 83 h 83"/>
              <a:gd name="T2" fmla="*/ 0 w 42"/>
              <a:gd name="T3" fmla="*/ 0 h 83"/>
              <a:gd name="T4" fmla="*/ 42 w 42"/>
              <a:gd name="T5" fmla="*/ 42 h 83"/>
              <a:gd name="T6" fmla="*/ 0 w 42"/>
              <a:gd name="T7" fmla="*/ 83 h 83"/>
            </a:gdLst>
            <a:ahLst/>
            <a:cxnLst>
              <a:cxn ang="0">
                <a:pos x="T0" y="T1"/>
              </a:cxn>
              <a:cxn ang="0">
                <a:pos x="T2" y="T3"/>
              </a:cxn>
              <a:cxn ang="0">
                <a:pos x="T4" y="T5"/>
              </a:cxn>
              <a:cxn ang="0">
                <a:pos x="T6" y="T7"/>
              </a:cxn>
            </a:cxnLst>
            <a:rect l="0" t="0" r="r" b="b"/>
            <a:pathLst>
              <a:path w="42" h="83">
                <a:moveTo>
                  <a:pt x="0" y="83"/>
                </a:moveTo>
                <a:cubicBezTo>
                  <a:pt x="0" y="0"/>
                  <a:pt x="0" y="0"/>
                  <a:pt x="0" y="0"/>
                </a:cubicBezTo>
                <a:cubicBezTo>
                  <a:pt x="23" y="0"/>
                  <a:pt x="42" y="18"/>
                  <a:pt x="42" y="42"/>
                </a:cubicBezTo>
                <a:cubicBezTo>
                  <a:pt x="42" y="65"/>
                  <a:pt x="23" y="83"/>
                  <a:pt x="0" y="83"/>
                </a:cubicBezTo>
                <a:close/>
              </a:path>
            </a:pathLst>
          </a:custGeom>
          <a:solidFill>
            <a:srgbClr val="8E7C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23" name="Freeform 20"/>
          <p:cNvSpPr>
            <a:spLocks/>
          </p:cNvSpPr>
          <p:nvPr/>
        </p:nvSpPr>
        <p:spPr bwMode="auto">
          <a:xfrm>
            <a:off x="3822026" y="5266586"/>
            <a:ext cx="520491" cy="941010"/>
          </a:xfrm>
          <a:custGeom>
            <a:avLst/>
            <a:gdLst>
              <a:gd name="T0" fmla="*/ 0 w 328"/>
              <a:gd name="T1" fmla="*/ 0 h 593"/>
              <a:gd name="T2" fmla="*/ 328 w 328"/>
              <a:gd name="T3" fmla="*/ 0 h 593"/>
              <a:gd name="T4" fmla="*/ 328 w 328"/>
              <a:gd name="T5" fmla="*/ 593 h 593"/>
              <a:gd name="T6" fmla="*/ 243 w 328"/>
              <a:gd name="T7" fmla="*/ 593 h 593"/>
              <a:gd name="T8" fmla="*/ 243 w 328"/>
              <a:gd name="T9" fmla="*/ 106 h 593"/>
              <a:gd name="T10" fmla="*/ 85 w 328"/>
              <a:gd name="T11" fmla="*/ 106 h 593"/>
              <a:gd name="T12" fmla="*/ 85 w 328"/>
              <a:gd name="T13" fmla="*/ 593 h 593"/>
              <a:gd name="T14" fmla="*/ 0 w 328"/>
              <a:gd name="T15" fmla="*/ 593 h 593"/>
              <a:gd name="T16" fmla="*/ 0 w 328"/>
              <a:gd name="T17"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593">
                <a:moveTo>
                  <a:pt x="0" y="0"/>
                </a:moveTo>
                <a:lnTo>
                  <a:pt x="328" y="0"/>
                </a:lnTo>
                <a:lnTo>
                  <a:pt x="328" y="593"/>
                </a:lnTo>
                <a:lnTo>
                  <a:pt x="243" y="593"/>
                </a:lnTo>
                <a:lnTo>
                  <a:pt x="243" y="106"/>
                </a:lnTo>
                <a:lnTo>
                  <a:pt x="85" y="106"/>
                </a:lnTo>
                <a:lnTo>
                  <a:pt x="85" y="593"/>
                </a:lnTo>
                <a:lnTo>
                  <a:pt x="0" y="593"/>
                </a:lnTo>
                <a:lnTo>
                  <a:pt x="0" y="0"/>
                </a:lnTo>
                <a:close/>
              </a:path>
            </a:pathLst>
          </a:custGeom>
          <a:solidFill>
            <a:srgbClr val="3A3F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24" name="Line 21"/>
          <p:cNvSpPr>
            <a:spLocks noChangeShapeType="1"/>
          </p:cNvSpPr>
          <p:nvPr/>
        </p:nvSpPr>
        <p:spPr bwMode="auto">
          <a:xfrm>
            <a:off x="4636087" y="2389608"/>
            <a:ext cx="0" cy="2580236"/>
          </a:xfrm>
          <a:prstGeom prst="line">
            <a:avLst/>
          </a:prstGeom>
          <a:noFill/>
          <a:ln w="42863" cap="rnd">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endParaRPr lang="en-GB" sz="1799"/>
          </a:p>
        </p:txBody>
      </p:sp>
      <p:sp>
        <p:nvSpPr>
          <p:cNvPr id="25" name="Freeform 22"/>
          <p:cNvSpPr>
            <a:spLocks noEditPoints="1"/>
          </p:cNvSpPr>
          <p:nvPr/>
        </p:nvSpPr>
        <p:spPr bwMode="auto">
          <a:xfrm>
            <a:off x="3933108" y="233061"/>
            <a:ext cx="1404373" cy="1851868"/>
          </a:xfrm>
          <a:custGeom>
            <a:avLst/>
            <a:gdLst>
              <a:gd name="T0" fmla="*/ 416 w 416"/>
              <a:gd name="T1" fmla="*/ 208 h 551"/>
              <a:gd name="T2" fmla="*/ 208 w 416"/>
              <a:gd name="T3" fmla="*/ 0 h 551"/>
              <a:gd name="T4" fmla="*/ 0 w 416"/>
              <a:gd name="T5" fmla="*/ 208 h 551"/>
              <a:gd name="T6" fmla="*/ 92 w 416"/>
              <a:gd name="T7" fmla="*/ 381 h 551"/>
              <a:gd name="T8" fmla="*/ 137 w 416"/>
              <a:gd name="T9" fmla="*/ 522 h 551"/>
              <a:gd name="T10" fmla="*/ 208 w 416"/>
              <a:gd name="T11" fmla="*/ 551 h 551"/>
              <a:gd name="T12" fmla="*/ 208 w 416"/>
              <a:gd name="T13" fmla="*/ 551 h 551"/>
              <a:gd name="T14" fmla="*/ 208 w 416"/>
              <a:gd name="T15" fmla="*/ 551 h 551"/>
              <a:gd name="T16" fmla="*/ 208 w 416"/>
              <a:gd name="T17" fmla="*/ 551 h 551"/>
              <a:gd name="T18" fmla="*/ 208 w 416"/>
              <a:gd name="T19" fmla="*/ 551 h 551"/>
              <a:gd name="T20" fmla="*/ 279 w 416"/>
              <a:gd name="T21" fmla="*/ 522 h 551"/>
              <a:gd name="T22" fmla="*/ 279 w 416"/>
              <a:gd name="T23" fmla="*/ 522 h 551"/>
              <a:gd name="T24" fmla="*/ 279 w 416"/>
              <a:gd name="T25" fmla="*/ 511 h 551"/>
              <a:gd name="T26" fmla="*/ 323 w 416"/>
              <a:gd name="T27" fmla="*/ 381 h 551"/>
              <a:gd name="T28" fmla="*/ 416 w 416"/>
              <a:gd name="T29" fmla="*/ 208 h 551"/>
              <a:gd name="T30" fmla="*/ 208 w 416"/>
              <a:gd name="T31" fmla="*/ 548 h 551"/>
              <a:gd name="T32" fmla="*/ 207 w 416"/>
              <a:gd name="T33" fmla="*/ 522 h 551"/>
              <a:gd name="T34" fmla="*/ 209 w 416"/>
              <a:gd name="T35" fmla="*/ 522 h 551"/>
              <a:gd name="T36" fmla="*/ 208 w 416"/>
              <a:gd name="T37" fmla="*/ 54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6" h="551">
                <a:moveTo>
                  <a:pt x="416" y="208"/>
                </a:moveTo>
                <a:cubicBezTo>
                  <a:pt x="416" y="93"/>
                  <a:pt x="323" y="0"/>
                  <a:pt x="208" y="0"/>
                </a:cubicBezTo>
                <a:cubicBezTo>
                  <a:pt x="93" y="0"/>
                  <a:pt x="0" y="93"/>
                  <a:pt x="0" y="208"/>
                </a:cubicBezTo>
                <a:cubicBezTo>
                  <a:pt x="0" y="280"/>
                  <a:pt x="36"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79" y="522"/>
                  <a:pt x="279" y="522"/>
                  <a:pt x="279" y="522"/>
                </a:cubicBezTo>
                <a:cubicBezTo>
                  <a:pt x="279" y="511"/>
                  <a:pt x="279" y="511"/>
                  <a:pt x="279" y="511"/>
                </a:cubicBezTo>
                <a:cubicBezTo>
                  <a:pt x="282" y="420"/>
                  <a:pt x="319" y="385"/>
                  <a:pt x="323" y="381"/>
                </a:cubicBezTo>
                <a:cubicBezTo>
                  <a:pt x="379" y="344"/>
                  <a:pt x="416" y="280"/>
                  <a:pt x="416" y="208"/>
                </a:cubicBezTo>
                <a:moveTo>
                  <a:pt x="208" y="548"/>
                </a:moveTo>
                <a:cubicBezTo>
                  <a:pt x="207" y="522"/>
                  <a:pt x="207" y="522"/>
                  <a:pt x="207" y="522"/>
                </a:cubicBezTo>
                <a:cubicBezTo>
                  <a:pt x="209" y="522"/>
                  <a:pt x="209" y="522"/>
                  <a:pt x="209" y="522"/>
                </a:cubicBezTo>
                <a:lnTo>
                  <a:pt x="208" y="548"/>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0" name="Freeform 27"/>
          <p:cNvSpPr>
            <a:spLocks/>
          </p:cNvSpPr>
          <p:nvPr/>
        </p:nvSpPr>
        <p:spPr bwMode="auto">
          <a:xfrm>
            <a:off x="4528181" y="5357037"/>
            <a:ext cx="69822" cy="382434"/>
          </a:xfrm>
          <a:custGeom>
            <a:avLst/>
            <a:gdLst>
              <a:gd name="T0" fmla="*/ 21 w 21"/>
              <a:gd name="T1" fmla="*/ 11 h 114"/>
              <a:gd name="T2" fmla="*/ 10 w 21"/>
              <a:gd name="T3" fmla="*/ 0 h 114"/>
              <a:gd name="T4" fmla="*/ 10 w 21"/>
              <a:gd name="T5" fmla="*/ 0 h 114"/>
              <a:gd name="T6" fmla="*/ 0 w 21"/>
              <a:gd name="T7" fmla="*/ 11 h 114"/>
              <a:gd name="T8" fmla="*/ 0 w 21"/>
              <a:gd name="T9" fmla="*/ 103 h 114"/>
              <a:gd name="T10" fmla="*/ 10 w 21"/>
              <a:gd name="T11" fmla="*/ 114 h 114"/>
              <a:gd name="T12" fmla="*/ 10 w 21"/>
              <a:gd name="T13" fmla="*/ 114 h 114"/>
              <a:gd name="T14" fmla="*/ 21 w 21"/>
              <a:gd name="T15" fmla="*/ 103 h 114"/>
              <a:gd name="T16" fmla="*/ 21 w 21"/>
              <a:gd name="T17" fmla="*/ 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14">
                <a:moveTo>
                  <a:pt x="21" y="11"/>
                </a:moveTo>
                <a:cubicBezTo>
                  <a:pt x="21" y="5"/>
                  <a:pt x="16" y="0"/>
                  <a:pt x="10" y="0"/>
                </a:cubicBezTo>
                <a:cubicBezTo>
                  <a:pt x="10" y="0"/>
                  <a:pt x="10" y="0"/>
                  <a:pt x="10" y="0"/>
                </a:cubicBezTo>
                <a:cubicBezTo>
                  <a:pt x="5" y="0"/>
                  <a:pt x="0" y="5"/>
                  <a:pt x="0" y="11"/>
                </a:cubicBezTo>
                <a:cubicBezTo>
                  <a:pt x="0" y="103"/>
                  <a:pt x="0" y="103"/>
                  <a:pt x="0" y="103"/>
                </a:cubicBezTo>
                <a:cubicBezTo>
                  <a:pt x="0" y="109"/>
                  <a:pt x="5" y="114"/>
                  <a:pt x="10" y="114"/>
                </a:cubicBezTo>
                <a:cubicBezTo>
                  <a:pt x="10" y="114"/>
                  <a:pt x="10" y="114"/>
                  <a:pt x="10" y="114"/>
                </a:cubicBezTo>
                <a:cubicBezTo>
                  <a:pt x="16" y="114"/>
                  <a:pt x="21" y="109"/>
                  <a:pt x="21" y="103"/>
                </a:cubicBezTo>
                <a:lnTo>
                  <a:pt x="21" y="1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1" name="Freeform 28"/>
          <p:cNvSpPr>
            <a:spLocks/>
          </p:cNvSpPr>
          <p:nvPr/>
        </p:nvSpPr>
        <p:spPr bwMode="auto">
          <a:xfrm>
            <a:off x="4672584" y="5357037"/>
            <a:ext cx="71409" cy="382434"/>
          </a:xfrm>
          <a:custGeom>
            <a:avLst/>
            <a:gdLst>
              <a:gd name="T0" fmla="*/ 21 w 21"/>
              <a:gd name="T1" fmla="*/ 11 h 114"/>
              <a:gd name="T2" fmla="*/ 10 w 21"/>
              <a:gd name="T3" fmla="*/ 0 h 114"/>
              <a:gd name="T4" fmla="*/ 10 w 21"/>
              <a:gd name="T5" fmla="*/ 0 h 114"/>
              <a:gd name="T6" fmla="*/ 0 w 21"/>
              <a:gd name="T7" fmla="*/ 11 h 114"/>
              <a:gd name="T8" fmla="*/ 0 w 21"/>
              <a:gd name="T9" fmla="*/ 103 h 114"/>
              <a:gd name="T10" fmla="*/ 10 w 21"/>
              <a:gd name="T11" fmla="*/ 114 h 114"/>
              <a:gd name="T12" fmla="*/ 10 w 21"/>
              <a:gd name="T13" fmla="*/ 114 h 114"/>
              <a:gd name="T14" fmla="*/ 21 w 21"/>
              <a:gd name="T15" fmla="*/ 103 h 114"/>
              <a:gd name="T16" fmla="*/ 21 w 21"/>
              <a:gd name="T17" fmla="*/ 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14">
                <a:moveTo>
                  <a:pt x="21" y="11"/>
                </a:moveTo>
                <a:cubicBezTo>
                  <a:pt x="21" y="5"/>
                  <a:pt x="16" y="0"/>
                  <a:pt x="10" y="0"/>
                </a:cubicBezTo>
                <a:cubicBezTo>
                  <a:pt x="10" y="0"/>
                  <a:pt x="10" y="0"/>
                  <a:pt x="10" y="0"/>
                </a:cubicBezTo>
                <a:cubicBezTo>
                  <a:pt x="4" y="0"/>
                  <a:pt x="0" y="5"/>
                  <a:pt x="0" y="11"/>
                </a:cubicBezTo>
                <a:cubicBezTo>
                  <a:pt x="0" y="103"/>
                  <a:pt x="0" y="103"/>
                  <a:pt x="0" y="103"/>
                </a:cubicBezTo>
                <a:cubicBezTo>
                  <a:pt x="0" y="109"/>
                  <a:pt x="4" y="114"/>
                  <a:pt x="10" y="114"/>
                </a:cubicBezTo>
                <a:cubicBezTo>
                  <a:pt x="10" y="114"/>
                  <a:pt x="10" y="114"/>
                  <a:pt x="10" y="114"/>
                </a:cubicBezTo>
                <a:cubicBezTo>
                  <a:pt x="16" y="114"/>
                  <a:pt x="21" y="109"/>
                  <a:pt x="21" y="103"/>
                </a:cubicBezTo>
                <a:lnTo>
                  <a:pt x="21" y="1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2" name="Freeform 29"/>
          <p:cNvSpPr>
            <a:spLocks/>
          </p:cNvSpPr>
          <p:nvPr/>
        </p:nvSpPr>
        <p:spPr bwMode="auto">
          <a:xfrm>
            <a:off x="4439318" y="5172962"/>
            <a:ext cx="391955" cy="334828"/>
          </a:xfrm>
          <a:custGeom>
            <a:avLst/>
            <a:gdLst>
              <a:gd name="T0" fmla="*/ 0 w 116"/>
              <a:gd name="T1" fmla="*/ 100 h 100"/>
              <a:gd name="T2" fmla="*/ 0 w 116"/>
              <a:gd name="T3" fmla="*/ 44 h 100"/>
              <a:gd name="T4" fmla="*/ 43 w 116"/>
              <a:gd name="T5" fmla="*/ 0 h 100"/>
              <a:gd name="T6" fmla="*/ 72 w 116"/>
              <a:gd name="T7" fmla="*/ 0 h 100"/>
              <a:gd name="T8" fmla="*/ 116 w 116"/>
              <a:gd name="T9" fmla="*/ 44 h 100"/>
              <a:gd name="T10" fmla="*/ 116 w 116"/>
              <a:gd name="T11" fmla="*/ 100 h 100"/>
              <a:gd name="T12" fmla="*/ 0 w 11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16" h="100">
                <a:moveTo>
                  <a:pt x="0" y="100"/>
                </a:moveTo>
                <a:cubicBezTo>
                  <a:pt x="0" y="44"/>
                  <a:pt x="0" y="44"/>
                  <a:pt x="0" y="44"/>
                </a:cubicBezTo>
                <a:cubicBezTo>
                  <a:pt x="0" y="20"/>
                  <a:pt x="19" y="0"/>
                  <a:pt x="43" y="0"/>
                </a:cubicBezTo>
                <a:cubicBezTo>
                  <a:pt x="72" y="0"/>
                  <a:pt x="72" y="0"/>
                  <a:pt x="72" y="0"/>
                </a:cubicBezTo>
                <a:cubicBezTo>
                  <a:pt x="96" y="0"/>
                  <a:pt x="116" y="20"/>
                  <a:pt x="116" y="44"/>
                </a:cubicBezTo>
                <a:cubicBezTo>
                  <a:pt x="116" y="100"/>
                  <a:pt x="116" y="100"/>
                  <a:pt x="116" y="100"/>
                </a:cubicBezTo>
                <a:lnTo>
                  <a:pt x="0" y="1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3" name="Freeform 30"/>
          <p:cNvSpPr>
            <a:spLocks/>
          </p:cNvSpPr>
          <p:nvPr/>
        </p:nvSpPr>
        <p:spPr bwMode="auto">
          <a:xfrm>
            <a:off x="4558331" y="5068229"/>
            <a:ext cx="155512" cy="231682"/>
          </a:xfrm>
          <a:custGeom>
            <a:avLst/>
            <a:gdLst>
              <a:gd name="T0" fmla="*/ 85 w 98"/>
              <a:gd name="T1" fmla="*/ 0 h 146"/>
              <a:gd name="T2" fmla="*/ 12 w 98"/>
              <a:gd name="T3" fmla="*/ 0 h 146"/>
              <a:gd name="T4" fmla="*/ 0 w 98"/>
              <a:gd name="T5" fmla="*/ 146 h 146"/>
              <a:gd name="T6" fmla="*/ 98 w 98"/>
              <a:gd name="T7" fmla="*/ 146 h 146"/>
              <a:gd name="T8" fmla="*/ 85 w 98"/>
              <a:gd name="T9" fmla="*/ 0 h 146"/>
            </a:gdLst>
            <a:ahLst/>
            <a:cxnLst>
              <a:cxn ang="0">
                <a:pos x="T0" y="T1"/>
              </a:cxn>
              <a:cxn ang="0">
                <a:pos x="T2" y="T3"/>
              </a:cxn>
              <a:cxn ang="0">
                <a:pos x="T4" y="T5"/>
              </a:cxn>
              <a:cxn ang="0">
                <a:pos x="T6" y="T7"/>
              </a:cxn>
              <a:cxn ang="0">
                <a:pos x="T8" y="T9"/>
              </a:cxn>
            </a:cxnLst>
            <a:rect l="0" t="0" r="r" b="b"/>
            <a:pathLst>
              <a:path w="98" h="146">
                <a:moveTo>
                  <a:pt x="85" y="0"/>
                </a:moveTo>
                <a:lnTo>
                  <a:pt x="12" y="0"/>
                </a:lnTo>
                <a:lnTo>
                  <a:pt x="0" y="146"/>
                </a:lnTo>
                <a:lnTo>
                  <a:pt x="98" y="146"/>
                </a:lnTo>
                <a:lnTo>
                  <a:pt x="85"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4" name="Freeform 31"/>
          <p:cNvSpPr>
            <a:spLocks/>
          </p:cNvSpPr>
          <p:nvPr/>
        </p:nvSpPr>
        <p:spPr bwMode="auto">
          <a:xfrm>
            <a:off x="4544051" y="5031731"/>
            <a:ext cx="182489" cy="69822"/>
          </a:xfrm>
          <a:custGeom>
            <a:avLst/>
            <a:gdLst>
              <a:gd name="T0" fmla="*/ 54 w 54"/>
              <a:gd name="T1" fmla="*/ 11 h 21"/>
              <a:gd name="T2" fmla="*/ 44 w 54"/>
              <a:gd name="T3" fmla="*/ 0 h 21"/>
              <a:gd name="T4" fmla="*/ 10 w 54"/>
              <a:gd name="T5" fmla="*/ 0 h 21"/>
              <a:gd name="T6" fmla="*/ 0 w 54"/>
              <a:gd name="T7" fmla="*/ 11 h 21"/>
              <a:gd name="T8" fmla="*/ 0 w 54"/>
              <a:gd name="T9" fmla="*/ 11 h 21"/>
              <a:gd name="T10" fmla="*/ 10 w 54"/>
              <a:gd name="T11" fmla="*/ 21 h 21"/>
              <a:gd name="T12" fmla="*/ 44 w 54"/>
              <a:gd name="T13" fmla="*/ 21 h 21"/>
              <a:gd name="T14" fmla="*/ 54 w 54"/>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21">
                <a:moveTo>
                  <a:pt x="54" y="11"/>
                </a:moveTo>
                <a:cubicBezTo>
                  <a:pt x="54" y="5"/>
                  <a:pt x="49" y="0"/>
                  <a:pt x="44" y="0"/>
                </a:cubicBezTo>
                <a:cubicBezTo>
                  <a:pt x="10" y="0"/>
                  <a:pt x="10" y="0"/>
                  <a:pt x="10" y="0"/>
                </a:cubicBezTo>
                <a:cubicBezTo>
                  <a:pt x="4" y="0"/>
                  <a:pt x="0" y="5"/>
                  <a:pt x="0" y="11"/>
                </a:cubicBezTo>
                <a:cubicBezTo>
                  <a:pt x="0" y="11"/>
                  <a:pt x="0" y="11"/>
                  <a:pt x="0" y="11"/>
                </a:cubicBezTo>
                <a:cubicBezTo>
                  <a:pt x="0" y="16"/>
                  <a:pt x="4" y="21"/>
                  <a:pt x="10" y="21"/>
                </a:cubicBezTo>
                <a:cubicBezTo>
                  <a:pt x="44" y="21"/>
                  <a:pt x="44" y="21"/>
                  <a:pt x="44" y="21"/>
                </a:cubicBezTo>
                <a:cubicBezTo>
                  <a:pt x="49" y="21"/>
                  <a:pt x="54" y="16"/>
                  <a:pt x="54" y="1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5" name="Freeform 32"/>
          <p:cNvSpPr>
            <a:spLocks/>
          </p:cNvSpPr>
          <p:nvPr/>
        </p:nvSpPr>
        <p:spPr bwMode="auto">
          <a:xfrm>
            <a:off x="4145747" y="4530281"/>
            <a:ext cx="149165" cy="185664"/>
          </a:xfrm>
          <a:custGeom>
            <a:avLst/>
            <a:gdLst>
              <a:gd name="T0" fmla="*/ 94 w 94"/>
              <a:gd name="T1" fmla="*/ 91 h 117"/>
              <a:gd name="T2" fmla="*/ 47 w 94"/>
              <a:gd name="T3" fmla="*/ 117 h 117"/>
              <a:gd name="T4" fmla="*/ 0 w 94"/>
              <a:gd name="T5" fmla="*/ 91 h 117"/>
              <a:gd name="T6" fmla="*/ 0 w 94"/>
              <a:gd name="T7" fmla="*/ 0 h 117"/>
              <a:gd name="T8" fmla="*/ 94 w 94"/>
              <a:gd name="T9" fmla="*/ 0 h 117"/>
              <a:gd name="T10" fmla="*/ 94 w 94"/>
              <a:gd name="T11" fmla="*/ 91 h 117"/>
            </a:gdLst>
            <a:ahLst/>
            <a:cxnLst>
              <a:cxn ang="0">
                <a:pos x="T0" y="T1"/>
              </a:cxn>
              <a:cxn ang="0">
                <a:pos x="T2" y="T3"/>
              </a:cxn>
              <a:cxn ang="0">
                <a:pos x="T4" y="T5"/>
              </a:cxn>
              <a:cxn ang="0">
                <a:pos x="T6" y="T7"/>
              </a:cxn>
              <a:cxn ang="0">
                <a:pos x="T8" y="T9"/>
              </a:cxn>
              <a:cxn ang="0">
                <a:pos x="T10" y="T11"/>
              </a:cxn>
            </a:cxnLst>
            <a:rect l="0" t="0" r="r" b="b"/>
            <a:pathLst>
              <a:path w="94" h="117">
                <a:moveTo>
                  <a:pt x="94" y="91"/>
                </a:moveTo>
                <a:lnTo>
                  <a:pt x="47" y="117"/>
                </a:lnTo>
                <a:lnTo>
                  <a:pt x="0" y="91"/>
                </a:lnTo>
                <a:lnTo>
                  <a:pt x="0" y="0"/>
                </a:lnTo>
                <a:lnTo>
                  <a:pt x="94" y="0"/>
                </a:lnTo>
                <a:lnTo>
                  <a:pt x="94" y="91"/>
                </a:lnTo>
                <a:close/>
              </a:path>
            </a:pathLst>
          </a:custGeom>
          <a:noFill/>
          <a:ln w="12700" cap="flat">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GB" sz="1799"/>
          </a:p>
        </p:txBody>
      </p:sp>
      <p:sp>
        <p:nvSpPr>
          <p:cNvPr id="36" name="Oval 33"/>
          <p:cNvSpPr>
            <a:spLocks noChangeArrowheads="1"/>
          </p:cNvSpPr>
          <p:nvPr/>
        </p:nvSpPr>
        <p:spPr bwMode="auto">
          <a:xfrm>
            <a:off x="3855352" y="6398019"/>
            <a:ext cx="68236" cy="68236"/>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7" name="Oval 34"/>
          <p:cNvSpPr>
            <a:spLocks noChangeArrowheads="1"/>
          </p:cNvSpPr>
          <p:nvPr/>
        </p:nvSpPr>
        <p:spPr bwMode="auto">
          <a:xfrm>
            <a:off x="4261588" y="6398019"/>
            <a:ext cx="66648" cy="68236"/>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38" name="Freeform 22"/>
          <p:cNvSpPr>
            <a:spLocks noEditPoints="1"/>
          </p:cNvSpPr>
          <p:nvPr/>
        </p:nvSpPr>
        <p:spPr bwMode="auto">
          <a:xfrm>
            <a:off x="3933108" y="229888"/>
            <a:ext cx="1404373" cy="1851868"/>
          </a:xfrm>
          <a:custGeom>
            <a:avLst/>
            <a:gdLst>
              <a:gd name="T0" fmla="*/ 416 w 416"/>
              <a:gd name="T1" fmla="*/ 208 h 551"/>
              <a:gd name="T2" fmla="*/ 208 w 416"/>
              <a:gd name="T3" fmla="*/ 0 h 551"/>
              <a:gd name="T4" fmla="*/ 0 w 416"/>
              <a:gd name="T5" fmla="*/ 208 h 551"/>
              <a:gd name="T6" fmla="*/ 92 w 416"/>
              <a:gd name="T7" fmla="*/ 381 h 551"/>
              <a:gd name="T8" fmla="*/ 137 w 416"/>
              <a:gd name="T9" fmla="*/ 522 h 551"/>
              <a:gd name="T10" fmla="*/ 208 w 416"/>
              <a:gd name="T11" fmla="*/ 551 h 551"/>
              <a:gd name="T12" fmla="*/ 208 w 416"/>
              <a:gd name="T13" fmla="*/ 551 h 551"/>
              <a:gd name="T14" fmla="*/ 208 w 416"/>
              <a:gd name="T15" fmla="*/ 551 h 551"/>
              <a:gd name="T16" fmla="*/ 208 w 416"/>
              <a:gd name="T17" fmla="*/ 551 h 551"/>
              <a:gd name="T18" fmla="*/ 208 w 416"/>
              <a:gd name="T19" fmla="*/ 551 h 551"/>
              <a:gd name="T20" fmla="*/ 279 w 416"/>
              <a:gd name="T21" fmla="*/ 522 h 551"/>
              <a:gd name="T22" fmla="*/ 279 w 416"/>
              <a:gd name="T23" fmla="*/ 522 h 551"/>
              <a:gd name="T24" fmla="*/ 279 w 416"/>
              <a:gd name="T25" fmla="*/ 511 h 551"/>
              <a:gd name="T26" fmla="*/ 323 w 416"/>
              <a:gd name="T27" fmla="*/ 381 h 551"/>
              <a:gd name="T28" fmla="*/ 416 w 416"/>
              <a:gd name="T29" fmla="*/ 208 h 551"/>
              <a:gd name="T30" fmla="*/ 208 w 416"/>
              <a:gd name="T31" fmla="*/ 548 h 551"/>
              <a:gd name="T32" fmla="*/ 207 w 416"/>
              <a:gd name="T33" fmla="*/ 522 h 551"/>
              <a:gd name="T34" fmla="*/ 209 w 416"/>
              <a:gd name="T35" fmla="*/ 522 h 551"/>
              <a:gd name="T36" fmla="*/ 208 w 416"/>
              <a:gd name="T37" fmla="*/ 54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6" h="551">
                <a:moveTo>
                  <a:pt x="416" y="208"/>
                </a:moveTo>
                <a:cubicBezTo>
                  <a:pt x="416" y="93"/>
                  <a:pt x="323" y="0"/>
                  <a:pt x="208" y="0"/>
                </a:cubicBezTo>
                <a:cubicBezTo>
                  <a:pt x="93" y="0"/>
                  <a:pt x="0" y="93"/>
                  <a:pt x="0" y="208"/>
                </a:cubicBezTo>
                <a:cubicBezTo>
                  <a:pt x="0" y="280"/>
                  <a:pt x="36"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79" y="522"/>
                  <a:pt x="279" y="522"/>
                  <a:pt x="279" y="522"/>
                </a:cubicBezTo>
                <a:cubicBezTo>
                  <a:pt x="279" y="511"/>
                  <a:pt x="279" y="511"/>
                  <a:pt x="279" y="511"/>
                </a:cubicBezTo>
                <a:cubicBezTo>
                  <a:pt x="282" y="420"/>
                  <a:pt x="319" y="385"/>
                  <a:pt x="323" y="381"/>
                </a:cubicBezTo>
                <a:cubicBezTo>
                  <a:pt x="379" y="344"/>
                  <a:pt x="416" y="280"/>
                  <a:pt x="416" y="208"/>
                </a:cubicBezTo>
                <a:moveTo>
                  <a:pt x="208" y="548"/>
                </a:moveTo>
                <a:cubicBezTo>
                  <a:pt x="207" y="522"/>
                  <a:pt x="207" y="522"/>
                  <a:pt x="207" y="522"/>
                </a:cubicBezTo>
                <a:cubicBezTo>
                  <a:pt x="209" y="522"/>
                  <a:pt x="209" y="522"/>
                  <a:pt x="209" y="522"/>
                </a:cubicBezTo>
                <a:lnTo>
                  <a:pt x="208" y="548"/>
                </a:lnTo>
                <a:close/>
              </a:path>
            </a:pathLst>
          </a:custGeom>
          <a:solidFill>
            <a:schemeClr val="bg1">
              <a:lumMod val="75000"/>
            </a:schemeClr>
          </a:solidFill>
          <a:ln>
            <a:noFill/>
          </a:ln>
        </p:spPr>
        <p:txBody>
          <a:bodyPr vert="horz" wrap="square" lIns="91403" tIns="45701" rIns="91403" bIns="45701" numCol="1" anchor="t" anchorCtr="0" compatLnSpc="1">
            <a:prstTxWarp prst="textNoShape">
              <a:avLst/>
            </a:prstTxWarp>
          </a:bodyPr>
          <a:lstStyle/>
          <a:p>
            <a:endParaRPr lang="en-GB" sz="1799"/>
          </a:p>
        </p:txBody>
      </p:sp>
      <p:sp>
        <p:nvSpPr>
          <p:cNvPr id="26" name="Rectangle 23"/>
          <p:cNvSpPr>
            <a:spLocks noChangeArrowheads="1"/>
          </p:cNvSpPr>
          <p:nvPr/>
        </p:nvSpPr>
        <p:spPr bwMode="auto">
          <a:xfrm>
            <a:off x="4396471" y="1986544"/>
            <a:ext cx="479232" cy="320546"/>
          </a:xfrm>
          <a:prstGeom prst="rect">
            <a:avLst/>
          </a:prstGeom>
          <a:solidFill>
            <a:srgbClr val="4A4D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
        <p:nvSpPr>
          <p:cNvPr id="27" name="Line 24"/>
          <p:cNvSpPr>
            <a:spLocks noChangeShapeType="1"/>
          </p:cNvSpPr>
          <p:nvPr/>
        </p:nvSpPr>
        <p:spPr bwMode="auto">
          <a:xfrm>
            <a:off x="4396471" y="2103971"/>
            <a:ext cx="479232" cy="0"/>
          </a:xfrm>
          <a:prstGeom prst="line">
            <a:avLst/>
          </a:prstGeom>
          <a:noFill/>
          <a:ln w="4286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endParaRPr lang="en-GB" sz="1799"/>
          </a:p>
        </p:txBody>
      </p:sp>
      <p:sp>
        <p:nvSpPr>
          <p:cNvPr id="28" name="Line 25"/>
          <p:cNvSpPr>
            <a:spLocks noChangeShapeType="1"/>
          </p:cNvSpPr>
          <p:nvPr/>
        </p:nvSpPr>
        <p:spPr bwMode="auto">
          <a:xfrm>
            <a:off x="4396471" y="2202357"/>
            <a:ext cx="479232" cy="0"/>
          </a:xfrm>
          <a:prstGeom prst="line">
            <a:avLst/>
          </a:prstGeom>
          <a:noFill/>
          <a:ln w="4286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endParaRPr lang="en-GB" sz="1799"/>
          </a:p>
        </p:txBody>
      </p:sp>
      <p:sp>
        <p:nvSpPr>
          <p:cNvPr id="29" name="Freeform 26"/>
          <p:cNvSpPr>
            <a:spLocks/>
          </p:cNvSpPr>
          <p:nvPr/>
        </p:nvSpPr>
        <p:spPr bwMode="auto">
          <a:xfrm>
            <a:off x="4510724" y="2302329"/>
            <a:ext cx="249138" cy="87278"/>
          </a:xfrm>
          <a:custGeom>
            <a:avLst/>
            <a:gdLst>
              <a:gd name="T0" fmla="*/ 0 w 157"/>
              <a:gd name="T1" fmla="*/ 0 h 55"/>
              <a:gd name="T2" fmla="*/ 23 w 157"/>
              <a:gd name="T3" fmla="*/ 55 h 55"/>
              <a:gd name="T4" fmla="*/ 132 w 157"/>
              <a:gd name="T5" fmla="*/ 55 h 55"/>
              <a:gd name="T6" fmla="*/ 157 w 157"/>
              <a:gd name="T7" fmla="*/ 0 h 55"/>
              <a:gd name="T8" fmla="*/ 0 w 157"/>
              <a:gd name="T9" fmla="*/ 0 h 55"/>
            </a:gdLst>
            <a:ahLst/>
            <a:cxnLst>
              <a:cxn ang="0">
                <a:pos x="T0" y="T1"/>
              </a:cxn>
              <a:cxn ang="0">
                <a:pos x="T2" y="T3"/>
              </a:cxn>
              <a:cxn ang="0">
                <a:pos x="T4" y="T5"/>
              </a:cxn>
              <a:cxn ang="0">
                <a:pos x="T6" y="T7"/>
              </a:cxn>
              <a:cxn ang="0">
                <a:pos x="T8" y="T9"/>
              </a:cxn>
            </a:cxnLst>
            <a:rect l="0" t="0" r="r" b="b"/>
            <a:pathLst>
              <a:path w="157" h="55">
                <a:moveTo>
                  <a:pt x="0" y="0"/>
                </a:moveTo>
                <a:lnTo>
                  <a:pt x="23" y="55"/>
                </a:lnTo>
                <a:lnTo>
                  <a:pt x="132" y="55"/>
                </a:lnTo>
                <a:lnTo>
                  <a:pt x="157"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GB" sz="1799"/>
          </a:p>
        </p:txBody>
      </p:sp>
    </p:spTree>
    <p:extLst>
      <p:ext uri="{BB962C8B-B14F-4D97-AF65-F5344CB8AC3E}">
        <p14:creationId xmlns:p14="http://schemas.microsoft.com/office/powerpoint/2010/main" val="17069483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2" nodeType="afterEffect">
                                  <p:stCondLst>
                                    <p:cond delay="3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anim calcmode="lin" valueType="num">
                                      <p:cBhvr>
                                        <p:cTn id="8" dur="2000" fill="hold"/>
                                        <p:tgtEl>
                                          <p:spTgt spid="38"/>
                                        </p:tgtEl>
                                        <p:attrNameLst>
                                          <p:attrName>ppt_w</p:attrName>
                                        </p:attrNameLst>
                                      </p:cBhvr>
                                      <p:tavLst>
                                        <p:tav tm="0" fmla="#ppt_w*sin(2.5*pi*$)">
                                          <p:val>
                                            <p:fltVal val="0"/>
                                          </p:val>
                                        </p:tav>
                                        <p:tav tm="100000">
                                          <p:val>
                                            <p:fltVal val="1"/>
                                          </p:val>
                                        </p:tav>
                                      </p:tavLst>
                                    </p:anim>
                                    <p:anim calcmode="lin" valueType="num">
                                      <p:cBhvr>
                                        <p:cTn id="9" dur="2000" fill="hold"/>
                                        <p:tgtEl>
                                          <p:spTgt spid="38"/>
                                        </p:tgtEl>
                                        <p:attrNameLst>
                                          <p:attrName>ppt_h</p:attrName>
                                        </p:attrNameLst>
                                      </p:cBhvr>
                                      <p:tavLst>
                                        <p:tav tm="0">
                                          <p:val>
                                            <p:strVal val="#ppt_h"/>
                                          </p:val>
                                        </p:tav>
                                        <p:tav tm="100000">
                                          <p:val>
                                            <p:strVal val="#ppt_h"/>
                                          </p:val>
                                        </p:tav>
                                      </p:tavLst>
                                    </p:anim>
                                  </p:childTnLst>
                                </p:cTn>
                              </p:par>
                            </p:childTnLst>
                          </p:cTn>
                        </p:par>
                        <p:par>
                          <p:cTn id="10" fill="hold">
                            <p:stCondLst>
                              <p:cond delay="5000"/>
                            </p:stCondLst>
                            <p:childTnLst>
                              <p:par>
                                <p:cTn id="11" presetID="26" presetClass="emph" presetSubtype="0" fill="hold" grpId="0" nodeType="afterEffect">
                                  <p:stCondLst>
                                    <p:cond delay="0"/>
                                  </p:stCondLst>
                                  <p:childTnLst>
                                    <p:animEffect transition="out" filter="fade">
                                      <p:cBhvr>
                                        <p:cTn id="12" dur="1000" tmFilter="0, 0; .2, .5; .8, .5; 1, 0"/>
                                        <p:tgtEl>
                                          <p:spTgt spid="38"/>
                                        </p:tgtEl>
                                      </p:cBhvr>
                                    </p:animEffect>
                                    <p:animScale>
                                      <p:cBhvr>
                                        <p:cTn id="13" dur="500" autoRev="1" fill="hold"/>
                                        <p:tgtEl>
                                          <p:spTgt spid="38"/>
                                        </p:tgtEl>
                                      </p:cBhvr>
                                      <p:by x="105000" y="105000"/>
                                    </p:animScale>
                                  </p:childTnLst>
                                </p:cTn>
                              </p:par>
                            </p:childTnLst>
                          </p:cTn>
                        </p:par>
                        <p:par>
                          <p:cTn id="14" fill="hold">
                            <p:stCondLst>
                              <p:cond delay="6000"/>
                            </p:stCondLst>
                            <p:childTnLst>
                              <p:par>
                                <p:cTn id="15" presetID="10" presetClass="exit" presetSubtype="0" fill="hold" grpId="1" nodeType="afterEffect">
                                  <p:stCondLst>
                                    <p:cond delay="0"/>
                                  </p:stCondLst>
                                  <p:childTnLst>
                                    <p:animEffect transition="out" filter="fade">
                                      <p:cBhvr>
                                        <p:cTn id="16" dur="500"/>
                                        <p:tgtEl>
                                          <p:spTgt spid="38"/>
                                        </p:tgtEl>
                                      </p:cBhvr>
                                    </p:animEffect>
                                    <p:set>
                                      <p:cBhvr>
                                        <p:cTn id="17" dur="1" fill="hold">
                                          <p:stCondLst>
                                            <p:cond delay="499"/>
                                          </p:stCondLst>
                                        </p:cTn>
                                        <p:tgtEl>
                                          <p:spTgt spid="38"/>
                                        </p:tgtEl>
                                        <p:attrNameLst>
                                          <p:attrName>style.visibility</p:attrName>
                                        </p:attrNameLst>
                                      </p:cBhvr>
                                      <p:to>
                                        <p:strVal val="hidden"/>
                                      </p:to>
                                    </p:set>
                                  </p:childTnLst>
                                </p:cTn>
                              </p:par>
                            </p:childTnLst>
                          </p:cTn>
                        </p:par>
                        <p:par>
                          <p:cTn id="18" fill="hold">
                            <p:stCondLst>
                              <p:cond delay="6500"/>
                            </p:stCondLst>
                            <p:childTnLst>
                              <p:par>
                                <p:cTn id="19" presetID="45" presetClass="entr" presetSubtype="0" fill="hold" grpId="3" nodeType="afterEffect">
                                  <p:stCondLst>
                                    <p:cond delay="600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2000"/>
                                        <p:tgtEl>
                                          <p:spTgt spid="38"/>
                                        </p:tgtEl>
                                      </p:cBhvr>
                                    </p:animEffect>
                                    <p:anim calcmode="lin" valueType="num">
                                      <p:cBhvr>
                                        <p:cTn id="22" dur="2000" fill="hold"/>
                                        <p:tgtEl>
                                          <p:spTgt spid="38"/>
                                        </p:tgtEl>
                                        <p:attrNameLst>
                                          <p:attrName>ppt_w</p:attrName>
                                        </p:attrNameLst>
                                      </p:cBhvr>
                                      <p:tavLst>
                                        <p:tav tm="0" fmla="#ppt_w*sin(2.5*pi*$)">
                                          <p:val>
                                            <p:fltVal val="0"/>
                                          </p:val>
                                        </p:tav>
                                        <p:tav tm="100000">
                                          <p:val>
                                            <p:fltVal val="1"/>
                                          </p:val>
                                        </p:tav>
                                      </p:tavLst>
                                    </p:anim>
                                    <p:anim calcmode="lin" valueType="num">
                                      <p:cBhvr>
                                        <p:cTn id="23" dur="2000" fill="hold"/>
                                        <p:tgtEl>
                                          <p:spTgt spid="38"/>
                                        </p:tgtEl>
                                        <p:attrNameLst>
                                          <p:attrName>ppt_h</p:attrName>
                                        </p:attrNameLst>
                                      </p:cBhvr>
                                      <p:tavLst>
                                        <p:tav tm="0">
                                          <p:val>
                                            <p:strVal val="#ppt_h"/>
                                          </p:val>
                                        </p:tav>
                                        <p:tav tm="100000">
                                          <p:val>
                                            <p:strVal val="#ppt_h"/>
                                          </p:val>
                                        </p:tav>
                                      </p:tavLst>
                                    </p:anim>
                                  </p:childTnLst>
                                </p:cTn>
                              </p:par>
                            </p:childTnLst>
                          </p:cTn>
                        </p:par>
                        <p:par>
                          <p:cTn id="24" fill="hold">
                            <p:stCondLst>
                              <p:cond delay="14500"/>
                            </p:stCondLst>
                            <p:childTnLst>
                              <p:par>
                                <p:cTn id="25" presetID="26" presetClass="emph" presetSubtype="0" fill="hold" grpId="4" nodeType="afterEffect">
                                  <p:stCondLst>
                                    <p:cond delay="0"/>
                                  </p:stCondLst>
                                  <p:childTnLst>
                                    <p:animEffect transition="out" filter="fade">
                                      <p:cBhvr>
                                        <p:cTn id="26" dur="500" tmFilter="0, 0; .2, .5; .8, .5; 1, 0"/>
                                        <p:tgtEl>
                                          <p:spTgt spid="38"/>
                                        </p:tgtEl>
                                      </p:cBhvr>
                                    </p:animEffect>
                                    <p:animScale>
                                      <p:cBhvr>
                                        <p:cTn id="27" dur="250" autoRev="1" fill="hold"/>
                                        <p:tgtEl>
                                          <p:spTgt spid="38"/>
                                        </p:tgtEl>
                                      </p:cBhvr>
                                      <p:by x="105000" y="105000"/>
                                    </p:animScale>
                                  </p:childTnLst>
                                </p:cTn>
                              </p:par>
                            </p:childTnLst>
                          </p:cTn>
                        </p:par>
                        <p:par>
                          <p:cTn id="28" fill="hold">
                            <p:stCondLst>
                              <p:cond delay="15000"/>
                            </p:stCondLst>
                            <p:childTnLst>
                              <p:par>
                                <p:cTn id="29" presetID="10" presetClass="exit" presetSubtype="0" fill="hold" grpId="5" nodeType="after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8" grpId="2" animBg="1"/>
      <p:bldP spid="38" grpId="3" animBg="1"/>
      <p:bldP spid="38" grpId="4" animBg="1"/>
      <p:bldP spid="38" grpId="5"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2" name="Group 1"/>
          <p:cNvGrpSpPr/>
          <p:nvPr/>
        </p:nvGrpSpPr>
        <p:grpSpPr>
          <a:xfrm>
            <a:off x="1014867" y="2182998"/>
            <a:ext cx="1828800" cy="2366963"/>
            <a:chOff x="1014867" y="2307652"/>
            <a:chExt cx="1828800" cy="2366963"/>
          </a:xfrm>
        </p:grpSpPr>
        <p:grpSp>
          <p:nvGrpSpPr>
            <p:cNvPr id="123" name="Group 57"/>
            <p:cNvGrpSpPr>
              <a:grpSpLocks noChangeAspect="1"/>
            </p:cNvGrpSpPr>
            <p:nvPr/>
          </p:nvGrpSpPr>
          <p:grpSpPr bwMode="auto">
            <a:xfrm>
              <a:off x="1014867" y="2307652"/>
              <a:ext cx="1828800" cy="2366963"/>
              <a:chOff x="3363" y="1972"/>
              <a:chExt cx="1152" cy="1491"/>
            </a:xfrm>
          </p:grpSpPr>
          <p:sp>
            <p:nvSpPr>
              <p:cNvPr id="124" name="AutoShape 56"/>
              <p:cNvSpPr>
                <a:spLocks noChangeAspect="1" noChangeArrowheads="1" noTextEdit="1"/>
              </p:cNvSpPr>
              <p:nvPr/>
            </p:nvSpPr>
            <p:spPr bwMode="auto">
              <a:xfrm>
                <a:off x="3363" y="1972"/>
                <a:ext cx="1152"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5" name="Freeform 59"/>
              <p:cNvSpPr>
                <a:spLocks noEditPoints="1"/>
              </p:cNvSpPr>
              <p:nvPr/>
            </p:nvSpPr>
            <p:spPr bwMode="auto">
              <a:xfrm>
                <a:off x="3461" y="2897"/>
                <a:ext cx="448" cy="483"/>
              </a:xfrm>
              <a:custGeom>
                <a:avLst/>
                <a:gdLst>
                  <a:gd name="T0" fmla="*/ 556 w 954"/>
                  <a:gd name="T1" fmla="*/ 1009 h 1027"/>
                  <a:gd name="T2" fmla="*/ 507 w 954"/>
                  <a:gd name="T3" fmla="*/ 919 h 1027"/>
                  <a:gd name="T4" fmla="*/ 400 w 954"/>
                  <a:gd name="T5" fmla="*/ 627 h 1027"/>
                  <a:gd name="T6" fmla="*/ 429 w 954"/>
                  <a:gd name="T7" fmla="*/ 554 h 1027"/>
                  <a:gd name="T8" fmla="*/ 371 w 954"/>
                  <a:gd name="T9" fmla="*/ 504 h 1027"/>
                  <a:gd name="T10" fmla="*/ 311 w 954"/>
                  <a:gd name="T11" fmla="*/ 488 h 1027"/>
                  <a:gd name="T12" fmla="*/ 247 w 954"/>
                  <a:gd name="T13" fmla="*/ 410 h 1027"/>
                  <a:gd name="T14" fmla="*/ 243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4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4 w 954"/>
                  <a:gd name="T39" fmla="*/ 27 h 1027"/>
                  <a:gd name="T40" fmla="*/ 664 w 954"/>
                  <a:gd name="T41" fmla="*/ 0 h 1027"/>
                  <a:gd name="T42" fmla="*/ 819 w 954"/>
                  <a:gd name="T43" fmla="*/ 0 h 1027"/>
                  <a:gd name="T44" fmla="*/ 948 w 954"/>
                  <a:gd name="T45" fmla="*/ 13 h 1027"/>
                  <a:gd name="T46" fmla="*/ 892 w 954"/>
                  <a:gd name="T47" fmla="*/ 73 h 1027"/>
                  <a:gd name="T48" fmla="*/ 870 w 954"/>
                  <a:gd name="T49" fmla="*/ 104 h 1027"/>
                  <a:gd name="T50" fmla="*/ 737 w 954"/>
                  <a:gd name="T51" fmla="*/ 155 h 1027"/>
                  <a:gd name="T52" fmla="*/ 730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2 h 1027"/>
                  <a:gd name="T70" fmla="*/ 602 w 954"/>
                  <a:gd name="T71" fmla="*/ 223 h 1027"/>
                  <a:gd name="T72" fmla="*/ 606 w 954"/>
                  <a:gd name="T73" fmla="*/ 263 h 1027"/>
                  <a:gd name="T74" fmla="*/ 495 w 954"/>
                  <a:gd name="T75" fmla="*/ 333 h 1027"/>
                  <a:gd name="T76" fmla="*/ 442 w 954"/>
                  <a:gd name="T77" fmla="*/ 411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5"/>
                    </a:cubicBezTo>
                    <a:cubicBezTo>
                      <a:pt x="507" y="922"/>
                      <a:pt x="507" y="922"/>
                      <a:pt x="507" y="922"/>
                    </a:cubicBezTo>
                    <a:cubicBezTo>
                      <a:pt x="507" y="921"/>
                      <a:pt x="507" y="920"/>
                      <a:pt x="507" y="919"/>
                    </a:cubicBezTo>
                    <a:cubicBezTo>
                      <a:pt x="497" y="753"/>
                      <a:pt x="497" y="753"/>
                      <a:pt x="497" y="753"/>
                    </a:cubicBezTo>
                    <a:cubicBezTo>
                      <a:pt x="451" y="720"/>
                      <a:pt x="451" y="720"/>
                      <a:pt x="451"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1" y="553"/>
                      <a:pt x="431" y="553"/>
                      <a:pt x="431" y="553"/>
                    </a:cubicBezTo>
                    <a:cubicBezTo>
                      <a:pt x="429" y="554"/>
                      <a:pt x="429" y="554"/>
                      <a:pt x="429" y="554"/>
                    </a:cubicBezTo>
                    <a:cubicBezTo>
                      <a:pt x="427" y="555"/>
                      <a:pt x="424" y="555"/>
                      <a:pt x="421" y="553"/>
                    </a:cubicBezTo>
                    <a:cubicBezTo>
                      <a:pt x="389" y="537"/>
                      <a:pt x="389" y="537"/>
                      <a:pt x="389" y="537"/>
                    </a:cubicBezTo>
                    <a:cubicBezTo>
                      <a:pt x="387" y="536"/>
                      <a:pt x="385" y="534"/>
                      <a:pt x="384" y="532"/>
                    </a:cubicBezTo>
                    <a:cubicBezTo>
                      <a:pt x="371" y="504"/>
                      <a:pt x="371" y="504"/>
                      <a:pt x="371" y="504"/>
                    </a:cubicBezTo>
                    <a:cubicBezTo>
                      <a:pt x="348" y="500"/>
                      <a:pt x="348" y="500"/>
                      <a:pt x="348" y="500"/>
                    </a:cubicBezTo>
                    <a:cubicBezTo>
                      <a:pt x="347"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1"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3" y="427"/>
                      <a:pt x="243" y="428"/>
                    </a:cubicBezTo>
                    <a:cubicBezTo>
                      <a:pt x="243" y="434"/>
                      <a:pt x="238" y="438"/>
                      <a:pt x="233" y="438"/>
                    </a:cubicBezTo>
                    <a:cubicBezTo>
                      <a:pt x="228" y="439"/>
                      <a:pt x="225" y="436"/>
                      <a:pt x="223" y="432"/>
                    </a:cubicBezTo>
                    <a:cubicBezTo>
                      <a:pt x="204" y="390"/>
                      <a:pt x="204" y="390"/>
                      <a:pt x="204" y="390"/>
                    </a:cubicBezTo>
                    <a:cubicBezTo>
                      <a:pt x="181" y="348"/>
                      <a:pt x="181" y="348"/>
                      <a:pt x="181" y="348"/>
                    </a:cubicBezTo>
                    <a:cubicBezTo>
                      <a:pt x="180" y="347"/>
                      <a:pt x="180" y="346"/>
                      <a:pt x="179" y="345"/>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7" y="184"/>
                      <a:pt x="107" y="184"/>
                      <a:pt x="107"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9" y="178"/>
                    </a:cubicBezTo>
                    <a:cubicBezTo>
                      <a:pt x="75" y="164"/>
                      <a:pt x="75" y="164"/>
                      <a:pt x="75" y="164"/>
                    </a:cubicBezTo>
                    <a:cubicBezTo>
                      <a:pt x="78" y="160"/>
                      <a:pt x="78" y="160"/>
                      <a:pt x="78" y="160"/>
                    </a:cubicBezTo>
                    <a:cubicBezTo>
                      <a:pt x="76" y="158"/>
                      <a:pt x="76" y="158"/>
                      <a:pt x="76" y="158"/>
                    </a:cubicBezTo>
                    <a:cubicBezTo>
                      <a:pt x="73" y="157"/>
                      <a:pt x="71" y="154"/>
                      <a:pt x="71" y="151"/>
                    </a:cubicBezTo>
                    <a:cubicBezTo>
                      <a:pt x="71" y="148"/>
                      <a:pt x="71" y="145"/>
                      <a:pt x="74" y="142"/>
                    </a:cubicBezTo>
                    <a:cubicBezTo>
                      <a:pt x="94" y="120"/>
                      <a:pt x="94" y="120"/>
                      <a:pt x="94" y="120"/>
                    </a:cubicBezTo>
                    <a:cubicBezTo>
                      <a:pt x="95" y="119"/>
                      <a:pt x="97" y="118"/>
                      <a:pt x="99" y="118"/>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10" y="76"/>
                      <a:pt x="310" y="76"/>
                      <a:pt x="310" y="76"/>
                    </a:cubicBezTo>
                    <a:cubicBezTo>
                      <a:pt x="380" y="82"/>
                      <a:pt x="380" y="82"/>
                      <a:pt x="380" y="82"/>
                    </a:cubicBezTo>
                    <a:cubicBezTo>
                      <a:pt x="379" y="79"/>
                      <a:pt x="379" y="79"/>
                      <a:pt x="379" y="79"/>
                    </a:cubicBezTo>
                    <a:cubicBezTo>
                      <a:pt x="377" y="77"/>
                      <a:pt x="377" y="74"/>
                      <a:pt x="378" y="71"/>
                    </a:cubicBezTo>
                    <a:cubicBezTo>
                      <a:pt x="379" y="69"/>
                      <a:pt x="381" y="66"/>
                      <a:pt x="384" y="65"/>
                    </a:cubicBezTo>
                    <a:cubicBezTo>
                      <a:pt x="393" y="61"/>
                      <a:pt x="423" y="48"/>
                      <a:pt x="436" y="48"/>
                    </a:cubicBezTo>
                    <a:cubicBezTo>
                      <a:pt x="502" y="48"/>
                      <a:pt x="502" y="48"/>
                      <a:pt x="502" y="48"/>
                    </a:cubicBezTo>
                    <a:cubicBezTo>
                      <a:pt x="511"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4" y="27"/>
                      <a:pt x="604" y="27"/>
                      <a:pt x="604" y="27"/>
                    </a:cubicBezTo>
                    <a:cubicBezTo>
                      <a:pt x="600" y="25"/>
                      <a:pt x="598" y="21"/>
                      <a:pt x="599" y="17"/>
                    </a:cubicBezTo>
                    <a:cubicBezTo>
                      <a:pt x="600" y="13"/>
                      <a:pt x="603" y="9"/>
                      <a:pt x="608" y="9"/>
                    </a:cubicBezTo>
                    <a:cubicBezTo>
                      <a:pt x="662" y="0"/>
                      <a:pt x="662" y="0"/>
                      <a:pt x="662" y="0"/>
                    </a:cubicBezTo>
                    <a:cubicBezTo>
                      <a:pt x="662" y="0"/>
                      <a:pt x="663" y="0"/>
                      <a:pt x="664" y="0"/>
                    </a:cubicBezTo>
                    <a:cubicBezTo>
                      <a:pt x="733" y="0"/>
                      <a:pt x="733" y="0"/>
                      <a:pt x="733" y="0"/>
                    </a:cubicBezTo>
                    <a:cubicBezTo>
                      <a:pt x="737" y="0"/>
                      <a:pt x="741" y="3"/>
                      <a:pt x="742" y="7"/>
                    </a:cubicBezTo>
                    <a:cubicBezTo>
                      <a:pt x="742" y="8"/>
                      <a:pt x="743" y="8"/>
                      <a:pt x="743" y="8"/>
                    </a:cubicBezTo>
                    <a:cubicBezTo>
                      <a:pt x="819" y="0"/>
                      <a:pt x="819" y="0"/>
                      <a:pt x="819" y="0"/>
                    </a:cubicBezTo>
                    <a:cubicBezTo>
                      <a:pt x="820" y="0"/>
                      <a:pt x="820" y="0"/>
                      <a:pt x="821" y="0"/>
                    </a:cubicBezTo>
                    <a:cubicBezTo>
                      <a:pt x="919" y="0"/>
                      <a:pt x="919" y="0"/>
                      <a:pt x="919" y="0"/>
                    </a:cubicBezTo>
                    <a:cubicBezTo>
                      <a:pt x="920" y="0"/>
                      <a:pt x="922" y="0"/>
                      <a:pt x="923" y="1"/>
                    </a:cubicBezTo>
                    <a:cubicBezTo>
                      <a:pt x="948" y="13"/>
                      <a:pt x="948" y="13"/>
                      <a:pt x="948" y="13"/>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9"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1" y="159"/>
                      <a:pt x="737" y="155"/>
                    </a:cubicBezTo>
                    <a:cubicBezTo>
                      <a:pt x="713" y="132"/>
                      <a:pt x="712" y="127"/>
                      <a:pt x="711" y="125"/>
                    </a:cubicBezTo>
                    <a:cubicBezTo>
                      <a:pt x="710" y="123"/>
                      <a:pt x="708" y="117"/>
                      <a:pt x="717" y="92"/>
                    </a:cubicBezTo>
                    <a:cubicBezTo>
                      <a:pt x="718" y="90"/>
                      <a:pt x="719" y="88"/>
                      <a:pt x="720" y="87"/>
                    </a:cubicBezTo>
                    <a:cubicBezTo>
                      <a:pt x="730" y="80"/>
                      <a:pt x="730" y="80"/>
                      <a:pt x="730"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5"/>
                      <a:pt x="666" y="75"/>
                      <a:pt x="666" y="75"/>
                    </a:cubicBezTo>
                    <a:cubicBezTo>
                      <a:pt x="669" y="76"/>
                      <a:pt x="670" y="79"/>
                      <a:pt x="671" y="82"/>
                    </a:cubicBezTo>
                    <a:cubicBezTo>
                      <a:pt x="674" y="110"/>
                      <a:pt x="674" y="110"/>
                      <a:pt x="674" y="110"/>
                    </a:cubicBezTo>
                    <a:cubicBezTo>
                      <a:pt x="674" y="116"/>
                      <a:pt x="670" y="121"/>
                      <a:pt x="665" y="121"/>
                    </a:cubicBezTo>
                    <a:cubicBezTo>
                      <a:pt x="645" y="124"/>
                      <a:pt x="645" y="124"/>
                      <a:pt x="645" y="124"/>
                    </a:cubicBezTo>
                    <a:cubicBezTo>
                      <a:pt x="642" y="128"/>
                      <a:pt x="642" y="128"/>
                      <a:pt x="642" y="128"/>
                    </a:cubicBezTo>
                    <a:cubicBezTo>
                      <a:pt x="639" y="131"/>
                      <a:pt x="636" y="132"/>
                      <a:pt x="632" y="132"/>
                    </a:cubicBezTo>
                    <a:cubicBezTo>
                      <a:pt x="612" y="129"/>
                      <a:pt x="612" y="129"/>
                      <a:pt x="612" y="129"/>
                    </a:cubicBezTo>
                    <a:cubicBezTo>
                      <a:pt x="611" y="129"/>
                      <a:pt x="610" y="128"/>
                      <a:pt x="608" y="128"/>
                    </a:cubicBezTo>
                    <a:cubicBezTo>
                      <a:pt x="603" y="125"/>
                      <a:pt x="603" y="125"/>
                      <a:pt x="603" y="125"/>
                    </a:cubicBezTo>
                    <a:cubicBezTo>
                      <a:pt x="602" y="124"/>
                      <a:pt x="600" y="123"/>
                      <a:pt x="599" y="122"/>
                    </a:cubicBezTo>
                    <a:cubicBezTo>
                      <a:pt x="589" y="107"/>
                      <a:pt x="589" y="107"/>
                      <a:pt x="589" y="107"/>
                    </a:cubicBezTo>
                    <a:cubicBezTo>
                      <a:pt x="558" y="107"/>
                      <a:pt x="558" y="107"/>
                      <a:pt x="558" y="107"/>
                    </a:cubicBezTo>
                    <a:cubicBezTo>
                      <a:pt x="555" y="125"/>
                      <a:pt x="555" y="125"/>
                      <a:pt x="555" y="125"/>
                    </a:cubicBezTo>
                    <a:cubicBezTo>
                      <a:pt x="555" y="130"/>
                      <a:pt x="551" y="133"/>
                      <a:pt x="546" y="134"/>
                    </a:cubicBezTo>
                    <a:cubicBezTo>
                      <a:pt x="502" y="137"/>
                      <a:pt x="502" y="137"/>
                      <a:pt x="502" y="137"/>
                    </a:cubicBezTo>
                    <a:cubicBezTo>
                      <a:pt x="479" y="161"/>
                      <a:pt x="479" y="161"/>
                      <a:pt x="479"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1"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6"/>
                      <a:pt x="662" y="198"/>
                      <a:pt x="662" y="202"/>
                    </a:cubicBezTo>
                    <a:cubicBezTo>
                      <a:pt x="662" y="205"/>
                      <a:pt x="660" y="207"/>
                      <a:pt x="658" y="209"/>
                    </a:cubicBezTo>
                    <a:cubicBezTo>
                      <a:pt x="642" y="221"/>
                      <a:pt x="642" y="221"/>
                      <a:pt x="642" y="221"/>
                    </a:cubicBezTo>
                    <a:cubicBezTo>
                      <a:pt x="640" y="222"/>
                      <a:pt x="638" y="223"/>
                      <a:pt x="636" y="223"/>
                    </a:cubicBezTo>
                    <a:cubicBezTo>
                      <a:pt x="602" y="223"/>
                      <a:pt x="602" y="223"/>
                      <a:pt x="602" y="223"/>
                    </a:cubicBezTo>
                    <a:cubicBezTo>
                      <a:pt x="600" y="225"/>
                      <a:pt x="600" y="225"/>
                      <a:pt x="600"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2"/>
                      <a:pt x="451" y="402"/>
                      <a:pt x="451" y="402"/>
                    </a:cubicBezTo>
                    <a:cubicBezTo>
                      <a:pt x="450" y="406"/>
                      <a:pt x="446" y="410"/>
                      <a:pt x="442" y="411"/>
                    </a:cubicBezTo>
                    <a:cubicBezTo>
                      <a:pt x="427" y="412"/>
                      <a:pt x="427" y="412"/>
                      <a:pt x="427" y="412"/>
                    </a:cubicBezTo>
                    <a:cubicBezTo>
                      <a:pt x="422" y="412"/>
                      <a:pt x="418" y="410"/>
                      <a:pt x="417" y="406"/>
                    </a:cubicBezTo>
                    <a:cubicBezTo>
                      <a:pt x="403" y="376"/>
                      <a:pt x="403" y="376"/>
                      <a:pt x="403" y="376"/>
                    </a:cubicBezTo>
                    <a:cubicBezTo>
                      <a:pt x="343" y="394"/>
                      <a:pt x="343" y="394"/>
                      <a:pt x="343" y="394"/>
                    </a:cubicBezTo>
                    <a:cubicBezTo>
                      <a:pt x="331" y="437"/>
                      <a:pt x="331" y="437"/>
                      <a:pt x="331" y="437"/>
                    </a:cubicBezTo>
                    <a:cubicBezTo>
                      <a:pt x="339" y="439"/>
                      <a:pt x="348"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9" y="443"/>
                      <a:pt x="397" y="446"/>
                    </a:cubicBezTo>
                    <a:cubicBezTo>
                      <a:pt x="388" y="473"/>
                      <a:pt x="388" y="473"/>
                      <a:pt x="388" y="473"/>
                    </a:cubicBezTo>
                    <a:cubicBezTo>
                      <a:pt x="412" y="480"/>
                      <a:pt x="412" y="480"/>
                      <a:pt x="412" y="480"/>
                    </a:cubicBezTo>
                    <a:cubicBezTo>
                      <a:pt x="416" y="481"/>
                      <a:pt x="419" y="485"/>
                      <a:pt x="419" y="490"/>
                    </a:cubicBezTo>
                    <a:cubicBezTo>
                      <a:pt x="419" y="512"/>
                      <a:pt x="419" y="512"/>
                      <a:pt x="419" y="512"/>
                    </a:cubicBezTo>
                    <a:cubicBezTo>
                      <a:pt x="436" y="517"/>
                      <a:pt x="436" y="517"/>
                      <a:pt x="436" y="517"/>
                    </a:cubicBezTo>
                    <a:cubicBezTo>
                      <a:pt x="462" y="502"/>
                      <a:pt x="462" y="502"/>
                      <a:pt x="462" y="502"/>
                    </a:cubicBezTo>
                    <a:cubicBezTo>
                      <a:pt x="463" y="501"/>
                      <a:pt x="465" y="500"/>
                      <a:pt x="467" y="500"/>
                    </a:cubicBezTo>
                    <a:cubicBezTo>
                      <a:pt x="554" y="500"/>
                      <a:pt x="554" y="500"/>
                      <a:pt x="554" y="500"/>
                    </a:cubicBezTo>
                    <a:cubicBezTo>
                      <a:pt x="556" y="500"/>
                      <a:pt x="558" y="501"/>
                      <a:pt x="560" y="502"/>
                    </a:cubicBezTo>
                    <a:cubicBezTo>
                      <a:pt x="632" y="561"/>
                      <a:pt x="632" y="561"/>
                      <a:pt x="632" y="561"/>
                    </a:cubicBezTo>
                    <a:cubicBezTo>
                      <a:pt x="634" y="563"/>
                      <a:pt x="636" y="566"/>
                      <a:pt x="636" y="569"/>
                    </a:cubicBezTo>
                    <a:cubicBezTo>
                      <a:pt x="636" y="578"/>
                      <a:pt x="635" y="589"/>
                      <a:pt x="634" y="597"/>
                    </a:cubicBezTo>
                    <a:cubicBezTo>
                      <a:pt x="649"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20" y="1022"/>
                    </a:cubicBezTo>
                    <a:cubicBezTo>
                      <a:pt x="618" y="1025"/>
                      <a:pt x="614" y="1027"/>
                      <a:pt x="611" y="1027"/>
                    </a:cubicBezTo>
                    <a:close/>
                    <a:moveTo>
                      <a:pt x="389" y="495"/>
                    </a:moveTo>
                    <a:cubicBezTo>
                      <a:pt x="398" y="514"/>
                      <a:pt x="398" y="514"/>
                      <a:pt x="398" y="514"/>
                    </a:cubicBezTo>
                    <a:cubicBezTo>
                      <a:pt x="398" y="497"/>
                      <a:pt x="398" y="497"/>
                      <a:pt x="398" y="497"/>
                    </a:cubicBezTo>
                    <a:lnTo>
                      <a:pt x="389" y="4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6" name="Freeform 60"/>
              <p:cNvSpPr>
                <a:spLocks/>
              </p:cNvSpPr>
              <p:nvPr/>
            </p:nvSpPr>
            <p:spPr bwMode="auto">
              <a:xfrm>
                <a:off x="3868" y="2914"/>
                <a:ext cx="542" cy="390"/>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90 h 829"/>
                  <a:gd name="T12" fmla="*/ 146 w 1153"/>
                  <a:gd name="T13" fmla="*/ 282 h 829"/>
                  <a:gd name="T14" fmla="*/ 212 w 1153"/>
                  <a:gd name="T15" fmla="*/ 307 h 829"/>
                  <a:gd name="T16" fmla="*/ 302 w 1153"/>
                  <a:gd name="T17" fmla="*/ 312 h 829"/>
                  <a:gd name="T18" fmla="*/ 340 w 1153"/>
                  <a:gd name="T19" fmla="*/ 300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1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9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9 w 1153"/>
                  <a:gd name="T75" fmla="*/ 156 h 829"/>
                  <a:gd name="T76" fmla="*/ 996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9 h 829"/>
                  <a:gd name="T92" fmla="*/ 848 w 1153"/>
                  <a:gd name="T93" fmla="*/ 507 h 829"/>
                  <a:gd name="T94" fmla="*/ 850 w 1153"/>
                  <a:gd name="T95" fmla="*/ 552 h 829"/>
                  <a:gd name="T96" fmla="*/ 805 w 1153"/>
                  <a:gd name="T97" fmla="*/ 486 h 829"/>
                  <a:gd name="T98" fmla="*/ 768 w 1153"/>
                  <a:gd name="T99" fmla="*/ 424 h 829"/>
                  <a:gd name="T100" fmla="*/ 708 w 1153"/>
                  <a:gd name="T101" fmla="*/ 441 h 829"/>
                  <a:gd name="T102" fmla="*/ 700 w 1153"/>
                  <a:gd name="T103" fmla="*/ 462 h 829"/>
                  <a:gd name="T104" fmla="*/ 653 w 1153"/>
                  <a:gd name="T105" fmla="*/ 499 h 829"/>
                  <a:gd name="T106" fmla="*/ 602 w 1153"/>
                  <a:gd name="T107" fmla="*/ 409 h 829"/>
                  <a:gd name="T108" fmla="*/ 469 w 1153"/>
                  <a:gd name="T109" fmla="*/ 346 h 829"/>
                  <a:gd name="T110" fmla="*/ 512 w 1153"/>
                  <a:gd name="T111" fmla="*/ 373 h 829"/>
                  <a:gd name="T112" fmla="*/ 510 w 1153"/>
                  <a:gd name="T113" fmla="*/ 442 h 829"/>
                  <a:gd name="T114" fmla="*/ 379 w 1153"/>
                  <a:gd name="T115" fmla="*/ 362 h 829"/>
                  <a:gd name="T116" fmla="*/ 497 w 1153"/>
                  <a:gd name="T117" fmla="*/ 460 h 829"/>
                  <a:gd name="T118" fmla="*/ 480 w 1153"/>
                  <a:gd name="T119" fmla="*/ 539 h 829"/>
                  <a:gd name="T120" fmla="*/ 420 w 1153"/>
                  <a:gd name="T121" fmla="*/ 631 h 829"/>
                  <a:gd name="T122" fmla="*/ 394 w 1153"/>
                  <a:gd name="T123" fmla="*/ 7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3" h="829">
                    <a:moveTo>
                      <a:pt x="306" y="829"/>
                    </a:moveTo>
                    <a:cubicBezTo>
                      <a:pt x="266" y="829"/>
                      <a:pt x="266" y="829"/>
                      <a:pt x="266" y="829"/>
                    </a:cubicBezTo>
                    <a:cubicBezTo>
                      <a:pt x="262" y="829"/>
                      <a:pt x="258" y="827"/>
                      <a:pt x="257" y="824"/>
                    </a:cubicBezTo>
                    <a:cubicBezTo>
                      <a:pt x="235" y="777"/>
                      <a:pt x="235" y="777"/>
                      <a:pt x="235" y="777"/>
                    </a:cubicBezTo>
                    <a:cubicBezTo>
                      <a:pt x="235" y="776"/>
                      <a:pt x="235" y="776"/>
                      <a:pt x="235" y="776"/>
                    </a:cubicBezTo>
                    <a:cubicBezTo>
                      <a:pt x="204" y="699"/>
                      <a:pt x="205" y="695"/>
                      <a:pt x="206" y="691"/>
                    </a:cubicBezTo>
                    <a:cubicBezTo>
                      <a:pt x="208" y="687"/>
                      <a:pt x="217" y="661"/>
                      <a:pt x="220" y="652"/>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8"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1" y="392"/>
                      <a:pt x="3" y="390"/>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4" y="288"/>
                    </a:cubicBezTo>
                    <a:cubicBezTo>
                      <a:pt x="212" y="307"/>
                      <a:pt x="212" y="307"/>
                      <a:pt x="212" y="307"/>
                    </a:cubicBezTo>
                    <a:cubicBezTo>
                      <a:pt x="251" y="315"/>
                      <a:pt x="251" y="315"/>
                      <a:pt x="251" y="315"/>
                    </a:cubicBezTo>
                    <a:cubicBezTo>
                      <a:pt x="257" y="315"/>
                      <a:pt x="257" y="315"/>
                      <a:pt x="257" y="315"/>
                    </a:cubicBezTo>
                    <a:cubicBezTo>
                      <a:pt x="258" y="311"/>
                      <a:pt x="262" y="308"/>
                      <a:pt x="267" y="309"/>
                    </a:cubicBezTo>
                    <a:cubicBezTo>
                      <a:pt x="302" y="312"/>
                      <a:pt x="302" y="312"/>
                      <a:pt x="302" y="312"/>
                    </a:cubicBezTo>
                    <a:cubicBezTo>
                      <a:pt x="355" y="317"/>
                      <a:pt x="355" y="317"/>
                      <a:pt x="355" y="317"/>
                    </a:cubicBezTo>
                    <a:cubicBezTo>
                      <a:pt x="359" y="316"/>
                      <a:pt x="359" y="316"/>
                      <a:pt x="359" y="316"/>
                    </a:cubicBezTo>
                    <a:cubicBezTo>
                      <a:pt x="361" y="295"/>
                      <a:pt x="361" y="295"/>
                      <a:pt x="361" y="295"/>
                    </a:cubicBezTo>
                    <a:cubicBezTo>
                      <a:pt x="340" y="300"/>
                      <a:pt x="340" y="300"/>
                      <a:pt x="340" y="300"/>
                    </a:cubicBezTo>
                    <a:cubicBezTo>
                      <a:pt x="336" y="300"/>
                      <a:pt x="333" y="299"/>
                      <a:pt x="330" y="297"/>
                    </a:cubicBezTo>
                    <a:cubicBezTo>
                      <a:pt x="299" y="266"/>
                      <a:pt x="299" y="266"/>
                      <a:pt x="299"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8" y="262"/>
                      <a:pt x="248" y="262"/>
                      <a:pt x="248" y="262"/>
                    </a:cubicBezTo>
                    <a:cubicBezTo>
                      <a:pt x="251" y="266"/>
                      <a:pt x="251" y="271"/>
                      <a:pt x="248" y="275"/>
                    </a:cubicBezTo>
                    <a:cubicBezTo>
                      <a:pt x="239" y="287"/>
                      <a:pt x="239" y="287"/>
                      <a:pt x="239" y="287"/>
                    </a:cubicBezTo>
                    <a:cubicBezTo>
                      <a:pt x="237" y="290"/>
                      <a:pt x="232" y="292"/>
                      <a:pt x="228" y="291"/>
                    </a:cubicBezTo>
                    <a:cubicBezTo>
                      <a:pt x="224" y="290"/>
                      <a:pt x="221" y="286"/>
                      <a:pt x="221" y="282"/>
                    </a:cubicBezTo>
                    <a:cubicBezTo>
                      <a:pt x="218" y="267"/>
                      <a:pt x="218" y="267"/>
                      <a:pt x="218" y="267"/>
                    </a:cubicBezTo>
                    <a:cubicBezTo>
                      <a:pt x="194" y="244"/>
                      <a:pt x="194" y="244"/>
                      <a:pt x="194"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6"/>
                      <a:pt x="72" y="236"/>
                      <a:pt x="72" y="236"/>
                    </a:cubicBezTo>
                    <a:cubicBezTo>
                      <a:pt x="72" y="233"/>
                      <a:pt x="73" y="230"/>
                      <a:pt x="75" y="228"/>
                    </a:cubicBezTo>
                    <a:cubicBezTo>
                      <a:pt x="77" y="226"/>
                      <a:pt x="80" y="225"/>
                      <a:pt x="83" y="225"/>
                    </a:cubicBezTo>
                    <a:cubicBezTo>
                      <a:pt x="118" y="225"/>
                      <a:pt x="118" y="225"/>
                      <a:pt x="118" y="225"/>
                    </a:cubicBezTo>
                    <a:cubicBezTo>
                      <a:pt x="119" y="217"/>
                      <a:pt x="119" y="217"/>
                      <a:pt x="119" y="217"/>
                    </a:cubicBezTo>
                    <a:cubicBezTo>
                      <a:pt x="109" y="212"/>
                      <a:pt x="109" y="212"/>
                      <a:pt x="109" y="212"/>
                    </a:cubicBezTo>
                    <a:cubicBezTo>
                      <a:pt x="105" y="210"/>
                      <a:pt x="103" y="207"/>
                      <a:pt x="103" y="203"/>
                    </a:cubicBezTo>
                    <a:cubicBezTo>
                      <a:pt x="103" y="200"/>
                      <a:pt x="105" y="196"/>
                      <a:pt x="108" y="194"/>
                    </a:cubicBezTo>
                    <a:cubicBezTo>
                      <a:pt x="129" y="181"/>
                      <a:pt x="129" y="181"/>
                      <a:pt x="129" y="181"/>
                    </a:cubicBezTo>
                    <a:cubicBezTo>
                      <a:pt x="115" y="172"/>
                      <a:pt x="115" y="172"/>
                      <a:pt x="115" y="172"/>
                    </a:cubicBezTo>
                    <a:cubicBezTo>
                      <a:pt x="112" y="170"/>
                      <a:pt x="110" y="166"/>
                      <a:pt x="111" y="162"/>
                    </a:cubicBezTo>
                    <a:cubicBezTo>
                      <a:pt x="112" y="154"/>
                      <a:pt x="112" y="154"/>
                      <a:pt x="112" y="154"/>
                    </a:cubicBezTo>
                    <a:cubicBezTo>
                      <a:pt x="106" y="149"/>
                      <a:pt x="106" y="149"/>
                      <a:pt x="106" y="149"/>
                    </a:cubicBezTo>
                    <a:cubicBezTo>
                      <a:pt x="103" y="145"/>
                      <a:pt x="102" y="140"/>
                      <a:pt x="105" y="136"/>
                    </a:cubicBezTo>
                    <a:cubicBezTo>
                      <a:pt x="114" y="122"/>
                      <a:pt x="114" y="122"/>
                      <a:pt x="114" y="122"/>
                    </a:cubicBezTo>
                    <a:cubicBezTo>
                      <a:pt x="116" y="120"/>
                      <a:pt x="119" y="118"/>
                      <a:pt x="122" y="118"/>
                    </a:cubicBezTo>
                    <a:cubicBezTo>
                      <a:pt x="125" y="118"/>
                      <a:pt x="128" y="119"/>
                      <a:pt x="130" y="122"/>
                    </a:cubicBezTo>
                    <a:cubicBezTo>
                      <a:pt x="160" y="160"/>
                      <a:pt x="160" y="160"/>
                      <a:pt x="160" y="160"/>
                    </a:cubicBezTo>
                    <a:cubicBezTo>
                      <a:pt x="169" y="150"/>
                      <a:pt x="169" y="150"/>
                      <a:pt x="169" y="150"/>
                    </a:cubicBezTo>
                    <a:cubicBezTo>
                      <a:pt x="171" y="148"/>
                      <a:pt x="174" y="147"/>
                      <a:pt x="177" y="147"/>
                    </a:cubicBezTo>
                    <a:cubicBezTo>
                      <a:pt x="199" y="147"/>
                      <a:pt x="199" y="147"/>
                      <a:pt x="199" y="147"/>
                    </a:cubicBezTo>
                    <a:cubicBezTo>
                      <a:pt x="251" y="139"/>
                      <a:pt x="251" y="139"/>
                      <a:pt x="251" y="139"/>
                    </a:cubicBezTo>
                    <a:cubicBezTo>
                      <a:pt x="280" y="120"/>
                      <a:pt x="280" y="120"/>
                      <a:pt x="280" y="120"/>
                    </a:cubicBezTo>
                    <a:cubicBezTo>
                      <a:pt x="262" y="91"/>
                      <a:pt x="262" y="91"/>
                      <a:pt x="262"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8"/>
                      <a:pt x="172" y="134"/>
                      <a:pt x="171" y="129"/>
                    </a:cubicBezTo>
                    <a:cubicBezTo>
                      <a:pt x="167" y="108"/>
                      <a:pt x="167" y="108"/>
                      <a:pt x="167"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60" y="43"/>
                      <a:pt x="360" y="43"/>
                      <a:pt x="360"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90" y="52"/>
                      <a:pt x="390" y="52"/>
                      <a:pt x="390" y="52"/>
                    </a:cubicBezTo>
                    <a:cubicBezTo>
                      <a:pt x="390" y="52"/>
                      <a:pt x="390" y="52"/>
                      <a:pt x="391" y="52"/>
                    </a:cubicBezTo>
                    <a:cubicBezTo>
                      <a:pt x="446" y="43"/>
                      <a:pt x="446" y="43"/>
                      <a:pt x="446" y="43"/>
                    </a:cubicBezTo>
                    <a:cubicBezTo>
                      <a:pt x="447" y="43"/>
                      <a:pt x="448" y="43"/>
                      <a:pt x="449" y="43"/>
                    </a:cubicBezTo>
                    <a:cubicBezTo>
                      <a:pt x="472" y="44"/>
                      <a:pt x="472" y="44"/>
                      <a:pt x="472" y="44"/>
                    </a:cubicBezTo>
                    <a:cubicBezTo>
                      <a:pt x="471" y="41"/>
                      <a:pt x="471" y="36"/>
                      <a:pt x="474" y="33"/>
                    </a:cubicBezTo>
                    <a:cubicBezTo>
                      <a:pt x="494" y="14"/>
                      <a:pt x="494" y="14"/>
                      <a:pt x="494"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2" y="5"/>
                      <a:pt x="692" y="11"/>
                    </a:cubicBezTo>
                    <a:cubicBezTo>
                      <a:pt x="692" y="21"/>
                      <a:pt x="692" y="21"/>
                      <a:pt x="692" y="21"/>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3" y="84"/>
                    </a:cubicBezTo>
                    <a:cubicBezTo>
                      <a:pt x="1110" y="86"/>
                      <a:pt x="1110" y="86"/>
                      <a:pt x="1110" y="86"/>
                    </a:cubicBezTo>
                    <a:cubicBezTo>
                      <a:pt x="1114" y="93"/>
                      <a:pt x="1114" y="93"/>
                      <a:pt x="1114" y="93"/>
                    </a:cubicBezTo>
                    <a:cubicBezTo>
                      <a:pt x="1116" y="96"/>
                      <a:pt x="1116" y="99"/>
                      <a:pt x="1115" y="102"/>
                    </a:cubicBezTo>
                    <a:cubicBezTo>
                      <a:pt x="1114" y="105"/>
                      <a:pt x="1112" y="107"/>
                      <a:pt x="1110" y="108"/>
                    </a:cubicBezTo>
                    <a:cubicBezTo>
                      <a:pt x="1076" y="124"/>
                      <a:pt x="1076" y="124"/>
                      <a:pt x="1076" y="124"/>
                    </a:cubicBezTo>
                    <a:cubicBezTo>
                      <a:pt x="1092" y="149"/>
                      <a:pt x="1092" y="149"/>
                      <a:pt x="1092" y="149"/>
                    </a:cubicBezTo>
                    <a:cubicBezTo>
                      <a:pt x="1094" y="153"/>
                      <a:pt x="1094" y="158"/>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5"/>
                      <a:pt x="979" y="156"/>
                    </a:cubicBezTo>
                    <a:cubicBezTo>
                      <a:pt x="1026" y="198"/>
                      <a:pt x="1026" y="198"/>
                      <a:pt x="1026" y="198"/>
                    </a:cubicBezTo>
                    <a:cubicBezTo>
                      <a:pt x="1029" y="201"/>
                      <a:pt x="1030" y="206"/>
                      <a:pt x="1029" y="210"/>
                    </a:cubicBezTo>
                    <a:cubicBezTo>
                      <a:pt x="1027" y="214"/>
                      <a:pt x="1023" y="217"/>
                      <a:pt x="1018" y="216"/>
                    </a:cubicBezTo>
                    <a:cubicBezTo>
                      <a:pt x="996" y="214"/>
                      <a:pt x="996" y="214"/>
                      <a:pt x="996" y="214"/>
                    </a:cubicBezTo>
                    <a:cubicBezTo>
                      <a:pt x="989" y="238"/>
                      <a:pt x="989" y="238"/>
                      <a:pt x="989" y="238"/>
                    </a:cubicBezTo>
                    <a:cubicBezTo>
                      <a:pt x="989" y="238"/>
                      <a:pt x="989" y="239"/>
                      <a:pt x="988" y="240"/>
                    </a:cubicBezTo>
                    <a:cubicBezTo>
                      <a:pt x="979" y="261"/>
                      <a:pt x="979" y="261"/>
                      <a:pt x="979" y="261"/>
                    </a:cubicBezTo>
                    <a:cubicBezTo>
                      <a:pt x="996" y="274"/>
                      <a:pt x="996" y="274"/>
                      <a:pt x="996" y="274"/>
                    </a:cubicBezTo>
                    <a:cubicBezTo>
                      <a:pt x="1000" y="278"/>
                      <a:pt x="1001" y="284"/>
                      <a:pt x="998" y="288"/>
                    </a:cubicBezTo>
                    <a:cubicBezTo>
                      <a:pt x="984" y="306"/>
                      <a:pt x="984" y="306"/>
                      <a:pt x="984" y="306"/>
                    </a:cubicBezTo>
                    <a:cubicBezTo>
                      <a:pt x="983"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8"/>
                      <a:pt x="935" y="280"/>
                    </a:cubicBezTo>
                    <a:cubicBezTo>
                      <a:pt x="937"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1" y="381"/>
                      <a:pt x="948" y="384"/>
                      <a:pt x="945" y="385"/>
                    </a:cubicBezTo>
                    <a:cubicBezTo>
                      <a:pt x="887" y="413"/>
                      <a:pt x="887" y="413"/>
                      <a:pt x="887" y="413"/>
                    </a:cubicBezTo>
                    <a:cubicBezTo>
                      <a:pt x="886"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9"/>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8"/>
                      <a:pt x="855" y="552"/>
                      <a:pt x="850" y="552"/>
                    </a:cubicBezTo>
                    <a:cubicBezTo>
                      <a:pt x="850" y="552"/>
                      <a:pt x="850" y="552"/>
                      <a:pt x="850"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8" y="424"/>
                      <a:pt x="768" y="423"/>
                      <a:pt x="767" y="423"/>
                    </a:cubicBezTo>
                    <a:cubicBezTo>
                      <a:pt x="759" y="405"/>
                      <a:pt x="759" y="405"/>
                      <a:pt x="759" y="405"/>
                    </a:cubicBezTo>
                    <a:cubicBezTo>
                      <a:pt x="736" y="405"/>
                      <a:pt x="736" y="405"/>
                      <a:pt x="736" y="405"/>
                    </a:cubicBezTo>
                    <a:cubicBezTo>
                      <a:pt x="708" y="441"/>
                      <a:pt x="708" y="441"/>
                      <a:pt x="708" y="441"/>
                    </a:cubicBezTo>
                    <a:cubicBezTo>
                      <a:pt x="708" y="442"/>
                      <a:pt x="707" y="443"/>
                      <a:pt x="706" y="444"/>
                    </a:cubicBezTo>
                    <a:cubicBezTo>
                      <a:pt x="697" y="449"/>
                      <a:pt x="697" y="449"/>
                      <a:pt x="697"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3" y="499"/>
                      <a:pt x="653" y="499"/>
                      <a:pt x="653" y="499"/>
                    </a:cubicBezTo>
                    <a:cubicBezTo>
                      <a:pt x="650" y="498"/>
                      <a:pt x="649" y="496"/>
                      <a:pt x="648" y="494"/>
                    </a:cubicBezTo>
                    <a:cubicBezTo>
                      <a:pt x="635" y="451"/>
                      <a:pt x="635" y="451"/>
                      <a:pt x="635" y="451"/>
                    </a:cubicBezTo>
                    <a:cubicBezTo>
                      <a:pt x="623" y="428"/>
                      <a:pt x="623" y="428"/>
                      <a:pt x="623" y="428"/>
                    </a:cubicBezTo>
                    <a:cubicBezTo>
                      <a:pt x="602" y="409"/>
                      <a:pt x="602" y="409"/>
                      <a:pt x="602" y="409"/>
                    </a:cubicBezTo>
                    <a:cubicBezTo>
                      <a:pt x="602" y="408"/>
                      <a:pt x="602" y="408"/>
                      <a:pt x="601" y="407"/>
                    </a:cubicBezTo>
                    <a:cubicBezTo>
                      <a:pt x="584" y="384"/>
                      <a:pt x="584" y="384"/>
                      <a:pt x="584"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8" y="393"/>
                    </a:cubicBezTo>
                    <a:cubicBezTo>
                      <a:pt x="548" y="396"/>
                      <a:pt x="547" y="400"/>
                      <a:pt x="545" y="402"/>
                    </a:cubicBezTo>
                    <a:cubicBezTo>
                      <a:pt x="510" y="442"/>
                      <a:pt x="510" y="442"/>
                      <a:pt x="510" y="442"/>
                    </a:cubicBezTo>
                    <a:cubicBezTo>
                      <a:pt x="509" y="443"/>
                      <a:pt x="507" y="444"/>
                      <a:pt x="505" y="445"/>
                    </a:cubicBezTo>
                    <a:cubicBezTo>
                      <a:pt x="440" y="461"/>
                      <a:pt x="440" y="461"/>
                      <a:pt x="440" y="461"/>
                    </a:cubicBezTo>
                    <a:cubicBezTo>
                      <a:pt x="436" y="462"/>
                      <a:pt x="431" y="460"/>
                      <a:pt x="429"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1" y="458"/>
                      <a:pt x="494" y="458"/>
                      <a:pt x="497" y="460"/>
                    </a:cubicBezTo>
                    <a:cubicBezTo>
                      <a:pt x="499" y="462"/>
                      <a:pt x="501" y="465"/>
                      <a:pt x="501" y="469"/>
                    </a:cubicBezTo>
                    <a:cubicBezTo>
                      <a:pt x="501" y="477"/>
                      <a:pt x="501" y="477"/>
                      <a:pt x="501" y="477"/>
                    </a:cubicBezTo>
                    <a:cubicBezTo>
                      <a:pt x="501" y="478"/>
                      <a:pt x="501"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9" y="829"/>
                      <a:pt x="306" y="8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7" name="Freeform 61"/>
              <p:cNvSpPr>
                <a:spLocks/>
              </p:cNvSpPr>
              <p:nvPr/>
            </p:nvSpPr>
            <p:spPr bwMode="auto">
              <a:xfrm>
                <a:off x="4347" y="3018"/>
                <a:ext cx="25" cy="21"/>
              </a:xfrm>
              <a:custGeom>
                <a:avLst/>
                <a:gdLst>
                  <a:gd name="T0" fmla="*/ 18 w 53"/>
                  <a:gd name="T1" fmla="*/ 43 h 43"/>
                  <a:gd name="T2" fmla="*/ 14 w 53"/>
                  <a:gd name="T3" fmla="*/ 42 h 43"/>
                  <a:gd name="T4" fmla="*/ 8 w 53"/>
                  <a:gd name="T5" fmla="*/ 35 h 43"/>
                  <a:gd name="T6" fmla="*/ 1 w 53"/>
                  <a:gd name="T7" fmla="*/ 14 h 43"/>
                  <a:gd name="T8" fmla="*/ 4 w 53"/>
                  <a:gd name="T9" fmla="*/ 4 h 43"/>
                  <a:gd name="T10" fmla="*/ 14 w 53"/>
                  <a:gd name="T11" fmla="*/ 2 h 43"/>
                  <a:gd name="T12" fmla="*/ 46 w 53"/>
                  <a:gd name="T13" fmla="*/ 12 h 43"/>
                  <a:gd name="T14" fmla="*/ 53 w 53"/>
                  <a:gd name="T15" fmla="*/ 21 h 43"/>
                  <a:gd name="T16" fmla="*/ 47 w 53"/>
                  <a:gd name="T17" fmla="*/ 31 h 43"/>
                  <a:gd name="T18" fmla="*/ 22 w 53"/>
                  <a:gd name="T19" fmla="*/ 42 h 43"/>
                  <a:gd name="T20" fmla="*/ 18 w 53"/>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43">
                    <a:moveTo>
                      <a:pt x="18" y="43"/>
                    </a:moveTo>
                    <a:cubicBezTo>
                      <a:pt x="17" y="43"/>
                      <a:pt x="15" y="42"/>
                      <a:pt x="14" y="42"/>
                    </a:cubicBezTo>
                    <a:cubicBezTo>
                      <a:pt x="11" y="40"/>
                      <a:pt x="9" y="38"/>
                      <a:pt x="8" y="35"/>
                    </a:cubicBezTo>
                    <a:cubicBezTo>
                      <a:pt x="1" y="14"/>
                      <a:pt x="1" y="14"/>
                      <a:pt x="1" y="14"/>
                    </a:cubicBezTo>
                    <a:cubicBezTo>
                      <a:pt x="0" y="11"/>
                      <a:pt x="1" y="7"/>
                      <a:pt x="4" y="4"/>
                    </a:cubicBezTo>
                    <a:cubicBezTo>
                      <a:pt x="7" y="1"/>
                      <a:pt x="11" y="0"/>
                      <a:pt x="14" y="2"/>
                    </a:cubicBezTo>
                    <a:cubicBezTo>
                      <a:pt x="46" y="12"/>
                      <a:pt x="46" y="12"/>
                      <a:pt x="46" y="12"/>
                    </a:cubicBezTo>
                    <a:cubicBezTo>
                      <a:pt x="50" y="13"/>
                      <a:pt x="53" y="17"/>
                      <a:pt x="53" y="21"/>
                    </a:cubicBezTo>
                    <a:cubicBezTo>
                      <a:pt x="53" y="26"/>
                      <a:pt x="50" y="30"/>
                      <a:pt x="47" y="31"/>
                    </a:cubicBezTo>
                    <a:cubicBezTo>
                      <a:pt x="22" y="42"/>
                      <a:pt x="22" y="42"/>
                      <a:pt x="22" y="42"/>
                    </a:cubicBezTo>
                    <a:cubicBezTo>
                      <a:pt x="21" y="42"/>
                      <a:pt x="19" y="43"/>
                      <a:pt x="18"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8" name="Freeform 62"/>
              <p:cNvSpPr>
                <a:spLocks/>
              </p:cNvSpPr>
              <p:nvPr/>
            </p:nvSpPr>
            <p:spPr bwMode="auto">
              <a:xfrm>
                <a:off x="4339" y="3039"/>
                <a:ext cx="34" cy="36"/>
              </a:xfrm>
              <a:custGeom>
                <a:avLst/>
                <a:gdLst>
                  <a:gd name="T0" fmla="*/ 11 w 72"/>
                  <a:gd name="T1" fmla="*/ 77 h 77"/>
                  <a:gd name="T2" fmla="*/ 3 w 72"/>
                  <a:gd name="T3" fmla="*/ 73 h 77"/>
                  <a:gd name="T4" fmla="*/ 3 w 72"/>
                  <a:gd name="T5" fmla="*/ 61 h 77"/>
                  <a:gd name="T6" fmla="*/ 22 w 72"/>
                  <a:gd name="T7" fmla="*/ 38 h 77"/>
                  <a:gd name="T8" fmla="*/ 41 w 72"/>
                  <a:gd name="T9" fmla="*/ 5 h 77"/>
                  <a:gd name="T10" fmla="*/ 51 w 72"/>
                  <a:gd name="T11" fmla="*/ 0 h 77"/>
                  <a:gd name="T12" fmla="*/ 59 w 72"/>
                  <a:gd name="T13" fmla="*/ 6 h 77"/>
                  <a:gd name="T14" fmla="*/ 71 w 72"/>
                  <a:gd name="T15" fmla="*/ 28 h 77"/>
                  <a:gd name="T16" fmla="*/ 72 w 72"/>
                  <a:gd name="T17" fmla="*/ 32 h 77"/>
                  <a:gd name="T18" fmla="*/ 54 w 72"/>
                  <a:gd name="T19" fmla="*/ 63 h 77"/>
                  <a:gd name="T20" fmla="*/ 14 w 72"/>
                  <a:gd name="T21" fmla="*/ 77 h 77"/>
                  <a:gd name="T22" fmla="*/ 11 w 72"/>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77">
                    <a:moveTo>
                      <a:pt x="11" y="77"/>
                    </a:moveTo>
                    <a:cubicBezTo>
                      <a:pt x="8" y="77"/>
                      <a:pt x="5" y="76"/>
                      <a:pt x="3" y="73"/>
                    </a:cubicBezTo>
                    <a:cubicBezTo>
                      <a:pt x="0" y="69"/>
                      <a:pt x="0" y="64"/>
                      <a:pt x="3" y="61"/>
                    </a:cubicBezTo>
                    <a:cubicBezTo>
                      <a:pt x="22" y="38"/>
                      <a:pt x="22" y="38"/>
                      <a:pt x="22" y="38"/>
                    </a:cubicBezTo>
                    <a:cubicBezTo>
                      <a:pt x="41" y="5"/>
                      <a:pt x="41" y="5"/>
                      <a:pt x="41" y="5"/>
                    </a:cubicBezTo>
                    <a:cubicBezTo>
                      <a:pt x="43" y="2"/>
                      <a:pt x="47" y="0"/>
                      <a:pt x="51" y="0"/>
                    </a:cubicBezTo>
                    <a:cubicBezTo>
                      <a:pt x="54" y="0"/>
                      <a:pt x="58" y="2"/>
                      <a:pt x="59" y="6"/>
                    </a:cubicBezTo>
                    <a:cubicBezTo>
                      <a:pt x="71" y="28"/>
                      <a:pt x="71" y="28"/>
                      <a:pt x="71" y="28"/>
                    </a:cubicBezTo>
                    <a:cubicBezTo>
                      <a:pt x="71" y="29"/>
                      <a:pt x="72" y="31"/>
                      <a:pt x="72" y="32"/>
                    </a:cubicBezTo>
                    <a:cubicBezTo>
                      <a:pt x="72" y="35"/>
                      <a:pt x="71" y="56"/>
                      <a:pt x="54" y="63"/>
                    </a:cubicBezTo>
                    <a:cubicBezTo>
                      <a:pt x="43" y="68"/>
                      <a:pt x="15" y="77"/>
                      <a:pt x="14" y="77"/>
                    </a:cubicBezTo>
                    <a:cubicBezTo>
                      <a:pt x="13" y="77"/>
                      <a:pt x="12" y="77"/>
                      <a:pt x="11"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9" name="Freeform 63"/>
              <p:cNvSpPr>
                <a:spLocks/>
              </p:cNvSpPr>
              <p:nvPr/>
            </p:nvSpPr>
            <p:spPr bwMode="auto">
              <a:xfrm>
                <a:off x="4282" y="3150"/>
                <a:ext cx="41" cy="44"/>
              </a:xfrm>
              <a:custGeom>
                <a:avLst/>
                <a:gdLst>
                  <a:gd name="T0" fmla="*/ 58 w 87"/>
                  <a:gd name="T1" fmla="*/ 94 h 94"/>
                  <a:gd name="T2" fmla="*/ 55 w 87"/>
                  <a:gd name="T3" fmla="*/ 94 h 94"/>
                  <a:gd name="T4" fmla="*/ 16 w 87"/>
                  <a:gd name="T5" fmla="*/ 84 h 94"/>
                  <a:gd name="T6" fmla="*/ 9 w 87"/>
                  <a:gd name="T7" fmla="*/ 77 h 94"/>
                  <a:gd name="T8" fmla="*/ 1 w 87"/>
                  <a:gd name="T9" fmla="*/ 56 h 94"/>
                  <a:gd name="T10" fmla="*/ 1 w 87"/>
                  <a:gd name="T11" fmla="*/ 48 h 94"/>
                  <a:gd name="T12" fmla="*/ 7 w 87"/>
                  <a:gd name="T13" fmla="*/ 42 h 94"/>
                  <a:gd name="T14" fmla="*/ 23 w 87"/>
                  <a:gd name="T15" fmla="*/ 36 h 94"/>
                  <a:gd name="T16" fmla="*/ 37 w 87"/>
                  <a:gd name="T17" fmla="*/ 20 h 94"/>
                  <a:gd name="T18" fmla="*/ 61 w 87"/>
                  <a:gd name="T19" fmla="*/ 0 h 94"/>
                  <a:gd name="T20" fmla="*/ 84 w 87"/>
                  <a:gd name="T21" fmla="*/ 22 h 94"/>
                  <a:gd name="T22" fmla="*/ 86 w 87"/>
                  <a:gd name="T23" fmla="*/ 31 h 94"/>
                  <a:gd name="T24" fmla="*/ 67 w 87"/>
                  <a:gd name="T25" fmla="*/ 87 h 94"/>
                  <a:gd name="T26" fmla="*/ 58 w 87"/>
                  <a:gd name="T2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94">
                    <a:moveTo>
                      <a:pt x="58" y="94"/>
                    </a:moveTo>
                    <a:cubicBezTo>
                      <a:pt x="57" y="94"/>
                      <a:pt x="56" y="94"/>
                      <a:pt x="55" y="94"/>
                    </a:cubicBezTo>
                    <a:cubicBezTo>
                      <a:pt x="16" y="84"/>
                      <a:pt x="16" y="84"/>
                      <a:pt x="16" y="84"/>
                    </a:cubicBezTo>
                    <a:cubicBezTo>
                      <a:pt x="13" y="83"/>
                      <a:pt x="10" y="80"/>
                      <a:pt x="9" y="77"/>
                    </a:cubicBezTo>
                    <a:cubicBezTo>
                      <a:pt x="1" y="56"/>
                      <a:pt x="1" y="56"/>
                      <a:pt x="1" y="56"/>
                    </a:cubicBezTo>
                    <a:cubicBezTo>
                      <a:pt x="0" y="53"/>
                      <a:pt x="0" y="50"/>
                      <a:pt x="1" y="48"/>
                    </a:cubicBezTo>
                    <a:cubicBezTo>
                      <a:pt x="2" y="45"/>
                      <a:pt x="5" y="43"/>
                      <a:pt x="7" y="42"/>
                    </a:cubicBezTo>
                    <a:cubicBezTo>
                      <a:pt x="13" y="40"/>
                      <a:pt x="20" y="38"/>
                      <a:pt x="23" y="36"/>
                    </a:cubicBezTo>
                    <a:cubicBezTo>
                      <a:pt x="26" y="32"/>
                      <a:pt x="33" y="24"/>
                      <a:pt x="37" y="20"/>
                    </a:cubicBezTo>
                    <a:cubicBezTo>
                      <a:pt x="53" y="1"/>
                      <a:pt x="56" y="0"/>
                      <a:pt x="61" y="0"/>
                    </a:cubicBezTo>
                    <a:cubicBezTo>
                      <a:pt x="66" y="0"/>
                      <a:pt x="69" y="1"/>
                      <a:pt x="84" y="22"/>
                    </a:cubicBezTo>
                    <a:cubicBezTo>
                      <a:pt x="86" y="24"/>
                      <a:pt x="87" y="28"/>
                      <a:pt x="86" y="31"/>
                    </a:cubicBezTo>
                    <a:cubicBezTo>
                      <a:pt x="67" y="87"/>
                      <a:pt x="67" y="87"/>
                      <a:pt x="67" y="87"/>
                    </a:cubicBezTo>
                    <a:cubicBezTo>
                      <a:pt x="66" y="91"/>
                      <a:pt x="62" y="94"/>
                      <a:pt x="58"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0" name="Freeform 64"/>
              <p:cNvSpPr>
                <a:spLocks/>
              </p:cNvSpPr>
              <p:nvPr/>
            </p:nvSpPr>
            <p:spPr bwMode="auto">
              <a:xfrm>
                <a:off x="4274" y="3197"/>
                <a:ext cx="30" cy="15"/>
              </a:xfrm>
              <a:custGeom>
                <a:avLst/>
                <a:gdLst>
                  <a:gd name="T0" fmla="*/ 54 w 65"/>
                  <a:gd name="T1" fmla="*/ 32 h 32"/>
                  <a:gd name="T2" fmla="*/ 52 w 65"/>
                  <a:gd name="T3" fmla="*/ 32 h 32"/>
                  <a:gd name="T4" fmla="*/ 9 w 65"/>
                  <a:gd name="T5" fmla="*/ 22 h 32"/>
                  <a:gd name="T6" fmla="*/ 1 w 65"/>
                  <a:gd name="T7" fmla="*/ 9 h 32"/>
                  <a:gd name="T8" fmla="*/ 14 w 65"/>
                  <a:gd name="T9" fmla="*/ 2 h 32"/>
                  <a:gd name="T10" fmla="*/ 56 w 65"/>
                  <a:gd name="T11" fmla="*/ 12 h 32"/>
                  <a:gd name="T12" fmla="*/ 64 w 65"/>
                  <a:gd name="T13" fmla="*/ 24 h 32"/>
                  <a:gd name="T14" fmla="*/ 54 w 6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2">
                    <a:moveTo>
                      <a:pt x="54" y="32"/>
                    </a:moveTo>
                    <a:cubicBezTo>
                      <a:pt x="53" y="32"/>
                      <a:pt x="52" y="32"/>
                      <a:pt x="52" y="32"/>
                    </a:cubicBezTo>
                    <a:cubicBezTo>
                      <a:pt x="9" y="22"/>
                      <a:pt x="9" y="22"/>
                      <a:pt x="9" y="22"/>
                    </a:cubicBezTo>
                    <a:cubicBezTo>
                      <a:pt x="4" y="20"/>
                      <a:pt x="0" y="15"/>
                      <a:pt x="1" y="9"/>
                    </a:cubicBezTo>
                    <a:cubicBezTo>
                      <a:pt x="3" y="4"/>
                      <a:pt x="8" y="0"/>
                      <a:pt x="14" y="2"/>
                    </a:cubicBezTo>
                    <a:cubicBezTo>
                      <a:pt x="56" y="12"/>
                      <a:pt x="56" y="12"/>
                      <a:pt x="56" y="12"/>
                    </a:cubicBezTo>
                    <a:cubicBezTo>
                      <a:pt x="62" y="13"/>
                      <a:pt x="65" y="19"/>
                      <a:pt x="64" y="24"/>
                    </a:cubicBezTo>
                    <a:cubicBezTo>
                      <a:pt x="63" y="29"/>
                      <a:pt x="59" y="32"/>
                      <a:pt x="54"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1" name="Freeform 65"/>
              <p:cNvSpPr>
                <a:spLocks/>
              </p:cNvSpPr>
              <p:nvPr/>
            </p:nvSpPr>
            <p:spPr bwMode="auto">
              <a:xfrm>
                <a:off x="4304" y="3204"/>
                <a:ext cx="17" cy="11"/>
              </a:xfrm>
              <a:custGeom>
                <a:avLst/>
                <a:gdLst>
                  <a:gd name="T0" fmla="*/ 25 w 36"/>
                  <a:gd name="T1" fmla="*/ 23 h 23"/>
                  <a:gd name="T2" fmla="*/ 24 w 36"/>
                  <a:gd name="T3" fmla="*/ 23 h 23"/>
                  <a:gd name="T4" fmla="*/ 9 w 36"/>
                  <a:gd name="T5" fmla="*/ 21 h 23"/>
                  <a:gd name="T6" fmla="*/ 0 w 36"/>
                  <a:gd name="T7" fmla="*/ 10 h 23"/>
                  <a:gd name="T8" fmla="*/ 12 w 36"/>
                  <a:gd name="T9" fmla="*/ 1 h 23"/>
                  <a:gd name="T10" fmla="*/ 27 w 36"/>
                  <a:gd name="T11" fmla="*/ 3 h 23"/>
                  <a:gd name="T12" fmla="*/ 35 w 36"/>
                  <a:gd name="T13" fmla="*/ 14 h 23"/>
                  <a:gd name="T14" fmla="*/ 25 w 36"/>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3">
                    <a:moveTo>
                      <a:pt x="25" y="23"/>
                    </a:moveTo>
                    <a:cubicBezTo>
                      <a:pt x="25" y="23"/>
                      <a:pt x="24" y="23"/>
                      <a:pt x="24" y="23"/>
                    </a:cubicBezTo>
                    <a:cubicBezTo>
                      <a:pt x="9" y="21"/>
                      <a:pt x="9" y="21"/>
                      <a:pt x="9" y="21"/>
                    </a:cubicBezTo>
                    <a:cubicBezTo>
                      <a:pt x="4" y="20"/>
                      <a:pt x="0" y="15"/>
                      <a:pt x="0" y="10"/>
                    </a:cubicBezTo>
                    <a:cubicBezTo>
                      <a:pt x="1" y="4"/>
                      <a:pt x="6" y="0"/>
                      <a:pt x="12" y="1"/>
                    </a:cubicBezTo>
                    <a:cubicBezTo>
                      <a:pt x="27" y="3"/>
                      <a:pt x="27" y="3"/>
                      <a:pt x="27" y="3"/>
                    </a:cubicBezTo>
                    <a:cubicBezTo>
                      <a:pt x="32" y="3"/>
                      <a:pt x="36" y="9"/>
                      <a:pt x="35" y="14"/>
                    </a:cubicBezTo>
                    <a:cubicBezTo>
                      <a:pt x="35" y="19"/>
                      <a:pt x="30" y="23"/>
                      <a:pt x="25"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2" name="Freeform 66"/>
              <p:cNvSpPr>
                <a:spLocks/>
              </p:cNvSpPr>
              <p:nvPr/>
            </p:nvSpPr>
            <p:spPr bwMode="auto">
              <a:xfrm>
                <a:off x="4365" y="3144"/>
                <a:ext cx="9" cy="12"/>
              </a:xfrm>
              <a:custGeom>
                <a:avLst/>
                <a:gdLst>
                  <a:gd name="T0" fmla="*/ 11 w 21"/>
                  <a:gd name="T1" fmla="*/ 26 h 26"/>
                  <a:gd name="T2" fmla="*/ 0 w 21"/>
                  <a:gd name="T3" fmla="*/ 16 h 26"/>
                  <a:gd name="T4" fmla="*/ 0 w 21"/>
                  <a:gd name="T5" fmla="*/ 10 h 26"/>
                  <a:gd name="T6" fmla="*/ 11 w 21"/>
                  <a:gd name="T7" fmla="*/ 0 h 26"/>
                  <a:gd name="T8" fmla="*/ 21 w 21"/>
                  <a:gd name="T9" fmla="*/ 10 h 26"/>
                  <a:gd name="T10" fmla="*/ 21 w 21"/>
                  <a:gd name="T11" fmla="*/ 16 h 26"/>
                  <a:gd name="T12" fmla="*/ 11 w 21"/>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1" h="26">
                    <a:moveTo>
                      <a:pt x="11" y="26"/>
                    </a:moveTo>
                    <a:cubicBezTo>
                      <a:pt x="5" y="26"/>
                      <a:pt x="0" y="22"/>
                      <a:pt x="0" y="16"/>
                    </a:cubicBezTo>
                    <a:cubicBezTo>
                      <a:pt x="0" y="10"/>
                      <a:pt x="0" y="10"/>
                      <a:pt x="0" y="10"/>
                    </a:cubicBezTo>
                    <a:cubicBezTo>
                      <a:pt x="0" y="5"/>
                      <a:pt x="5" y="0"/>
                      <a:pt x="11" y="0"/>
                    </a:cubicBezTo>
                    <a:cubicBezTo>
                      <a:pt x="16" y="0"/>
                      <a:pt x="21" y="5"/>
                      <a:pt x="21" y="10"/>
                    </a:cubicBezTo>
                    <a:cubicBezTo>
                      <a:pt x="21" y="16"/>
                      <a:pt x="21" y="16"/>
                      <a:pt x="21" y="16"/>
                    </a:cubicBezTo>
                    <a:cubicBezTo>
                      <a:pt x="21" y="22"/>
                      <a:pt x="16" y="26"/>
                      <a:pt x="11"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3" name="Freeform 67"/>
              <p:cNvSpPr>
                <a:spLocks/>
              </p:cNvSpPr>
              <p:nvPr/>
            </p:nvSpPr>
            <p:spPr bwMode="auto">
              <a:xfrm>
                <a:off x="4325" y="3140"/>
                <a:ext cx="21" cy="24"/>
              </a:xfrm>
              <a:custGeom>
                <a:avLst/>
                <a:gdLst>
                  <a:gd name="T0" fmla="*/ 24 w 44"/>
                  <a:gd name="T1" fmla="*/ 51 h 51"/>
                  <a:gd name="T2" fmla="*/ 17 w 44"/>
                  <a:gd name="T3" fmla="*/ 48 h 51"/>
                  <a:gd name="T4" fmla="*/ 3 w 44"/>
                  <a:gd name="T5" fmla="*/ 33 h 51"/>
                  <a:gd name="T6" fmla="*/ 0 w 44"/>
                  <a:gd name="T7" fmla="*/ 25 h 51"/>
                  <a:gd name="T8" fmla="*/ 5 w 44"/>
                  <a:gd name="T9" fmla="*/ 17 h 51"/>
                  <a:gd name="T10" fmla="*/ 27 w 44"/>
                  <a:gd name="T11" fmla="*/ 2 h 51"/>
                  <a:gd name="T12" fmla="*/ 39 w 44"/>
                  <a:gd name="T13" fmla="*/ 3 h 51"/>
                  <a:gd name="T14" fmla="*/ 43 w 44"/>
                  <a:gd name="T15" fmla="*/ 14 h 51"/>
                  <a:gd name="T16" fmla="*/ 34 w 44"/>
                  <a:gd name="T17" fmla="*/ 44 h 51"/>
                  <a:gd name="T18" fmla="*/ 27 w 44"/>
                  <a:gd name="T19" fmla="*/ 51 h 51"/>
                  <a:gd name="T20" fmla="*/ 24 w 44"/>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1">
                    <a:moveTo>
                      <a:pt x="24" y="51"/>
                    </a:moveTo>
                    <a:cubicBezTo>
                      <a:pt x="21" y="51"/>
                      <a:pt x="19" y="50"/>
                      <a:pt x="17" y="48"/>
                    </a:cubicBezTo>
                    <a:cubicBezTo>
                      <a:pt x="3" y="33"/>
                      <a:pt x="3" y="33"/>
                      <a:pt x="3" y="33"/>
                    </a:cubicBezTo>
                    <a:cubicBezTo>
                      <a:pt x="1" y="31"/>
                      <a:pt x="0" y="28"/>
                      <a:pt x="0" y="25"/>
                    </a:cubicBezTo>
                    <a:cubicBezTo>
                      <a:pt x="1" y="22"/>
                      <a:pt x="2" y="19"/>
                      <a:pt x="5" y="17"/>
                    </a:cubicBezTo>
                    <a:cubicBezTo>
                      <a:pt x="27" y="2"/>
                      <a:pt x="27" y="2"/>
                      <a:pt x="27" y="2"/>
                    </a:cubicBezTo>
                    <a:cubicBezTo>
                      <a:pt x="31" y="0"/>
                      <a:pt x="36" y="0"/>
                      <a:pt x="39" y="3"/>
                    </a:cubicBezTo>
                    <a:cubicBezTo>
                      <a:pt x="43" y="5"/>
                      <a:pt x="44" y="10"/>
                      <a:pt x="43" y="14"/>
                    </a:cubicBezTo>
                    <a:cubicBezTo>
                      <a:pt x="34" y="44"/>
                      <a:pt x="34" y="44"/>
                      <a:pt x="34" y="44"/>
                    </a:cubicBezTo>
                    <a:cubicBezTo>
                      <a:pt x="33" y="47"/>
                      <a:pt x="30" y="50"/>
                      <a:pt x="27" y="51"/>
                    </a:cubicBezTo>
                    <a:cubicBezTo>
                      <a:pt x="26" y="51"/>
                      <a:pt x="25" y="51"/>
                      <a:pt x="24"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4" name="Freeform 68"/>
              <p:cNvSpPr>
                <a:spLocks/>
              </p:cNvSpPr>
              <p:nvPr/>
            </p:nvSpPr>
            <p:spPr bwMode="auto">
              <a:xfrm>
                <a:off x="4313" y="3136"/>
                <a:ext cx="14" cy="15"/>
              </a:xfrm>
              <a:custGeom>
                <a:avLst/>
                <a:gdLst>
                  <a:gd name="T0" fmla="*/ 11 w 31"/>
                  <a:gd name="T1" fmla="*/ 32 h 32"/>
                  <a:gd name="T2" fmla="*/ 5 w 31"/>
                  <a:gd name="T3" fmla="*/ 29 h 32"/>
                  <a:gd name="T4" fmla="*/ 3 w 31"/>
                  <a:gd name="T5" fmla="*/ 15 h 32"/>
                  <a:gd name="T6" fmla="*/ 11 w 31"/>
                  <a:gd name="T7" fmla="*/ 5 h 32"/>
                  <a:gd name="T8" fmla="*/ 26 w 31"/>
                  <a:gd name="T9" fmla="*/ 3 h 32"/>
                  <a:gd name="T10" fmla="*/ 27 w 31"/>
                  <a:gd name="T11" fmla="*/ 18 h 32"/>
                  <a:gd name="T12" fmla="*/ 19 w 31"/>
                  <a:gd name="T13" fmla="*/ 28 h 32"/>
                  <a:gd name="T14" fmla="*/ 11 w 3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2">
                    <a:moveTo>
                      <a:pt x="11" y="32"/>
                    </a:moveTo>
                    <a:cubicBezTo>
                      <a:pt x="9" y="32"/>
                      <a:pt x="7" y="31"/>
                      <a:pt x="5" y="29"/>
                    </a:cubicBezTo>
                    <a:cubicBezTo>
                      <a:pt x="0" y="26"/>
                      <a:pt x="0" y="19"/>
                      <a:pt x="3" y="15"/>
                    </a:cubicBezTo>
                    <a:cubicBezTo>
                      <a:pt x="11" y="5"/>
                      <a:pt x="11" y="5"/>
                      <a:pt x="11" y="5"/>
                    </a:cubicBezTo>
                    <a:cubicBezTo>
                      <a:pt x="15" y="0"/>
                      <a:pt x="21" y="0"/>
                      <a:pt x="26" y="3"/>
                    </a:cubicBezTo>
                    <a:cubicBezTo>
                      <a:pt x="30" y="7"/>
                      <a:pt x="31" y="13"/>
                      <a:pt x="27" y="18"/>
                    </a:cubicBezTo>
                    <a:cubicBezTo>
                      <a:pt x="19" y="28"/>
                      <a:pt x="19" y="28"/>
                      <a:pt x="19" y="28"/>
                    </a:cubicBezTo>
                    <a:cubicBezTo>
                      <a:pt x="17" y="30"/>
                      <a:pt x="14" y="32"/>
                      <a:pt x="11"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5" name="Freeform 69"/>
              <p:cNvSpPr>
                <a:spLocks noEditPoints="1"/>
              </p:cNvSpPr>
              <p:nvPr/>
            </p:nvSpPr>
            <p:spPr bwMode="auto">
              <a:xfrm>
                <a:off x="4317" y="3104"/>
                <a:ext cx="25" cy="31"/>
              </a:xfrm>
              <a:custGeom>
                <a:avLst/>
                <a:gdLst>
                  <a:gd name="T0" fmla="*/ 43 w 53"/>
                  <a:gd name="T1" fmla="*/ 66 h 66"/>
                  <a:gd name="T2" fmla="*/ 42 w 53"/>
                  <a:gd name="T3" fmla="*/ 66 h 66"/>
                  <a:gd name="T4" fmla="*/ 10 w 53"/>
                  <a:gd name="T5" fmla="*/ 64 h 66"/>
                  <a:gd name="T6" fmla="*/ 3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43 w 53"/>
                  <a:gd name="T23" fmla="*/ 66 h 66"/>
                  <a:gd name="T24" fmla="*/ 22 w 53"/>
                  <a:gd name="T25" fmla="*/ 44 h 66"/>
                  <a:gd name="T26" fmla="*/ 23 w 53"/>
                  <a:gd name="T27" fmla="*/ 44 h 66"/>
                  <a:gd name="T28" fmla="*/ 22 w 53"/>
                  <a:gd name="T29" fmla="*/ 42 h 66"/>
                  <a:gd name="T30" fmla="*/ 22 w 53"/>
                  <a:gd name="T31"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66">
                    <a:moveTo>
                      <a:pt x="43" y="66"/>
                    </a:moveTo>
                    <a:cubicBezTo>
                      <a:pt x="42" y="66"/>
                      <a:pt x="42" y="66"/>
                      <a:pt x="42" y="66"/>
                    </a:cubicBezTo>
                    <a:cubicBezTo>
                      <a:pt x="10" y="64"/>
                      <a:pt x="10" y="64"/>
                      <a:pt x="10" y="64"/>
                    </a:cubicBezTo>
                    <a:cubicBezTo>
                      <a:pt x="7" y="64"/>
                      <a:pt x="4" y="62"/>
                      <a:pt x="3" y="60"/>
                    </a:cubicBezTo>
                    <a:cubicBezTo>
                      <a:pt x="1" y="58"/>
                      <a:pt x="0" y="56"/>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ubicBezTo>
                      <a:pt x="43" y="66"/>
                      <a:pt x="43" y="66"/>
                      <a:pt x="43" y="66"/>
                    </a:cubicBezTo>
                    <a:close/>
                    <a:moveTo>
                      <a:pt x="22" y="44"/>
                    </a:moveTo>
                    <a:cubicBezTo>
                      <a:pt x="23" y="44"/>
                      <a:pt x="23" y="44"/>
                      <a:pt x="23" y="44"/>
                    </a:cubicBezTo>
                    <a:cubicBezTo>
                      <a:pt x="22" y="42"/>
                      <a:pt x="22" y="42"/>
                      <a:pt x="22" y="42"/>
                    </a:cubicBezTo>
                    <a:lnTo>
                      <a:pt x="22"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6" name="Freeform 70"/>
              <p:cNvSpPr>
                <a:spLocks/>
              </p:cNvSpPr>
              <p:nvPr/>
            </p:nvSpPr>
            <p:spPr bwMode="auto">
              <a:xfrm>
                <a:off x="4317" y="3173"/>
                <a:ext cx="24" cy="25"/>
              </a:xfrm>
              <a:custGeom>
                <a:avLst/>
                <a:gdLst>
                  <a:gd name="T0" fmla="*/ 11 w 51"/>
                  <a:gd name="T1" fmla="*/ 54 h 54"/>
                  <a:gd name="T2" fmla="*/ 7 w 51"/>
                  <a:gd name="T3" fmla="*/ 53 h 54"/>
                  <a:gd name="T4" fmla="*/ 2 w 51"/>
                  <a:gd name="T5" fmla="*/ 40 h 54"/>
                  <a:gd name="T6" fmla="*/ 16 w 51"/>
                  <a:gd name="T7" fmla="*/ 7 h 54"/>
                  <a:gd name="T8" fmla="*/ 25 w 51"/>
                  <a:gd name="T9" fmla="*/ 0 h 54"/>
                  <a:gd name="T10" fmla="*/ 41 w 51"/>
                  <a:gd name="T11" fmla="*/ 0 h 54"/>
                  <a:gd name="T12" fmla="*/ 51 w 51"/>
                  <a:gd name="T13" fmla="*/ 10 h 54"/>
                  <a:gd name="T14" fmla="*/ 41 w 51"/>
                  <a:gd name="T15" fmla="*/ 21 h 54"/>
                  <a:gd name="T16" fmla="*/ 32 w 51"/>
                  <a:gd name="T17" fmla="*/ 21 h 54"/>
                  <a:gd name="T18" fmla="*/ 21 w 51"/>
                  <a:gd name="T19" fmla="*/ 48 h 54"/>
                  <a:gd name="T20" fmla="*/ 11 w 51"/>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4">
                    <a:moveTo>
                      <a:pt x="11" y="54"/>
                    </a:moveTo>
                    <a:cubicBezTo>
                      <a:pt x="10" y="54"/>
                      <a:pt x="9" y="54"/>
                      <a:pt x="7" y="53"/>
                    </a:cubicBezTo>
                    <a:cubicBezTo>
                      <a:pt x="2" y="51"/>
                      <a:pt x="0" y="45"/>
                      <a:pt x="2" y="40"/>
                    </a:cubicBezTo>
                    <a:cubicBezTo>
                      <a:pt x="16" y="7"/>
                      <a:pt x="16" y="7"/>
                      <a:pt x="16" y="7"/>
                    </a:cubicBezTo>
                    <a:cubicBezTo>
                      <a:pt x="17" y="3"/>
                      <a:pt x="21" y="0"/>
                      <a:pt x="25" y="0"/>
                    </a:cubicBezTo>
                    <a:cubicBezTo>
                      <a:pt x="41" y="0"/>
                      <a:pt x="41" y="0"/>
                      <a:pt x="41" y="0"/>
                    </a:cubicBezTo>
                    <a:cubicBezTo>
                      <a:pt x="46" y="0"/>
                      <a:pt x="51" y="5"/>
                      <a:pt x="51" y="10"/>
                    </a:cubicBezTo>
                    <a:cubicBezTo>
                      <a:pt x="51" y="16"/>
                      <a:pt x="46" y="21"/>
                      <a:pt x="41" y="21"/>
                    </a:cubicBezTo>
                    <a:cubicBezTo>
                      <a:pt x="32" y="21"/>
                      <a:pt x="32" y="21"/>
                      <a:pt x="32" y="21"/>
                    </a:cubicBezTo>
                    <a:cubicBezTo>
                      <a:pt x="21" y="48"/>
                      <a:pt x="21" y="48"/>
                      <a:pt x="21" y="48"/>
                    </a:cubicBezTo>
                    <a:cubicBezTo>
                      <a:pt x="19" y="52"/>
                      <a:pt x="15" y="54"/>
                      <a:pt x="11"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7" name="Freeform 71"/>
              <p:cNvSpPr>
                <a:spLocks/>
              </p:cNvSpPr>
              <p:nvPr/>
            </p:nvSpPr>
            <p:spPr bwMode="auto">
              <a:xfrm>
                <a:off x="4348" y="3177"/>
                <a:ext cx="68" cy="46"/>
              </a:xfrm>
              <a:custGeom>
                <a:avLst/>
                <a:gdLst>
                  <a:gd name="T0" fmla="*/ 133 w 144"/>
                  <a:gd name="T1" fmla="*/ 98 h 98"/>
                  <a:gd name="T2" fmla="*/ 127 w 144"/>
                  <a:gd name="T3" fmla="*/ 96 h 98"/>
                  <a:gd name="T4" fmla="*/ 89 w 144"/>
                  <a:gd name="T5" fmla="*/ 71 h 98"/>
                  <a:gd name="T6" fmla="*/ 81 w 144"/>
                  <a:gd name="T7" fmla="*/ 79 h 98"/>
                  <a:gd name="T8" fmla="*/ 69 w 144"/>
                  <a:gd name="T9" fmla="*/ 81 h 98"/>
                  <a:gd name="T10" fmla="*/ 41 w 144"/>
                  <a:gd name="T11" fmla="*/ 67 h 98"/>
                  <a:gd name="T12" fmla="*/ 35 w 144"/>
                  <a:gd name="T13" fmla="*/ 56 h 98"/>
                  <a:gd name="T14" fmla="*/ 36 w 144"/>
                  <a:gd name="T15" fmla="*/ 53 h 98"/>
                  <a:gd name="T16" fmla="*/ 7 w 144"/>
                  <a:gd name="T17" fmla="*/ 41 h 98"/>
                  <a:gd name="T18" fmla="*/ 1 w 144"/>
                  <a:gd name="T19" fmla="*/ 29 h 98"/>
                  <a:gd name="T20" fmla="*/ 5 w 144"/>
                  <a:gd name="T21" fmla="*/ 9 h 98"/>
                  <a:gd name="T22" fmla="*/ 13 w 144"/>
                  <a:gd name="T23" fmla="*/ 1 h 98"/>
                  <a:gd name="T24" fmla="*/ 23 w 144"/>
                  <a:gd name="T25" fmla="*/ 4 h 98"/>
                  <a:gd name="T26" fmla="*/ 31 w 144"/>
                  <a:gd name="T27" fmla="*/ 15 h 98"/>
                  <a:gd name="T28" fmla="*/ 42 w 144"/>
                  <a:gd name="T29" fmla="*/ 10 h 98"/>
                  <a:gd name="T30" fmla="*/ 51 w 144"/>
                  <a:gd name="T31" fmla="*/ 10 h 98"/>
                  <a:gd name="T32" fmla="*/ 107 w 144"/>
                  <a:gd name="T33" fmla="*/ 39 h 98"/>
                  <a:gd name="T34" fmla="*/ 110 w 144"/>
                  <a:gd name="T35" fmla="*/ 42 h 98"/>
                  <a:gd name="T36" fmla="*/ 141 w 144"/>
                  <a:gd name="T37" fmla="*/ 82 h 98"/>
                  <a:gd name="T38" fmla="*/ 140 w 144"/>
                  <a:gd name="T39" fmla="*/ 95 h 98"/>
                  <a:gd name="T40" fmla="*/ 133 w 144"/>
                  <a:gd name="T41"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98">
                    <a:moveTo>
                      <a:pt x="133" y="98"/>
                    </a:moveTo>
                    <a:cubicBezTo>
                      <a:pt x="131" y="98"/>
                      <a:pt x="129" y="98"/>
                      <a:pt x="127" y="96"/>
                    </a:cubicBezTo>
                    <a:cubicBezTo>
                      <a:pt x="89" y="71"/>
                      <a:pt x="89" y="71"/>
                      <a:pt x="89" y="71"/>
                    </a:cubicBezTo>
                    <a:cubicBezTo>
                      <a:pt x="81" y="79"/>
                      <a:pt x="81" y="79"/>
                      <a:pt x="81" y="79"/>
                    </a:cubicBezTo>
                    <a:cubicBezTo>
                      <a:pt x="78" y="82"/>
                      <a:pt x="73" y="83"/>
                      <a:pt x="69" y="81"/>
                    </a:cubicBezTo>
                    <a:cubicBezTo>
                      <a:pt x="41" y="67"/>
                      <a:pt x="41" y="67"/>
                      <a:pt x="41" y="67"/>
                    </a:cubicBezTo>
                    <a:cubicBezTo>
                      <a:pt x="37" y="65"/>
                      <a:pt x="34" y="60"/>
                      <a:pt x="35" y="56"/>
                    </a:cubicBezTo>
                    <a:cubicBezTo>
                      <a:pt x="36" y="53"/>
                      <a:pt x="36" y="53"/>
                      <a:pt x="36" y="53"/>
                    </a:cubicBezTo>
                    <a:cubicBezTo>
                      <a:pt x="7" y="41"/>
                      <a:pt x="7" y="41"/>
                      <a:pt x="7" y="41"/>
                    </a:cubicBezTo>
                    <a:cubicBezTo>
                      <a:pt x="2" y="39"/>
                      <a:pt x="0" y="34"/>
                      <a:pt x="1" y="29"/>
                    </a:cubicBezTo>
                    <a:cubicBezTo>
                      <a:pt x="5" y="9"/>
                      <a:pt x="5" y="9"/>
                      <a:pt x="5" y="9"/>
                    </a:cubicBezTo>
                    <a:cubicBezTo>
                      <a:pt x="6" y="5"/>
                      <a:pt x="9" y="2"/>
                      <a:pt x="13" y="1"/>
                    </a:cubicBezTo>
                    <a:cubicBezTo>
                      <a:pt x="17" y="0"/>
                      <a:pt x="21" y="1"/>
                      <a:pt x="23" y="4"/>
                    </a:cubicBezTo>
                    <a:cubicBezTo>
                      <a:pt x="31" y="15"/>
                      <a:pt x="31" y="15"/>
                      <a:pt x="31" y="15"/>
                    </a:cubicBezTo>
                    <a:cubicBezTo>
                      <a:pt x="42" y="10"/>
                      <a:pt x="42" y="10"/>
                      <a:pt x="42" y="10"/>
                    </a:cubicBezTo>
                    <a:cubicBezTo>
                      <a:pt x="45" y="9"/>
                      <a:pt x="48" y="9"/>
                      <a:pt x="51" y="10"/>
                    </a:cubicBezTo>
                    <a:cubicBezTo>
                      <a:pt x="107" y="39"/>
                      <a:pt x="107" y="39"/>
                      <a:pt x="107" y="39"/>
                    </a:cubicBezTo>
                    <a:cubicBezTo>
                      <a:pt x="108" y="39"/>
                      <a:pt x="110" y="40"/>
                      <a:pt x="110" y="42"/>
                    </a:cubicBezTo>
                    <a:cubicBezTo>
                      <a:pt x="141" y="82"/>
                      <a:pt x="141" y="82"/>
                      <a:pt x="141" y="82"/>
                    </a:cubicBezTo>
                    <a:cubicBezTo>
                      <a:pt x="144" y="86"/>
                      <a:pt x="143" y="91"/>
                      <a:pt x="140" y="95"/>
                    </a:cubicBezTo>
                    <a:cubicBezTo>
                      <a:pt x="138" y="97"/>
                      <a:pt x="135" y="98"/>
                      <a:pt x="133"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8" name="Freeform 72"/>
              <p:cNvSpPr>
                <a:spLocks/>
              </p:cNvSpPr>
              <p:nvPr/>
            </p:nvSpPr>
            <p:spPr bwMode="auto">
              <a:xfrm>
                <a:off x="4405" y="3183"/>
                <a:ext cx="16" cy="21"/>
              </a:xfrm>
              <a:custGeom>
                <a:avLst/>
                <a:gdLst>
                  <a:gd name="T0" fmla="*/ 16 w 34"/>
                  <a:gd name="T1" fmla="*/ 43 h 43"/>
                  <a:gd name="T2" fmla="*/ 11 w 34"/>
                  <a:gd name="T3" fmla="*/ 41 h 43"/>
                  <a:gd name="T4" fmla="*/ 7 w 34"/>
                  <a:gd name="T5" fmla="*/ 28 h 43"/>
                  <a:gd name="T6" fmla="*/ 9 w 34"/>
                  <a:gd name="T7" fmla="*/ 23 h 43"/>
                  <a:gd name="T8" fmla="*/ 5 w 34"/>
                  <a:gd name="T9" fmla="*/ 19 h 43"/>
                  <a:gd name="T10" fmla="*/ 4 w 34"/>
                  <a:gd name="T11" fmla="*/ 5 h 43"/>
                  <a:gd name="T12" fmla="*/ 18 w 34"/>
                  <a:gd name="T13" fmla="*/ 4 h 43"/>
                  <a:gd name="T14" fmla="*/ 29 w 34"/>
                  <a:gd name="T15" fmla="*/ 13 h 43"/>
                  <a:gd name="T16" fmla="*/ 31 w 34"/>
                  <a:gd name="T17" fmla="*/ 26 h 43"/>
                  <a:gd name="T18" fmla="*/ 25 w 34"/>
                  <a:gd name="T19" fmla="*/ 37 h 43"/>
                  <a:gd name="T20" fmla="*/ 16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16" y="43"/>
                    </a:moveTo>
                    <a:cubicBezTo>
                      <a:pt x="14" y="43"/>
                      <a:pt x="13" y="42"/>
                      <a:pt x="11" y="41"/>
                    </a:cubicBezTo>
                    <a:cubicBezTo>
                      <a:pt x="6" y="39"/>
                      <a:pt x="4" y="33"/>
                      <a:pt x="7" y="28"/>
                    </a:cubicBezTo>
                    <a:cubicBezTo>
                      <a:pt x="9" y="23"/>
                      <a:pt x="9" y="23"/>
                      <a:pt x="9" y="23"/>
                    </a:cubicBezTo>
                    <a:cubicBezTo>
                      <a:pt x="5" y="19"/>
                      <a:pt x="5" y="19"/>
                      <a:pt x="5" y="19"/>
                    </a:cubicBezTo>
                    <a:cubicBezTo>
                      <a:pt x="1" y="15"/>
                      <a:pt x="0" y="9"/>
                      <a:pt x="4" y="5"/>
                    </a:cubicBezTo>
                    <a:cubicBezTo>
                      <a:pt x="7" y="0"/>
                      <a:pt x="14" y="0"/>
                      <a:pt x="18" y="4"/>
                    </a:cubicBezTo>
                    <a:cubicBezTo>
                      <a:pt x="29" y="13"/>
                      <a:pt x="29" y="13"/>
                      <a:pt x="29" y="13"/>
                    </a:cubicBezTo>
                    <a:cubicBezTo>
                      <a:pt x="33" y="16"/>
                      <a:pt x="34" y="21"/>
                      <a:pt x="31" y="26"/>
                    </a:cubicBezTo>
                    <a:cubicBezTo>
                      <a:pt x="25" y="37"/>
                      <a:pt x="25" y="37"/>
                      <a:pt x="25" y="37"/>
                    </a:cubicBezTo>
                    <a:cubicBezTo>
                      <a:pt x="23" y="41"/>
                      <a:pt x="20" y="43"/>
                      <a:pt x="16"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9" name="Freeform 73"/>
              <p:cNvSpPr>
                <a:spLocks/>
              </p:cNvSpPr>
              <p:nvPr/>
            </p:nvSpPr>
            <p:spPr bwMode="auto">
              <a:xfrm>
                <a:off x="4418" y="3195"/>
                <a:ext cx="27" cy="23"/>
              </a:xfrm>
              <a:custGeom>
                <a:avLst/>
                <a:gdLst>
                  <a:gd name="T0" fmla="*/ 46 w 58"/>
                  <a:gd name="T1" fmla="*/ 49 h 49"/>
                  <a:gd name="T2" fmla="*/ 40 w 58"/>
                  <a:gd name="T3" fmla="*/ 47 h 49"/>
                  <a:gd name="T4" fmla="*/ 5 w 58"/>
                  <a:gd name="T5" fmla="*/ 19 h 49"/>
                  <a:gd name="T6" fmla="*/ 3 w 58"/>
                  <a:gd name="T7" fmla="*/ 5 h 49"/>
                  <a:gd name="T8" fmla="*/ 18 w 58"/>
                  <a:gd name="T9" fmla="*/ 3 h 49"/>
                  <a:gd name="T10" fmla="*/ 53 w 58"/>
                  <a:gd name="T11" fmla="*/ 31 h 49"/>
                  <a:gd name="T12" fmla="*/ 54 w 58"/>
                  <a:gd name="T13" fmla="*/ 45 h 49"/>
                  <a:gd name="T14" fmla="*/ 46 w 58"/>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46" y="49"/>
                    </a:moveTo>
                    <a:cubicBezTo>
                      <a:pt x="44" y="49"/>
                      <a:pt x="42" y="48"/>
                      <a:pt x="40" y="47"/>
                    </a:cubicBezTo>
                    <a:cubicBezTo>
                      <a:pt x="5" y="19"/>
                      <a:pt x="5" y="19"/>
                      <a:pt x="5" y="19"/>
                    </a:cubicBezTo>
                    <a:cubicBezTo>
                      <a:pt x="1" y="16"/>
                      <a:pt x="0" y="9"/>
                      <a:pt x="3" y="5"/>
                    </a:cubicBezTo>
                    <a:cubicBezTo>
                      <a:pt x="7" y="1"/>
                      <a:pt x="13" y="0"/>
                      <a:pt x="18" y="3"/>
                    </a:cubicBezTo>
                    <a:cubicBezTo>
                      <a:pt x="53" y="31"/>
                      <a:pt x="53" y="31"/>
                      <a:pt x="53" y="31"/>
                    </a:cubicBezTo>
                    <a:cubicBezTo>
                      <a:pt x="57" y="34"/>
                      <a:pt x="58" y="41"/>
                      <a:pt x="54" y="45"/>
                    </a:cubicBezTo>
                    <a:cubicBezTo>
                      <a:pt x="52" y="48"/>
                      <a:pt x="49" y="49"/>
                      <a:pt x="46"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0" name="Freeform 74"/>
              <p:cNvSpPr>
                <a:spLocks/>
              </p:cNvSpPr>
              <p:nvPr/>
            </p:nvSpPr>
            <p:spPr bwMode="auto">
              <a:xfrm>
                <a:off x="4242" y="3160"/>
                <a:ext cx="30" cy="44"/>
              </a:xfrm>
              <a:custGeom>
                <a:avLst/>
                <a:gdLst>
                  <a:gd name="T0" fmla="*/ 49 w 65"/>
                  <a:gd name="T1" fmla="*/ 92 h 92"/>
                  <a:gd name="T2" fmla="*/ 41 w 65"/>
                  <a:gd name="T3" fmla="*/ 89 h 92"/>
                  <a:gd name="T4" fmla="*/ 29 w 65"/>
                  <a:gd name="T5" fmla="*/ 76 h 92"/>
                  <a:gd name="T6" fmla="*/ 27 w 65"/>
                  <a:gd name="T7" fmla="*/ 72 h 92"/>
                  <a:gd name="T8" fmla="*/ 17 w 65"/>
                  <a:gd name="T9" fmla="*/ 40 h 92"/>
                  <a:gd name="T10" fmla="*/ 2 w 65"/>
                  <a:gd name="T11" fmla="*/ 17 h 92"/>
                  <a:gd name="T12" fmla="*/ 5 w 65"/>
                  <a:gd name="T13" fmla="*/ 3 h 92"/>
                  <a:gd name="T14" fmla="*/ 18 w 65"/>
                  <a:gd name="T15" fmla="*/ 4 h 92"/>
                  <a:gd name="T16" fmla="*/ 61 w 65"/>
                  <a:gd name="T17" fmla="*/ 49 h 92"/>
                  <a:gd name="T18" fmla="*/ 64 w 65"/>
                  <a:gd name="T19" fmla="*/ 58 h 92"/>
                  <a:gd name="T20" fmla="*/ 59 w 65"/>
                  <a:gd name="T21" fmla="*/ 84 h 92"/>
                  <a:gd name="T22" fmla="*/ 52 w 65"/>
                  <a:gd name="T23" fmla="*/ 92 h 92"/>
                  <a:gd name="T24" fmla="*/ 49 w 65"/>
                  <a:gd name="T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92">
                    <a:moveTo>
                      <a:pt x="49" y="92"/>
                    </a:moveTo>
                    <a:cubicBezTo>
                      <a:pt x="46" y="92"/>
                      <a:pt x="43" y="91"/>
                      <a:pt x="41" y="89"/>
                    </a:cubicBezTo>
                    <a:cubicBezTo>
                      <a:pt x="29" y="76"/>
                      <a:pt x="29" y="76"/>
                      <a:pt x="29" y="76"/>
                    </a:cubicBezTo>
                    <a:cubicBezTo>
                      <a:pt x="28" y="75"/>
                      <a:pt x="27" y="74"/>
                      <a:pt x="27" y="72"/>
                    </a:cubicBezTo>
                    <a:cubicBezTo>
                      <a:pt x="23" y="61"/>
                      <a:pt x="18" y="44"/>
                      <a:pt x="17" y="40"/>
                    </a:cubicBezTo>
                    <a:cubicBezTo>
                      <a:pt x="15" y="37"/>
                      <a:pt x="9" y="26"/>
                      <a:pt x="2" y="17"/>
                    </a:cubicBezTo>
                    <a:cubicBezTo>
                      <a:pt x="0" y="13"/>
                      <a:pt x="0" y="7"/>
                      <a:pt x="5" y="3"/>
                    </a:cubicBezTo>
                    <a:cubicBezTo>
                      <a:pt x="9" y="0"/>
                      <a:pt x="15" y="1"/>
                      <a:pt x="18" y="4"/>
                    </a:cubicBezTo>
                    <a:cubicBezTo>
                      <a:pt x="61" y="49"/>
                      <a:pt x="61" y="49"/>
                      <a:pt x="61" y="49"/>
                    </a:cubicBezTo>
                    <a:cubicBezTo>
                      <a:pt x="64" y="52"/>
                      <a:pt x="65" y="55"/>
                      <a:pt x="64" y="58"/>
                    </a:cubicBezTo>
                    <a:cubicBezTo>
                      <a:pt x="59" y="84"/>
                      <a:pt x="59" y="84"/>
                      <a:pt x="59" y="84"/>
                    </a:cubicBezTo>
                    <a:cubicBezTo>
                      <a:pt x="58" y="88"/>
                      <a:pt x="55" y="91"/>
                      <a:pt x="52" y="92"/>
                    </a:cubicBezTo>
                    <a:cubicBezTo>
                      <a:pt x="51" y="92"/>
                      <a:pt x="50" y="92"/>
                      <a:pt x="49" y="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1" name="Freeform 75"/>
              <p:cNvSpPr>
                <a:spLocks/>
              </p:cNvSpPr>
              <p:nvPr/>
            </p:nvSpPr>
            <p:spPr bwMode="auto">
              <a:xfrm>
                <a:off x="4260" y="3224"/>
                <a:ext cx="139" cy="103"/>
              </a:xfrm>
              <a:custGeom>
                <a:avLst/>
                <a:gdLst>
                  <a:gd name="T0" fmla="*/ 186 w 297"/>
                  <a:gd name="T1" fmla="*/ 217 h 217"/>
                  <a:gd name="T2" fmla="*/ 182 w 297"/>
                  <a:gd name="T3" fmla="*/ 216 h 217"/>
                  <a:gd name="T4" fmla="*/ 153 w 297"/>
                  <a:gd name="T5" fmla="*/ 196 h 217"/>
                  <a:gd name="T6" fmla="*/ 141 w 297"/>
                  <a:gd name="T7" fmla="*/ 176 h 217"/>
                  <a:gd name="T8" fmla="*/ 116 w 297"/>
                  <a:gd name="T9" fmla="*/ 156 h 217"/>
                  <a:gd name="T10" fmla="*/ 66 w 297"/>
                  <a:gd name="T11" fmla="*/ 182 h 217"/>
                  <a:gd name="T12" fmla="*/ 61 w 297"/>
                  <a:gd name="T13" fmla="*/ 183 h 217"/>
                  <a:gd name="T14" fmla="*/ 11 w 297"/>
                  <a:gd name="T15" fmla="*/ 186 h 217"/>
                  <a:gd name="T16" fmla="*/ 2 w 297"/>
                  <a:gd name="T17" fmla="*/ 181 h 217"/>
                  <a:gd name="T18" fmla="*/ 1 w 297"/>
                  <a:gd name="T19" fmla="*/ 171 h 217"/>
                  <a:gd name="T20" fmla="*/ 8 w 297"/>
                  <a:gd name="T21" fmla="*/ 158 h 217"/>
                  <a:gd name="T22" fmla="*/ 13 w 297"/>
                  <a:gd name="T23" fmla="*/ 81 h 217"/>
                  <a:gd name="T24" fmla="*/ 21 w 297"/>
                  <a:gd name="T25" fmla="*/ 72 h 217"/>
                  <a:gd name="T26" fmla="*/ 63 w 297"/>
                  <a:gd name="T27" fmla="*/ 61 h 217"/>
                  <a:gd name="T28" fmla="*/ 75 w 297"/>
                  <a:gd name="T29" fmla="*/ 47 h 217"/>
                  <a:gd name="T30" fmla="*/ 76 w 297"/>
                  <a:gd name="T31" fmla="*/ 46 h 217"/>
                  <a:gd name="T32" fmla="*/ 115 w 297"/>
                  <a:gd name="T33" fmla="*/ 17 h 217"/>
                  <a:gd name="T34" fmla="*/ 126 w 297"/>
                  <a:gd name="T35" fmla="*/ 16 h 217"/>
                  <a:gd name="T36" fmla="*/ 135 w 297"/>
                  <a:gd name="T37" fmla="*/ 21 h 217"/>
                  <a:gd name="T38" fmla="*/ 141 w 297"/>
                  <a:gd name="T39" fmla="*/ 6 h 217"/>
                  <a:gd name="T40" fmla="*/ 152 w 297"/>
                  <a:gd name="T41" fmla="*/ 0 h 217"/>
                  <a:gd name="T42" fmla="*/ 190 w 297"/>
                  <a:gd name="T43" fmla="*/ 3 h 217"/>
                  <a:gd name="T44" fmla="*/ 198 w 297"/>
                  <a:gd name="T45" fmla="*/ 8 h 217"/>
                  <a:gd name="T46" fmla="*/ 199 w 297"/>
                  <a:gd name="T47" fmla="*/ 17 h 217"/>
                  <a:gd name="T48" fmla="*/ 196 w 297"/>
                  <a:gd name="T49" fmla="*/ 24 h 217"/>
                  <a:gd name="T50" fmla="*/ 210 w 297"/>
                  <a:gd name="T51" fmla="*/ 29 h 217"/>
                  <a:gd name="T52" fmla="*/ 224 w 297"/>
                  <a:gd name="T53" fmla="*/ 5 h 217"/>
                  <a:gd name="T54" fmla="*/ 231 w 297"/>
                  <a:gd name="T55" fmla="*/ 0 h 217"/>
                  <a:gd name="T56" fmla="*/ 239 w 297"/>
                  <a:gd name="T57" fmla="*/ 3 h 217"/>
                  <a:gd name="T58" fmla="*/ 256 w 297"/>
                  <a:gd name="T59" fmla="*/ 18 h 217"/>
                  <a:gd name="T60" fmla="*/ 260 w 297"/>
                  <a:gd name="T61" fmla="*/ 24 h 217"/>
                  <a:gd name="T62" fmla="*/ 267 w 297"/>
                  <a:gd name="T63" fmla="*/ 60 h 217"/>
                  <a:gd name="T64" fmla="*/ 294 w 297"/>
                  <a:gd name="T65" fmla="*/ 102 h 217"/>
                  <a:gd name="T66" fmla="*/ 295 w 297"/>
                  <a:gd name="T67" fmla="*/ 113 h 217"/>
                  <a:gd name="T68" fmla="*/ 266 w 297"/>
                  <a:gd name="T69" fmla="*/ 170 h 217"/>
                  <a:gd name="T70" fmla="*/ 264 w 297"/>
                  <a:gd name="T71" fmla="*/ 173 h 217"/>
                  <a:gd name="T72" fmla="*/ 227 w 297"/>
                  <a:gd name="T73" fmla="*/ 204 h 217"/>
                  <a:gd name="T74" fmla="*/ 223 w 297"/>
                  <a:gd name="T75" fmla="*/ 206 h 217"/>
                  <a:gd name="T76" fmla="*/ 189 w 297"/>
                  <a:gd name="T77" fmla="*/ 217 h 217"/>
                  <a:gd name="T78" fmla="*/ 186 w 297"/>
                  <a:gd name="T7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7" h="217">
                    <a:moveTo>
                      <a:pt x="186" y="217"/>
                    </a:moveTo>
                    <a:cubicBezTo>
                      <a:pt x="185" y="217"/>
                      <a:pt x="183" y="217"/>
                      <a:pt x="182" y="216"/>
                    </a:cubicBezTo>
                    <a:cubicBezTo>
                      <a:pt x="162" y="208"/>
                      <a:pt x="154" y="203"/>
                      <a:pt x="153" y="196"/>
                    </a:cubicBezTo>
                    <a:cubicBezTo>
                      <a:pt x="151" y="193"/>
                      <a:pt x="146" y="184"/>
                      <a:pt x="141" y="176"/>
                    </a:cubicBezTo>
                    <a:cubicBezTo>
                      <a:pt x="116" y="156"/>
                      <a:pt x="116" y="156"/>
                      <a:pt x="116" y="156"/>
                    </a:cubicBezTo>
                    <a:cubicBezTo>
                      <a:pt x="66" y="182"/>
                      <a:pt x="66" y="182"/>
                      <a:pt x="66" y="182"/>
                    </a:cubicBezTo>
                    <a:cubicBezTo>
                      <a:pt x="64" y="183"/>
                      <a:pt x="63" y="183"/>
                      <a:pt x="61" y="183"/>
                    </a:cubicBezTo>
                    <a:cubicBezTo>
                      <a:pt x="11" y="186"/>
                      <a:pt x="11" y="186"/>
                      <a:pt x="11" y="186"/>
                    </a:cubicBezTo>
                    <a:cubicBezTo>
                      <a:pt x="8" y="186"/>
                      <a:pt x="4" y="184"/>
                      <a:pt x="2" y="181"/>
                    </a:cubicBezTo>
                    <a:cubicBezTo>
                      <a:pt x="0" y="178"/>
                      <a:pt x="0" y="174"/>
                      <a:pt x="1" y="171"/>
                    </a:cubicBezTo>
                    <a:cubicBezTo>
                      <a:pt x="8" y="158"/>
                      <a:pt x="8" y="158"/>
                      <a:pt x="8" y="158"/>
                    </a:cubicBezTo>
                    <a:cubicBezTo>
                      <a:pt x="13" y="81"/>
                      <a:pt x="13" y="81"/>
                      <a:pt x="13" y="81"/>
                    </a:cubicBezTo>
                    <a:cubicBezTo>
                      <a:pt x="13" y="77"/>
                      <a:pt x="16" y="73"/>
                      <a:pt x="21" y="72"/>
                    </a:cubicBezTo>
                    <a:cubicBezTo>
                      <a:pt x="63" y="61"/>
                      <a:pt x="63" y="61"/>
                      <a:pt x="63" y="61"/>
                    </a:cubicBezTo>
                    <a:cubicBezTo>
                      <a:pt x="75" y="47"/>
                      <a:pt x="75" y="47"/>
                      <a:pt x="75" y="47"/>
                    </a:cubicBezTo>
                    <a:cubicBezTo>
                      <a:pt x="75" y="47"/>
                      <a:pt x="76" y="47"/>
                      <a:pt x="76" y="46"/>
                    </a:cubicBezTo>
                    <a:cubicBezTo>
                      <a:pt x="115" y="17"/>
                      <a:pt x="115" y="17"/>
                      <a:pt x="115" y="17"/>
                    </a:cubicBezTo>
                    <a:cubicBezTo>
                      <a:pt x="118" y="14"/>
                      <a:pt x="123" y="14"/>
                      <a:pt x="126" y="16"/>
                    </a:cubicBezTo>
                    <a:cubicBezTo>
                      <a:pt x="135" y="21"/>
                      <a:pt x="135" y="21"/>
                      <a:pt x="135" y="21"/>
                    </a:cubicBezTo>
                    <a:cubicBezTo>
                      <a:pt x="141" y="6"/>
                      <a:pt x="141" y="6"/>
                      <a:pt x="141" y="6"/>
                    </a:cubicBezTo>
                    <a:cubicBezTo>
                      <a:pt x="143" y="2"/>
                      <a:pt x="147" y="0"/>
                      <a:pt x="152" y="0"/>
                    </a:cubicBezTo>
                    <a:cubicBezTo>
                      <a:pt x="190" y="3"/>
                      <a:pt x="190" y="3"/>
                      <a:pt x="190" y="3"/>
                    </a:cubicBezTo>
                    <a:cubicBezTo>
                      <a:pt x="193" y="4"/>
                      <a:pt x="196" y="5"/>
                      <a:pt x="198" y="8"/>
                    </a:cubicBezTo>
                    <a:cubicBezTo>
                      <a:pt x="199" y="11"/>
                      <a:pt x="200" y="14"/>
                      <a:pt x="199" y="17"/>
                    </a:cubicBezTo>
                    <a:cubicBezTo>
                      <a:pt x="196" y="24"/>
                      <a:pt x="196" y="24"/>
                      <a:pt x="196" y="24"/>
                    </a:cubicBezTo>
                    <a:cubicBezTo>
                      <a:pt x="210" y="29"/>
                      <a:pt x="210" y="29"/>
                      <a:pt x="210" y="29"/>
                    </a:cubicBezTo>
                    <a:cubicBezTo>
                      <a:pt x="224" y="5"/>
                      <a:pt x="224" y="5"/>
                      <a:pt x="224" y="5"/>
                    </a:cubicBezTo>
                    <a:cubicBezTo>
                      <a:pt x="225" y="2"/>
                      <a:pt x="228" y="1"/>
                      <a:pt x="231" y="0"/>
                    </a:cubicBezTo>
                    <a:cubicBezTo>
                      <a:pt x="234" y="0"/>
                      <a:pt x="237" y="1"/>
                      <a:pt x="239" y="3"/>
                    </a:cubicBezTo>
                    <a:cubicBezTo>
                      <a:pt x="256" y="18"/>
                      <a:pt x="256" y="18"/>
                      <a:pt x="256" y="18"/>
                    </a:cubicBezTo>
                    <a:cubicBezTo>
                      <a:pt x="258" y="19"/>
                      <a:pt x="259" y="21"/>
                      <a:pt x="260" y="24"/>
                    </a:cubicBezTo>
                    <a:cubicBezTo>
                      <a:pt x="267" y="60"/>
                      <a:pt x="267" y="60"/>
                      <a:pt x="267" y="60"/>
                    </a:cubicBezTo>
                    <a:cubicBezTo>
                      <a:pt x="294" y="102"/>
                      <a:pt x="294" y="102"/>
                      <a:pt x="294" y="102"/>
                    </a:cubicBezTo>
                    <a:cubicBezTo>
                      <a:pt x="296" y="106"/>
                      <a:pt x="297" y="109"/>
                      <a:pt x="295" y="113"/>
                    </a:cubicBezTo>
                    <a:cubicBezTo>
                      <a:pt x="266" y="170"/>
                      <a:pt x="266" y="170"/>
                      <a:pt x="266" y="170"/>
                    </a:cubicBezTo>
                    <a:cubicBezTo>
                      <a:pt x="265" y="171"/>
                      <a:pt x="265" y="172"/>
                      <a:pt x="264" y="173"/>
                    </a:cubicBezTo>
                    <a:cubicBezTo>
                      <a:pt x="227" y="204"/>
                      <a:pt x="227" y="204"/>
                      <a:pt x="227" y="204"/>
                    </a:cubicBezTo>
                    <a:cubicBezTo>
                      <a:pt x="226" y="205"/>
                      <a:pt x="225" y="205"/>
                      <a:pt x="223" y="206"/>
                    </a:cubicBezTo>
                    <a:cubicBezTo>
                      <a:pt x="189" y="217"/>
                      <a:pt x="189" y="217"/>
                      <a:pt x="189" y="217"/>
                    </a:cubicBezTo>
                    <a:cubicBezTo>
                      <a:pt x="188" y="217"/>
                      <a:pt x="187" y="217"/>
                      <a:pt x="186"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2" name="Freeform 76"/>
              <p:cNvSpPr>
                <a:spLocks/>
              </p:cNvSpPr>
              <p:nvPr/>
            </p:nvSpPr>
            <p:spPr bwMode="auto">
              <a:xfrm>
                <a:off x="4339" y="3330"/>
                <a:ext cx="18" cy="19"/>
              </a:xfrm>
              <a:custGeom>
                <a:avLst/>
                <a:gdLst>
                  <a:gd name="T0" fmla="*/ 14 w 40"/>
                  <a:gd name="T1" fmla="*/ 39 h 39"/>
                  <a:gd name="T2" fmla="*/ 10 w 40"/>
                  <a:gd name="T3" fmla="*/ 38 h 39"/>
                  <a:gd name="T4" fmla="*/ 3 w 40"/>
                  <a:gd name="T5" fmla="*/ 30 h 39"/>
                  <a:gd name="T6" fmla="*/ 1 w 40"/>
                  <a:gd name="T7" fmla="*/ 13 h 39"/>
                  <a:gd name="T8" fmla="*/ 4 w 40"/>
                  <a:gd name="T9" fmla="*/ 3 h 39"/>
                  <a:gd name="T10" fmla="*/ 14 w 40"/>
                  <a:gd name="T11" fmla="*/ 1 h 39"/>
                  <a:gd name="T12" fmla="*/ 30 w 40"/>
                  <a:gd name="T13" fmla="*/ 3 h 39"/>
                  <a:gd name="T14" fmla="*/ 38 w 40"/>
                  <a:gd name="T15" fmla="*/ 10 h 39"/>
                  <a:gd name="T16" fmla="*/ 36 w 40"/>
                  <a:gd name="T17" fmla="*/ 21 h 39"/>
                  <a:gd name="T18" fmla="*/ 21 w 40"/>
                  <a:gd name="T19" fmla="*/ 36 h 39"/>
                  <a:gd name="T20" fmla="*/ 14 w 40"/>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39">
                    <a:moveTo>
                      <a:pt x="14" y="39"/>
                    </a:moveTo>
                    <a:cubicBezTo>
                      <a:pt x="13" y="39"/>
                      <a:pt x="12" y="39"/>
                      <a:pt x="10" y="38"/>
                    </a:cubicBezTo>
                    <a:cubicBezTo>
                      <a:pt x="7" y="37"/>
                      <a:pt x="4" y="34"/>
                      <a:pt x="3" y="30"/>
                    </a:cubicBezTo>
                    <a:cubicBezTo>
                      <a:pt x="1" y="13"/>
                      <a:pt x="1" y="13"/>
                      <a:pt x="1" y="13"/>
                    </a:cubicBezTo>
                    <a:cubicBezTo>
                      <a:pt x="0" y="9"/>
                      <a:pt x="1" y="5"/>
                      <a:pt x="4" y="3"/>
                    </a:cubicBezTo>
                    <a:cubicBezTo>
                      <a:pt x="7" y="1"/>
                      <a:pt x="11" y="0"/>
                      <a:pt x="14" y="1"/>
                    </a:cubicBezTo>
                    <a:cubicBezTo>
                      <a:pt x="16" y="2"/>
                      <a:pt x="24" y="3"/>
                      <a:pt x="30" y="3"/>
                    </a:cubicBezTo>
                    <a:cubicBezTo>
                      <a:pt x="34" y="3"/>
                      <a:pt x="37" y="6"/>
                      <a:pt x="38" y="10"/>
                    </a:cubicBezTo>
                    <a:cubicBezTo>
                      <a:pt x="40" y="14"/>
                      <a:pt x="39" y="18"/>
                      <a:pt x="36" y="21"/>
                    </a:cubicBezTo>
                    <a:cubicBezTo>
                      <a:pt x="21" y="36"/>
                      <a:pt x="21" y="36"/>
                      <a:pt x="21" y="36"/>
                    </a:cubicBezTo>
                    <a:cubicBezTo>
                      <a:pt x="19" y="38"/>
                      <a:pt x="16" y="39"/>
                      <a:pt x="14"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3" name="Freeform 77"/>
              <p:cNvSpPr>
                <a:spLocks/>
              </p:cNvSpPr>
              <p:nvPr/>
            </p:nvSpPr>
            <p:spPr bwMode="auto">
              <a:xfrm>
                <a:off x="4417" y="3307"/>
                <a:ext cx="26" cy="29"/>
              </a:xfrm>
              <a:custGeom>
                <a:avLst/>
                <a:gdLst>
                  <a:gd name="T0" fmla="*/ 11 w 55"/>
                  <a:gd name="T1" fmla="*/ 63 h 63"/>
                  <a:gd name="T2" fmla="*/ 5 w 55"/>
                  <a:gd name="T3" fmla="*/ 61 h 63"/>
                  <a:gd name="T4" fmla="*/ 2 w 55"/>
                  <a:gd name="T5" fmla="*/ 48 h 63"/>
                  <a:gd name="T6" fmla="*/ 23 w 55"/>
                  <a:gd name="T7" fmla="*/ 6 h 63"/>
                  <a:gd name="T8" fmla="*/ 33 w 55"/>
                  <a:gd name="T9" fmla="*/ 1 h 63"/>
                  <a:gd name="T10" fmla="*/ 42 w 55"/>
                  <a:gd name="T11" fmla="*/ 8 h 63"/>
                  <a:gd name="T12" fmla="*/ 45 w 55"/>
                  <a:gd name="T13" fmla="*/ 19 h 63"/>
                  <a:gd name="T14" fmla="*/ 54 w 55"/>
                  <a:gd name="T15" fmla="*/ 26 h 63"/>
                  <a:gd name="T16" fmla="*/ 50 w 55"/>
                  <a:gd name="T17" fmla="*/ 38 h 63"/>
                  <a:gd name="T18" fmla="*/ 17 w 55"/>
                  <a:gd name="T19" fmla="*/ 61 h 63"/>
                  <a:gd name="T20" fmla="*/ 11 w 55"/>
                  <a:gd name="T21"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63">
                    <a:moveTo>
                      <a:pt x="11" y="63"/>
                    </a:moveTo>
                    <a:cubicBezTo>
                      <a:pt x="9" y="63"/>
                      <a:pt x="7" y="62"/>
                      <a:pt x="5" y="61"/>
                    </a:cubicBezTo>
                    <a:cubicBezTo>
                      <a:pt x="1" y="58"/>
                      <a:pt x="0" y="53"/>
                      <a:pt x="2" y="48"/>
                    </a:cubicBezTo>
                    <a:cubicBezTo>
                      <a:pt x="23" y="6"/>
                      <a:pt x="23" y="6"/>
                      <a:pt x="23" y="6"/>
                    </a:cubicBezTo>
                    <a:cubicBezTo>
                      <a:pt x="25" y="2"/>
                      <a:pt x="29" y="0"/>
                      <a:pt x="33" y="1"/>
                    </a:cubicBezTo>
                    <a:cubicBezTo>
                      <a:pt x="37" y="1"/>
                      <a:pt x="41" y="4"/>
                      <a:pt x="42" y="8"/>
                    </a:cubicBezTo>
                    <a:cubicBezTo>
                      <a:pt x="45" y="19"/>
                      <a:pt x="45" y="19"/>
                      <a:pt x="45" y="19"/>
                    </a:cubicBezTo>
                    <a:cubicBezTo>
                      <a:pt x="49" y="19"/>
                      <a:pt x="53" y="22"/>
                      <a:pt x="54" y="26"/>
                    </a:cubicBezTo>
                    <a:cubicBezTo>
                      <a:pt x="55" y="31"/>
                      <a:pt x="54" y="35"/>
                      <a:pt x="50" y="38"/>
                    </a:cubicBezTo>
                    <a:cubicBezTo>
                      <a:pt x="17" y="61"/>
                      <a:pt x="17" y="61"/>
                      <a:pt x="17" y="61"/>
                    </a:cubicBezTo>
                    <a:cubicBezTo>
                      <a:pt x="16" y="63"/>
                      <a:pt x="13" y="63"/>
                      <a:pt x="1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4" name="Freeform 78"/>
              <p:cNvSpPr>
                <a:spLocks/>
              </p:cNvSpPr>
              <p:nvPr/>
            </p:nvSpPr>
            <p:spPr bwMode="auto">
              <a:xfrm>
                <a:off x="4372" y="3328"/>
                <a:ext cx="43" cy="30"/>
              </a:xfrm>
              <a:custGeom>
                <a:avLst/>
                <a:gdLst>
                  <a:gd name="T0" fmla="*/ 12 w 92"/>
                  <a:gd name="T1" fmla="*/ 63 h 63"/>
                  <a:gd name="T2" fmla="*/ 3 w 92"/>
                  <a:gd name="T3" fmla="*/ 58 h 63"/>
                  <a:gd name="T4" fmla="*/ 6 w 92"/>
                  <a:gd name="T5" fmla="*/ 44 h 63"/>
                  <a:gd name="T6" fmla="*/ 72 w 92"/>
                  <a:gd name="T7" fmla="*/ 2 h 63"/>
                  <a:gd name="T8" fmla="*/ 81 w 92"/>
                  <a:gd name="T9" fmla="*/ 1 h 63"/>
                  <a:gd name="T10" fmla="*/ 87 w 92"/>
                  <a:gd name="T11" fmla="*/ 7 h 63"/>
                  <a:gd name="T12" fmla="*/ 91 w 92"/>
                  <a:gd name="T13" fmla="*/ 19 h 63"/>
                  <a:gd name="T14" fmla="*/ 85 w 92"/>
                  <a:gd name="T15" fmla="*/ 31 h 63"/>
                  <a:gd name="T16" fmla="*/ 16 w 92"/>
                  <a:gd name="T17" fmla="*/ 62 h 63"/>
                  <a:gd name="T18" fmla="*/ 12 w 92"/>
                  <a:gd name="T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3">
                    <a:moveTo>
                      <a:pt x="12" y="63"/>
                    </a:moveTo>
                    <a:cubicBezTo>
                      <a:pt x="8" y="63"/>
                      <a:pt x="5" y="61"/>
                      <a:pt x="3" y="58"/>
                    </a:cubicBezTo>
                    <a:cubicBezTo>
                      <a:pt x="0" y="53"/>
                      <a:pt x="2" y="47"/>
                      <a:pt x="6" y="44"/>
                    </a:cubicBezTo>
                    <a:cubicBezTo>
                      <a:pt x="72" y="2"/>
                      <a:pt x="72" y="2"/>
                      <a:pt x="72" y="2"/>
                    </a:cubicBezTo>
                    <a:cubicBezTo>
                      <a:pt x="74" y="0"/>
                      <a:pt x="78" y="0"/>
                      <a:pt x="81" y="1"/>
                    </a:cubicBezTo>
                    <a:cubicBezTo>
                      <a:pt x="84" y="2"/>
                      <a:pt x="86" y="4"/>
                      <a:pt x="87" y="7"/>
                    </a:cubicBezTo>
                    <a:cubicBezTo>
                      <a:pt x="91" y="19"/>
                      <a:pt x="91" y="19"/>
                      <a:pt x="91" y="19"/>
                    </a:cubicBezTo>
                    <a:cubicBezTo>
                      <a:pt x="92" y="24"/>
                      <a:pt x="90" y="29"/>
                      <a:pt x="85" y="31"/>
                    </a:cubicBezTo>
                    <a:cubicBezTo>
                      <a:pt x="16" y="62"/>
                      <a:pt x="16" y="62"/>
                      <a:pt x="16" y="62"/>
                    </a:cubicBezTo>
                    <a:cubicBezTo>
                      <a:pt x="15" y="63"/>
                      <a:pt x="13" y="63"/>
                      <a:pt x="12"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5" name="Freeform 79"/>
              <p:cNvSpPr>
                <a:spLocks/>
              </p:cNvSpPr>
              <p:nvPr/>
            </p:nvSpPr>
            <p:spPr bwMode="auto">
              <a:xfrm>
                <a:off x="4064" y="3219"/>
                <a:ext cx="32" cy="57"/>
              </a:xfrm>
              <a:custGeom>
                <a:avLst/>
                <a:gdLst>
                  <a:gd name="T0" fmla="*/ 33 w 69"/>
                  <a:gd name="T1" fmla="*/ 120 h 120"/>
                  <a:gd name="T2" fmla="*/ 28 w 69"/>
                  <a:gd name="T3" fmla="*/ 119 h 120"/>
                  <a:gd name="T4" fmla="*/ 6 w 69"/>
                  <a:gd name="T5" fmla="*/ 106 h 120"/>
                  <a:gd name="T6" fmla="*/ 3 w 69"/>
                  <a:gd name="T7" fmla="*/ 92 h 120"/>
                  <a:gd name="T8" fmla="*/ 8 w 69"/>
                  <a:gd name="T9" fmla="*/ 81 h 120"/>
                  <a:gd name="T10" fmla="*/ 11 w 69"/>
                  <a:gd name="T11" fmla="*/ 52 h 120"/>
                  <a:gd name="T12" fmla="*/ 13 w 69"/>
                  <a:gd name="T13" fmla="*/ 48 h 120"/>
                  <a:gd name="T14" fmla="*/ 23 w 69"/>
                  <a:gd name="T15" fmla="*/ 32 h 120"/>
                  <a:gd name="T16" fmla="*/ 24 w 69"/>
                  <a:gd name="T17" fmla="*/ 31 h 120"/>
                  <a:gd name="T18" fmla="*/ 47 w 69"/>
                  <a:gd name="T19" fmla="*/ 4 h 120"/>
                  <a:gd name="T20" fmla="*/ 58 w 69"/>
                  <a:gd name="T21" fmla="*/ 1 h 120"/>
                  <a:gd name="T22" fmla="*/ 65 w 69"/>
                  <a:gd name="T23" fmla="*/ 9 h 120"/>
                  <a:gd name="T24" fmla="*/ 69 w 69"/>
                  <a:gd name="T25" fmla="*/ 29 h 120"/>
                  <a:gd name="T26" fmla="*/ 69 w 69"/>
                  <a:gd name="T27" fmla="*/ 34 h 120"/>
                  <a:gd name="T28" fmla="*/ 43 w 69"/>
                  <a:gd name="T29" fmla="*/ 113 h 120"/>
                  <a:gd name="T30" fmla="*/ 37 w 69"/>
                  <a:gd name="T31" fmla="*/ 120 h 120"/>
                  <a:gd name="T32" fmla="*/ 33 w 69"/>
                  <a:gd name="T3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120">
                    <a:moveTo>
                      <a:pt x="33" y="120"/>
                    </a:moveTo>
                    <a:cubicBezTo>
                      <a:pt x="31" y="120"/>
                      <a:pt x="29" y="120"/>
                      <a:pt x="28" y="119"/>
                    </a:cubicBezTo>
                    <a:cubicBezTo>
                      <a:pt x="6" y="106"/>
                      <a:pt x="6" y="106"/>
                      <a:pt x="6" y="106"/>
                    </a:cubicBezTo>
                    <a:cubicBezTo>
                      <a:pt x="2" y="103"/>
                      <a:pt x="0" y="97"/>
                      <a:pt x="3" y="92"/>
                    </a:cubicBezTo>
                    <a:cubicBezTo>
                      <a:pt x="8" y="81"/>
                      <a:pt x="8" y="81"/>
                      <a:pt x="8" y="81"/>
                    </a:cubicBezTo>
                    <a:cubicBezTo>
                      <a:pt x="11" y="52"/>
                      <a:pt x="11" y="52"/>
                      <a:pt x="11" y="52"/>
                    </a:cubicBezTo>
                    <a:cubicBezTo>
                      <a:pt x="11" y="51"/>
                      <a:pt x="12" y="49"/>
                      <a:pt x="13" y="48"/>
                    </a:cubicBezTo>
                    <a:cubicBezTo>
                      <a:pt x="23" y="32"/>
                      <a:pt x="23" y="32"/>
                      <a:pt x="23" y="32"/>
                    </a:cubicBezTo>
                    <a:cubicBezTo>
                      <a:pt x="23" y="32"/>
                      <a:pt x="24" y="32"/>
                      <a:pt x="24" y="31"/>
                    </a:cubicBezTo>
                    <a:cubicBezTo>
                      <a:pt x="47" y="4"/>
                      <a:pt x="47" y="4"/>
                      <a:pt x="47" y="4"/>
                    </a:cubicBezTo>
                    <a:cubicBezTo>
                      <a:pt x="50" y="1"/>
                      <a:pt x="54" y="0"/>
                      <a:pt x="58" y="1"/>
                    </a:cubicBezTo>
                    <a:cubicBezTo>
                      <a:pt x="62" y="2"/>
                      <a:pt x="65" y="5"/>
                      <a:pt x="65" y="9"/>
                    </a:cubicBezTo>
                    <a:cubicBezTo>
                      <a:pt x="69" y="29"/>
                      <a:pt x="69" y="29"/>
                      <a:pt x="69" y="29"/>
                    </a:cubicBezTo>
                    <a:cubicBezTo>
                      <a:pt x="69" y="31"/>
                      <a:pt x="69" y="32"/>
                      <a:pt x="69" y="34"/>
                    </a:cubicBezTo>
                    <a:cubicBezTo>
                      <a:pt x="43" y="113"/>
                      <a:pt x="43" y="113"/>
                      <a:pt x="43" y="113"/>
                    </a:cubicBezTo>
                    <a:cubicBezTo>
                      <a:pt x="42" y="116"/>
                      <a:pt x="40" y="119"/>
                      <a:pt x="37" y="120"/>
                    </a:cubicBezTo>
                    <a:cubicBezTo>
                      <a:pt x="36" y="120"/>
                      <a:pt x="34" y="120"/>
                      <a:pt x="33" y="1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6" name="Freeform 80"/>
              <p:cNvSpPr>
                <a:spLocks/>
              </p:cNvSpPr>
              <p:nvPr/>
            </p:nvSpPr>
            <p:spPr bwMode="auto">
              <a:xfrm>
                <a:off x="3661" y="3098"/>
                <a:ext cx="42" cy="20"/>
              </a:xfrm>
              <a:custGeom>
                <a:avLst/>
                <a:gdLst>
                  <a:gd name="T0" fmla="*/ 38 w 88"/>
                  <a:gd name="T1" fmla="*/ 42 h 42"/>
                  <a:gd name="T2" fmla="*/ 28 w 88"/>
                  <a:gd name="T3" fmla="*/ 32 h 42"/>
                  <a:gd name="T4" fmla="*/ 37 w 88"/>
                  <a:gd name="T5" fmla="*/ 21 h 42"/>
                  <a:gd name="T6" fmla="*/ 39 w 88"/>
                  <a:gd name="T7" fmla="*/ 21 h 42"/>
                  <a:gd name="T8" fmla="*/ 38 w 88"/>
                  <a:gd name="T9" fmla="*/ 20 h 42"/>
                  <a:gd name="T10" fmla="*/ 10 w 88"/>
                  <a:gd name="T11" fmla="*/ 20 h 42"/>
                  <a:gd name="T12" fmla="*/ 0 w 88"/>
                  <a:gd name="T13" fmla="*/ 10 h 42"/>
                  <a:gd name="T14" fmla="*/ 10 w 88"/>
                  <a:gd name="T15" fmla="*/ 0 h 42"/>
                  <a:gd name="T16" fmla="*/ 41 w 88"/>
                  <a:gd name="T17" fmla="*/ 0 h 42"/>
                  <a:gd name="T18" fmla="*/ 46 w 88"/>
                  <a:gd name="T19" fmla="*/ 1 h 42"/>
                  <a:gd name="T20" fmla="*/ 60 w 88"/>
                  <a:gd name="T21" fmla="*/ 9 h 42"/>
                  <a:gd name="T22" fmla="*/ 81 w 88"/>
                  <a:gd name="T23" fmla="*/ 17 h 42"/>
                  <a:gd name="T24" fmla="*/ 87 w 88"/>
                  <a:gd name="T25" fmla="*/ 28 h 42"/>
                  <a:gd name="T26" fmla="*/ 78 w 88"/>
                  <a:gd name="T27" fmla="*/ 37 h 42"/>
                  <a:gd name="T28" fmla="*/ 39 w 88"/>
                  <a:gd name="T29" fmla="*/ 41 h 42"/>
                  <a:gd name="T30" fmla="*/ 38 w 88"/>
                  <a:gd name="T3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42">
                    <a:moveTo>
                      <a:pt x="38" y="42"/>
                    </a:moveTo>
                    <a:cubicBezTo>
                      <a:pt x="33" y="42"/>
                      <a:pt x="28" y="38"/>
                      <a:pt x="28" y="32"/>
                    </a:cubicBezTo>
                    <a:cubicBezTo>
                      <a:pt x="27" y="27"/>
                      <a:pt x="31" y="22"/>
                      <a:pt x="37" y="21"/>
                    </a:cubicBezTo>
                    <a:cubicBezTo>
                      <a:pt x="39" y="21"/>
                      <a:pt x="39" y="21"/>
                      <a:pt x="39" y="21"/>
                    </a:cubicBezTo>
                    <a:cubicBezTo>
                      <a:pt x="38" y="20"/>
                      <a:pt x="38" y="20"/>
                      <a:pt x="38" y="20"/>
                    </a:cubicBezTo>
                    <a:cubicBezTo>
                      <a:pt x="10" y="20"/>
                      <a:pt x="10" y="20"/>
                      <a:pt x="10" y="20"/>
                    </a:cubicBezTo>
                    <a:cubicBezTo>
                      <a:pt x="4" y="20"/>
                      <a:pt x="0" y="16"/>
                      <a:pt x="0" y="10"/>
                    </a:cubicBezTo>
                    <a:cubicBezTo>
                      <a:pt x="0" y="4"/>
                      <a:pt x="4" y="0"/>
                      <a:pt x="10" y="0"/>
                    </a:cubicBezTo>
                    <a:cubicBezTo>
                      <a:pt x="41" y="0"/>
                      <a:pt x="41" y="0"/>
                      <a:pt x="41" y="0"/>
                    </a:cubicBezTo>
                    <a:cubicBezTo>
                      <a:pt x="43" y="0"/>
                      <a:pt x="44" y="0"/>
                      <a:pt x="46" y="1"/>
                    </a:cubicBezTo>
                    <a:cubicBezTo>
                      <a:pt x="60" y="9"/>
                      <a:pt x="60" y="9"/>
                      <a:pt x="60" y="9"/>
                    </a:cubicBezTo>
                    <a:cubicBezTo>
                      <a:pt x="81" y="17"/>
                      <a:pt x="81" y="17"/>
                      <a:pt x="81" y="17"/>
                    </a:cubicBezTo>
                    <a:cubicBezTo>
                      <a:pt x="85" y="19"/>
                      <a:pt x="88" y="24"/>
                      <a:pt x="87" y="28"/>
                    </a:cubicBezTo>
                    <a:cubicBezTo>
                      <a:pt x="86" y="33"/>
                      <a:pt x="83" y="37"/>
                      <a:pt x="78" y="37"/>
                    </a:cubicBezTo>
                    <a:cubicBezTo>
                      <a:pt x="39" y="41"/>
                      <a:pt x="39" y="41"/>
                      <a:pt x="39" y="41"/>
                    </a:cubicBezTo>
                    <a:cubicBezTo>
                      <a:pt x="39" y="42"/>
                      <a:pt x="38" y="42"/>
                      <a:pt x="3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7" name="Freeform 81"/>
              <p:cNvSpPr>
                <a:spLocks/>
              </p:cNvSpPr>
              <p:nvPr/>
            </p:nvSpPr>
            <p:spPr bwMode="auto">
              <a:xfrm>
                <a:off x="3711" y="3107"/>
                <a:ext cx="27" cy="13"/>
              </a:xfrm>
              <a:custGeom>
                <a:avLst/>
                <a:gdLst>
                  <a:gd name="T0" fmla="*/ 47 w 58"/>
                  <a:gd name="T1" fmla="*/ 27 h 27"/>
                  <a:gd name="T2" fmla="*/ 46 w 58"/>
                  <a:gd name="T3" fmla="*/ 27 h 27"/>
                  <a:gd name="T4" fmla="*/ 10 w 58"/>
                  <a:gd name="T5" fmla="*/ 21 h 27"/>
                  <a:gd name="T6" fmla="*/ 1 w 58"/>
                  <a:gd name="T7" fmla="*/ 10 h 27"/>
                  <a:gd name="T8" fmla="*/ 13 w 58"/>
                  <a:gd name="T9" fmla="*/ 1 h 27"/>
                  <a:gd name="T10" fmla="*/ 49 w 58"/>
                  <a:gd name="T11" fmla="*/ 6 h 27"/>
                  <a:gd name="T12" fmla="*/ 58 w 58"/>
                  <a:gd name="T13" fmla="*/ 18 h 27"/>
                  <a:gd name="T14" fmla="*/ 47 w 5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7">
                    <a:moveTo>
                      <a:pt x="47" y="27"/>
                    </a:moveTo>
                    <a:cubicBezTo>
                      <a:pt x="47" y="27"/>
                      <a:pt x="46" y="27"/>
                      <a:pt x="46" y="27"/>
                    </a:cubicBezTo>
                    <a:cubicBezTo>
                      <a:pt x="10" y="21"/>
                      <a:pt x="10" y="21"/>
                      <a:pt x="10" y="21"/>
                    </a:cubicBezTo>
                    <a:cubicBezTo>
                      <a:pt x="4" y="21"/>
                      <a:pt x="0" y="15"/>
                      <a:pt x="1" y="10"/>
                    </a:cubicBezTo>
                    <a:cubicBezTo>
                      <a:pt x="2" y="4"/>
                      <a:pt x="7" y="0"/>
                      <a:pt x="13" y="1"/>
                    </a:cubicBezTo>
                    <a:cubicBezTo>
                      <a:pt x="49" y="6"/>
                      <a:pt x="49" y="6"/>
                      <a:pt x="49" y="6"/>
                    </a:cubicBezTo>
                    <a:cubicBezTo>
                      <a:pt x="54" y="7"/>
                      <a:pt x="58" y="12"/>
                      <a:pt x="58" y="18"/>
                    </a:cubicBezTo>
                    <a:cubicBezTo>
                      <a:pt x="57" y="23"/>
                      <a:pt x="52" y="27"/>
                      <a:pt x="47"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8" name="Freeform 82"/>
              <p:cNvSpPr>
                <a:spLocks/>
              </p:cNvSpPr>
              <p:nvPr/>
            </p:nvSpPr>
            <p:spPr bwMode="auto">
              <a:xfrm>
                <a:off x="3735" y="3119"/>
                <a:ext cx="13" cy="16"/>
              </a:xfrm>
              <a:custGeom>
                <a:avLst/>
                <a:gdLst>
                  <a:gd name="T0" fmla="*/ 16 w 27"/>
                  <a:gd name="T1" fmla="*/ 35 h 35"/>
                  <a:gd name="T2" fmla="*/ 6 w 27"/>
                  <a:gd name="T3" fmla="*/ 28 h 35"/>
                  <a:gd name="T4" fmla="*/ 2 w 27"/>
                  <a:gd name="T5" fmla="*/ 15 h 35"/>
                  <a:gd name="T6" fmla="*/ 8 w 27"/>
                  <a:gd name="T7" fmla="*/ 2 h 35"/>
                  <a:gd name="T8" fmla="*/ 21 w 27"/>
                  <a:gd name="T9" fmla="*/ 9 h 35"/>
                  <a:gd name="T10" fmla="*/ 26 w 27"/>
                  <a:gd name="T11" fmla="*/ 22 h 35"/>
                  <a:gd name="T12" fmla="*/ 19 w 27"/>
                  <a:gd name="T13" fmla="*/ 35 h 35"/>
                  <a:gd name="T14" fmla="*/ 16 w 27"/>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35">
                    <a:moveTo>
                      <a:pt x="16" y="35"/>
                    </a:moveTo>
                    <a:cubicBezTo>
                      <a:pt x="12" y="35"/>
                      <a:pt x="8" y="33"/>
                      <a:pt x="6" y="28"/>
                    </a:cubicBezTo>
                    <a:cubicBezTo>
                      <a:pt x="2" y="15"/>
                      <a:pt x="2" y="15"/>
                      <a:pt x="2" y="15"/>
                    </a:cubicBezTo>
                    <a:cubicBezTo>
                      <a:pt x="0" y="10"/>
                      <a:pt x="3" y="4"/>
                      <a:pt x="8" y="2"/>
                    </a:cubicBezTo>
                    <a:cubicBezTo>
                      <a:pt x="14" y="0"/>
                      <a:pt x="19" y="3"/>
                      <a:pt x="21" y="9"/>
                    </a:cubicBezTo>
                    <a:cubicBezTo>
                      <a:pt x="26" y="22"/>
                      <a:pt x="26" y="22"/>
                      <a:pt x="26" y="22"/>
                    </a:cubicBezTo>
                    <a:cubicBezTo>
                      <a:pt x="27" y="27"/>
                      <a:pt x="25" y="33"/>
                      <a:pt x="19" y="35"/>
                    </a:cubicBezTo>
                    <a:cubicBezTo>
                      <a:pt x="18" y="35"/>
                      <a:pt x="17" y="35"/>
                      <a:pt x="1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9" name="Freeform 83"/>
              <p:cNvSpPr>
                <a:spLocks/>
              </p:cNvSpPr>
              <p:nvPr/>
            </p:nvSpPr>
            <p:spPr bwMode="auto">
              <a:xfrm>
                <a:off x="4014" y="2353"/>
                <a:ext cx="64" cy="64"/>
              </a:xfrm>
              <a:custGeom>
                <a:avLst/>
                <a:gdLst>
                  <a:gd name="T0" fmla="*/ 12 w 137"/>
                  <a:gd name="T1" fmla="*/ 137 h 137"/>
                  <a:gd name="T2" fmla="*/ 126 w 137"/>
                  <a:gd name="T3" fmla="*/ 0 h 137"/>
                  <a:gd name="T4" fmla="*/ 12 w 137"/>
                  <a:gd name="T5" fmla="*/ 137 h 137"/>
                </a:gdLst>
                <a:ahLst/>
                <a:cxnLst>
                  <a:cxn ang="0">
                    <a:pos x="T0" y="T1"/>
                  </a:cxn>
                  <a:cxn ang="0">
                    <a:pos x="T2" y="T3"/>
                  </a:cxn>
                  <a:cxn ang="0">
                    <a:pos x="T4" y="T5"/>
                  </a:cxn>
                </a:cxnLst>
                <a:rect l="0" t="0" r="r" b="b"/>
                <a:pathLst>
                  <a:path w="137" h="137">
                    <a:moveTo>
                      <a:pt x="12" y="137"/>
                    </a:moveTo>
                    <a:cubicBezTo>
                      <a:pt x="12" y="137"/>
                      <a:pt x="137" y="126"/>
                      <a:pt x="126" y="0"/>
                    </a:cubicBezTo>
                    <a:cubicBezTo>
                      <a:pt x="126" y="0"/>
                      <a:pt x="0" y="12"/>
                      <a:pt x="12" y="137"/>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0" name="Freeform 84"/>
              <p:cNvSpPr>
                <a:spLocks/>
              </p:cNvSpPr>
              <p:nvPr/>
            </p:nvSpPr>
            <p:spPr bwMode="auto">
              <a:xfrm>
                <a:off x="3602" y="2246"/>
                <a:ext cx="90" cy="104"/>
              </a:xfrm>
              <a:custGeom>
                <a:avLst/>
                <a:gdLst>
                  <a:gd name="T0" fmla="*/ 192 w 192"/>
                  <a:gd name="T1" fmla="*/ 172 h 220"/>
                  <a:gd name="T2" fmla="*/ 144 w 192"/>
                  <a:gd name="T3" fmla="*/ 220 h 220"/>
                  <a:gd name="T4" fmla="*/ 52 w 192"/>
                  <a:gd name="T5" fmla="*/ 220 h 220"/>
                  <a:gd name="T6" fmla="*/ 0 w 192"/>
                  <a:gd name="T7" fmla="*/ 172 h 220"/>
                  <a:gd name="T8" fmla="*/ 0 w 192"/>
                  <a:gd name="T9" fmla="*/ 60 h 220"/>
                  <a:gd name="T10" fmla="*/ 48 w 192"/>
                  <a:gd name="T11" fmla="*/ 0 h 220"/>
                  <a:gd name="T12" fmla="*/ 144 w 192"/>
                  <a:gd name="T13" fmla="*/ 0 h 220"/>
                  <a:gd name="T14" fmla="*/ 192 w 192"/>
                  <a:gd name="T15" fmla="*/ 60 h 220"/>
                  <a:gd name="T16" fmla="*/ 192 w 192"/>
                  <a:gd name="T17" fmla="*/ 17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20">
                    <a:moveTo>
                      <a:pt x="192" y="172"/>
                    </a:moveTo>
                    <a:cubicBezTo>
                      <a:pt x="192" y="198"/>
                      <a:pt x="170" y="220"/>
                      <a:pt x="144" y="220"/>
                    </a:cubicBezTo>
                    <a:cubicBezTo>
                      <a:pt x="52" y="220"/>
                      <a:pt x="52" y="220"/>
                      <a:pt x="52" y="220"/>
                    </a:cubicBezTo>
                    <a:cubicBezTo>
                      <a:pt x="25" y="220"/>
                      <a:pt x="0" y="198"/>
                      <a:pt x="0" y="172"/>
                    </a:cubicBezTo>
                    <a:cubicBezTo>
                      <a:pt x="0" y="60"/>
                      <a:pt x="0" y="60"/>
                      <a:pt x="0" y="60"/>
                    </a:cubicBezTo>
                    <a:cubicBezTo>
                      <a:pt x="0" y="33"/>
                      <a:pt x="21" y="0"/>
                      <a:pt x="48" y="0"/>
                    </a:cubicBezTo>
                    <a:cubicBezTo>
                      <a:pt x="144" y="0"/>
                      <a:pt x="144" y="0"/>
                      <a:pt x="144" y="0"/>
                    </a:cubicBezTo>
                    <a:cubicBezTo>
                      <a:pt x="170" y="0"/>
                      <a:pt x="192" y="33"/>
                      <a:pt x="192" y="60"/>
                    </a:cubicBezTo>
                    <a:lnTo>
                      <a:pt x="192" y="17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1" name="Freeform 85"/>
              <p:cNvSpPr>
                <a:spLocks/>
              </p:cNvSpPr>
              <p:nvPr/>
            </p:nvSpPr>
            <p:spPr bwMode="auto">
              <a:xfrm>
                <a:off x="3630" y="2272"/>
                <a:ext cx="74" cy="127"/>
              </a:xfrm>
              <a:custGeom>
                <a:avLst/>
                <a:gdLst>
                  <a:gd name="T0" fmla="*/ 116 w 157"/>
                  <a:gd name="T1" fmla="*/ 0 h 270"/>
                  <a:gd name="T2" fmla="*/ 69 w 157"/>
                  <a:gd name="T3" fmla="*/ 27 h 270"/>
                  <a:gd name="T4" fmla="*/ 52 w 157"/>
                  <a:gd name="T5" fmla="*/ 25 h 270"/>
                  <a:gd name="T6" fmla="*/ 63 w 157"/>
                  <a:gd name="T7" fmla="*/ 92 h 270"/>
                  <a:gd name="T8" fmla="*/ 63 w 157"/>
                  <a:gd name="T9" fmla="*/ 98 h 270"/>
                  <a:gd name="T10" fmla="*/ 60 w 157"/>
                  <a:gd name="T11" fmla="*/ 117 h 270"/>
                  <a:gd name="T12" fmla="*/ 46 w 157"/>
                  <a:gd name="T13" fmla="*/ 118 h 270"/>
                  <a:gd name="T14" fmla="*/ 46 w 157"/>
                  <a:gd name="T15" fmla="*/ 107 h 270"/>
                  <a:gd name="T16" fmla="*/ 31 w 157"/>
                  <a:gd name="T17" fmla="*/ 92 h 270"/>
                  <a:gd name="T18" fmla="*/ 16 w 157"/>
                  <a:gd name="T19" fmla="*/ 107 h 270"/>
                  <a:gd name="T20" fmla="*/ 16 w 157"/>
                  <a:gd name="T21" fmla="*/ 127 h 270"/>
                  <a:gd name="T22" fmla="*/ 16 w 157"/>
                  <a:gd name="T23" fmla="*/ 156 h 270"/>
                  <a:gd name="T24" fmla="*/ 0 w 157"/>
                  <a:gd name="T25" fmla="*/ 164 h 270"/>
                  <a:gd name="T26" fmla="*/ 0 w 157"/>
                  <a:gd name="T27" fmla="*/ 270 h 270"/>
                  <a:gd name="T28" fmla="*/ 77 w 157"/>
                  <a:gd name="T29" fmla="*/ 270 h 270"/>
                  <a:gd name="T30" fmla="*/ 77 w 157"/>
                  <a:gd name="T31" fmla="*/ 233 h 270"/>
                  <a:gd name="T32" fmla="*/ 114 w 157"/>
                  <a:gd name="T33" fmla="*/ 238 h 270"/>
                  <a:gd name="T34" fmla="*/ 136 w 157"/>
                  <a:gd name="T35" fmla="*/ 237 h 270"/>
                  <a:gd name="T36" fmla="*/ 136 w 157"/>
                  <a:gd name="T37" fmla="*/ 157 h 270"/>
                  <a:gd name="T38" fmla="*/ 157 w 157"/>
                  <a:gd name="T39" fmla="*/ 157 h 270"/>
                  <a:gd name="T40" fmla="*/ 116 w 157"/>
                  <a:gd name="T41"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270">
                    <a:moveTo>
                      <a:pt x="116" y="0"/>
                    </a:moveTo>
                    <a:cubicBezTo>
                      <a:pt x="109" y="16"/>
                      <a:pt x="90" y="27"/>
                      <a:pt x="69" y="27"/>
                    </a:cubicBezTo>
                    <a:cubicBezTo>
                      <a:pt x="63" y="27"/>
                      <a:pt x="58" y="26"/>
                      <a:pt x="52" y="25"/>
                    </a:cubicBezTo>
                    <a:cubicBezTo>
                      <a:pt x="59" y="44"/>
                      <a:pt x="63" y="67"/>
                      <a:pt x="63" y="92"/>
                    </a:cubicBezTo>
                    <a:cubicBezTo>
                      <a:pt x="63" y="94"/>
                      <a:pt x="63" y="96"/>
                      <a:pt x="63" y="98"/>
                    </a:cubicBezTo>
                    <a:cubicBezTo>
                      <a:pt x="61" y="109"/>
                      <a:pt x="60" y="117"/>
                      <a:pt x="60" y="117"/>
                    </a:cubicBezTo>
                    <a:cubicBezTo>
                      <a:pt x="55" y="117"/>
                      <a:pt x="50" y="118"/>
                      <a:pt x="46" y="118"/>
                    </a:cubicBezTo>
                    <a:cubicBezTo>
                      <a:pt x="46" y="114"/>
                      <a:pt x="46" y="109"/>
                      <a:pt x="46" y="107"/>
                    </a:cubicBezTo>
                    <a:cubicBezTo>
                      <a:pt x="46" y="99"/>
                      <a:pt x="39" y="92"/>
                      <a:pt x="31" y="92"/>
                    </a:cubicBezTo>
                    <a:cubicBezTo>
                      <a:pt x="23" y="92"/>
                      <a:pt x="16" y="99"/>
                      <a:pt x="16" y="107"/>
                    </a:cubicBezTo>
                    <a:cubicBezTo>
                      <a:pt x="16" y="111"/>
                      <a:pt x="16" y="123"/>
                      <a:pt x="16" y="127"/>
                    </a:cubicBezTo>
                    <a:cubicBezTo>
                      <a:pt x="16" y="127"/>
                      <a:pt x="16" y="155"/>
                      <a:pt x="16" y="156"/>
                    </a:cubicBezTo>
                    <a:cubicBezTo>
                      <a:pt x="6" y="162"/>
                      <a:pt x="0" y="164"/>
                      <a:pt x="0" y="164"/>
                    </a:cubicBezTo>
                    <a:cubicBezTo>
                      <a:pt x="0" y="270"/>
                      <a:pt x="0" y="270"/>
                      <a:pt x="0" y="270"/>
                    </a:cubicBezTo>
                    <a:cubicBezTo>
                      <a:pt x="77" y="270"/>
                      <a:pt x="77" y="270"/>
                      <a:pt x="77" y="270"/>
                    </a:cubicBezTo>
                    <a:cubicBezTo>
                      <a:pt x="77" y="233"/>
                      <a:pt x="77" y="233"/>
                      <a:pt x="77" y="233"/>
                    </a:cubicBezTo>
                    <a:cubicBezTo>
                      <a:pt x="89" y="236"/>
                      <a:pt x="101" y="238"/>
                      <a:pt x="114" y="238"/>
                    </a:cubicBezTo>
                    <a:cubicBezTo>
                      <a:pt x="121" y="238"/>
                      <a:pt x="129" y="238"/>
                      <a:pt x="136" y="237"/>
                    </a:cubicBezTo>
                    <a:cubicBezTo>
                      <a:pt x="136" y="157"/>
                      <a:pt x="136" y="157"/>
                      <a:pt x="136" y="157"/>
                    </a:cubicBezTo>
                    <a:cubicBezTo>
                      <a:pt x="157" y="157"/>
                      <a:pt x="157" y="157"/>
                      <a:pt x="157" y="157"/>
                    </a:cubicBezTo>
                    <a:lnTo>
                      <a:pt x="116"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2" name="Freeform 86"/>
              <p:cNvSpPr>
                <a:spLocks/>
              </p:cNvSpPr>
              <p:nvPr/>
            </p:nvSpPr>
            <p:spPr bwMode="auto">
              <a:xfrm>
                <a:off x="3826" y="2410"/>
                <a:ext cx="201" cy="129"/>
              </a:xfrm>
              <a:custGeom>
                <a:avLst/>
                <a:gdLst>
                  <a:gd name="T0" fmla="*/ 0 w 427"/>
                  <a:gd name="T1" fmla="*/ 274 h 274"/>
                  <a:gd name="T2" fmla="*/ 0 w 427"/>
                  <a:gd name="T3" fmla="*/ 186 h 274"/>
                  <a:gd name="T4" fmla="*/ 290 w 427"/>
                  <a:gd name="T5" fmla="*/ 68 h 274"/>
                  <a:gd name="T6" fmla="*/ 427 w 427"/>
                  <a:gd name="T7" fmla="*/ 0 h 274"/>
                  <a:gd name="T8" fmla="*/ 427 w 427"/>
                  <a:gd name="T9" fmla="*/ 88 h 274"/>
                  <a:gd name="T10" fmla="*/ 343 w 427"/>
                  <a:gd name="T11" fmla="*/ 138 h 274"/>
                  <a:gd name="T12" fmla="*/ 0 w 427"/>
                  <a:gd name="T13" fmla="*/ 274 h 274"/>
                </a:gdLst>
                <a:ahLst/>
                <a:cxnLst>
                  <a:cxn ang="0">
                    <a:pos x="T0" y="T1"/>
                  </a:cxn>
                  <a:cxn ang="0">
                    <a:pos x="T2" y="T3"/>
                  </a:cxn>
                  <a:cxn ang="0">
                    <a:pos x="T4" y="T5"/>
                  </a:cxn>
                  <a:cxn ang="0">
                    <a:pos x="T6" y="T7"/>
                  </a:cxn>
                  <a:cxn ang="0">
                    <a:pos x="T8" y="T9"/>
                  </a:cxn>
                  <a:cxn ang="0">
                    <a:pos x="T10" y="T11"/>
                  </a:cxn>
                  <a:cxn ang="0">
                    <a:pos x="T12" y="T13"/>
                  </a:cxn>
                </a:cxnLst>
                <a:rect l="0" t="0" r="r" b="b"/>
                <a:pathLst>
                  <a:path w="427" h="274">
                    <a:moveTo>
                      <a:pt x="0" y="274"/>
                    </a:moveTo>
                    <a:cubicBezTo>
                      <a:pt x="0" y="186"/>
                      <a:pt x="0" y="186"/>
                      <a:pt x="0" y="186"/>
                    </a:cubicBezTo>
                    <a:cubicBezTo>
                      <a:pt x="136" y="186"/>
                      <a:pt x="221" y="121"/>
                      <a:pt x="290" y="68"/>
                    </a:cubicBezTo>
                    <a:cubicBezTo>
                      <a:pt x="338" y="31"/>
                      <a:pt x="379" y="0"/>
                      <a:pt x="427" y="0"/>
                    </a:cubicBezTo>
                    <a:cubicBezTo>
                      <a:pt x="427" y="88"/>
                      <a:pt x="427" y="88"/>
                      <a:pt x="427" y="88"/>
                    </a:cubicBezTo>
                    <a:cubicBezTo>
                      <a:pt x="409" y="88"/>
                      <a:pt x="377" y="112"/>
                      <a:pt x="343" y="138"/>
                    </a:cubicBezTo>
                    <a:cubicBezTo>
                      <a:pt x="268" y="195"/>
                      <a:pt x="165" y="274"/>
                      <a:pt x="0" y="274"/>
                    </a:cubicBez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3" name="Freeform 87"/>
              <p:cNvSpPr>
                <a:spLocks/>
              </p:cNvSpPr>
              <p:nvPr/>
            </p:nvSpPr>
            <p:spPr bwMode="auto">
              <a:xfrm>
                <a:off x="3826" y="2438"/>
                <a:ext cx="201" cy="101"/>
              </a:xfrm>
              <a:custGeom>
                <a:avLst/>
                <a:gdLst>
                  <a:gd name="T0" fmla="*/ 427 w 427"/>
                  <a:gd name="T1" fmla="*/ 28 h 214"/>
                  <a:gd name="T2" fmla="*/ 427 w 427"/>
                  <a:gd name="T3" fmla="*/ 0 h 214"/>
                  <a:gd name="T4" fmla="*/ 323 w 427"/>
                  <a:gd name="T5" fmla="*/ 66 h 214"/>
                  <a:gd name="T6" fmla="*/ 0 w 427"/>
                  <a:gd name="T7" fmla="*/ 198 h 214"/>
                  <a:gd name="T8" fmla="*/ 0 w 427"/>
                  <a:gd name="T9" fmla="*/ 214 h 214"/>
                  <a:gd name="T10" fmla="*/ 343 w 427"/>
                  <a:gd name="T11" fmla="*/ 78 h 214"/>
                  <a:gd name="T12" fmla="*/ 427 w 427"/>
                  <a:gd name="T13" fmla="*/ 28 h 214"/>
                </a:gdLst>
                <a:ahLst/>
                <a:cxnLst>
                  <a:cxn ang="0">
                    <a:pos x="T0" y="T1"/>
                  </a:cxn>
                  <a:cxn ang="0">
                    <a:pos x="T2" y="T3"/>
                  </a:cxn>
                  <a:cxn ang="0">
                    <a:pos x="T4" y="T5"/>
                  </a:cxn>
                  <a:cxn ang="0">
                    <a:pos x="T6" y="T7"/>
                  </a:cxn>
                  <a:cxn ang="0">
                    <a:pos x="T8" y="T9"/>
                  </a:cxn>
                  <a:cxn ang="0">
                    <a:pos x="T10" y="T11"/>
                  </a:cxn>
                  <a:cxn ang="0">
                    <a:pos x="T12" y="T13"/>
                  </a:cxn>
                </a:cxnLst>
                <a:rect l="0" t="0" r="r" b="b"/>
                <a:pathLst>
                  <a:path w="427" h="214">
                    <a:moveTo>
                      <a:pt x="427" y="28"/>
                    </a:moveTo>
                    <a:cubicBezTo>
                      <a:pt x="427" y="0"/>
                      <a:pt x="427" y="0"/>
                      <a:pt x="427" y="0"/>
                    </a:cubicBezTo>
                    <a:cubicBezTo>
                      <a:pt x="393" y="13"/>
                      <a:pt x="360" y="38"/>
                      <a:pt x="323" y="66"/>
                    </a:cubicBezTo>
                    <a:cubicBezTo>
                      <a:pt x="247" y="125"/>
                      <a:pt x="151" y="198"/>
                      <a:pt x="0" y="198"/>
                    </a:cubicBezTo>
                    <a:cubicBezTo>
                      <a:pt x="0" y="214"/>
                      <a:pt x="0" y="214"/>
                      <a:pt x="0" y="214"/>
                    </a:cubicBezTo>
                    <a:cubicBezTo>
                      <a:pt x="165" y="214"/>
                      <a:pt x="268" y="135"/>
                      <a:pt x="343" y="78"/>
                    </a:cubicBezTo>
                    <a:cubicBezTo>
                      <a:pt x="377" y="52"/>
                      <a:pt x="409" y="28"/>
                      <a:pt x="427" y="2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4" name="Freeform 88"/>
              <p:cNvSpPr>
                <a:spLocks noEditPoints="1"/>
              </p:cNvSpPr>
              <p:nvPr/>
            </p:nvSpPr>
            <p:spPr bwMode="auto">
              <a:xfrm>
                <a:off x="3954" y="2396"/>
                <a:ext cx="209" cy="602"/>
              </a:xfrm>
              <a:custGeom>
                <a:avLst/>
                <a:gdLst>
                  <a:gd name="T0" fmla="*/ 195 w 209"/>
                  <a:gd name="T1" fmla="*/ 556 h 602"/>
                  <a:gd name="T2" fmla="*/ 185 w 209"/>
                  <a:gd name="T3" fmla="*/ 276 h 602"/>
                  <a:gd name="T4" fmla="*/ 209 w 209"/>
                  <a:gd name="T5" fmla="*/ 276 h 602"/>
                  <a:gd name="T6" fmla="*/ 209 w 209"/>
                  <a:gd name="T7" fmla="*/ 276 h 602"/>
                  <a:gd name="T8" fmla="*/ 176 w 209"/>
                  <a:gd name="T9" fmla="*/ 148 h 602"/>
                  <a:gd name="T10" fmla="*/ 190 w 209"/>
                  <a:gd name="T11" fmla="*/ 9 h 602"/>
                  <a:gd name="T12" fmla="*/ 148 w 209"/>
                  <a:gd name="T13" fmla="*/ 0 h 602"/>
                  <a:gd name="T14" fmla="*/ 103 w 209"/>
                  <a:gd name="T15" fmla="*/ 0 h 602"/>
                  <a:gd name="T16" fmla="*/ 67 w 209"/>
                  <a:gd name="T17" fmla="*/ 9 h 602"/>
                  <a:gd name="T18" fmla="*/ 53 w 209"/>
                  <a:gd name="T19" fmla="*/ 17 h 602"/>
                  <a:gd name="T20" fmla="*/ 59 w 209"/>
                  <a:gd name="T21" fmla="*/ 55 h 602"/>
                  <a:gd name="T22" fmla="*/ 79 w 209"/>
                  <a:gd name="T23" fmla="*/ 152 h 602"/>
                  <a:gd name="T24" fmla="*/ 48 w 209"/>
                  <a:gd name="T25" fmla="*/ 276 h 602"/>
                  <a:gd name="T26" fmla="*/ 68 w 209"/>
                  <a:gd name="T27" fmla="*/ 278 h 602"/>
                  <a:gd name="T28" fmla="*/ 58 w 209"/>
                  <a:gd name="T29" fmla="*/ 565 h 602"/>
                  <a:gd name="T30" fmla="*/ 0 w 209"/>
                  <a:gd name="T31" fmla="*/ 577 h 602"/>
                  <a:gd name="T32" fmla="*/ 0 w 209"/>
                  <a:gd name="T33" fmla="*/ 602 h 602"/>
                  <a:gd name="T34" fmla="*/ 60 w 209"/>
                  <a:gd name="T35" fmla="*/ 602 h 602"/>
                  <a:gd name="T36" fmla="*/ 67 w 209"/>
                  <a:gd name="T37" fmla="*/ 594 h 602"/>
                  <a:gd name="T38" fmla="*/ 82 w 209"/>
                  <a:gd name="T39" fmla="*/ 594 h 602"/>
                  <a:gd name="T40" fmla="*/ 82 w 209"/>
                  <a:gd name="T41" fmla="*/ 602 h 602"/>
                  <a:gd name="T42" fmla="*/ 92 w 209"/>
                  <a:gd name="T43" fmla="*/ 602 h 602"/>
                  <a:gd name="T44" fmla="*/ 103 w 209"/>
                  <a:gd name="T45" fmla="*/ 602 h 602"/>
                  <a:gd name="T46" fmla="*/ 153 w 209"/>
                  <a:gd name="T47" fmla="*/ 602 h 602"/>
                  <a:gd name="T48" fmla="*/ 160 w 209"/>
                  <a:gd name="T49" fmla="*/ 594 h 602"/>
                  <a:gd name="T50" fmla="*/ 174 w 209"/>
                  <a:gd name="T51" fmla="*/ 594 h 602"/>
                  <a:gd name="T52" fmla="*/ 174 w 209"/>
                  <a:gd name="T53" fmla="*/ 602 h 602"/>
                  <a:gd name="T54" fmla="*/ 195 w 209"/>
                  <a:gd name="T55" fmla="*/ 602 h 602"/>
                  <a:gd name="T56" fmla="*/ 195 w 209"/>
                  <a:gd name="T57" fmla="*/ 577 h 602"/>
                  <a:gd name="T58" fmla="*/ 195 w 209"/>
                  <a:gd name="T59" fmla="*/ 556 h 602"/>
                  <a:gd name="T60" fmla="*/ 195 w 209"/>
                  <a:gd name="T61" fmla="*/ 556 h 602"/>
                  <a:gd name="T62" fmla="*/ 195 w 209"/>
                  <a:gd name="T63" fmla="*/ 556 h 602"/>
                  <a:gd name="T64" fmla="*/ 103 w 209"/>
                  <a:gd name="T65" fmla="*/ 575 h 602"/>
                  <a:gd name="T66" fmla="*/ 103 w 209"/>
                  <a:gd name="T67" fmla="*/ 556 h 602"/>
                  <a:gd name="T68" fmla="*/ 103 w 209"/>
                  <a:gd name="T69" fmla="*/ 556 h 602"/>
                  <a:gd name="T70" fmla="*/ 103 w 209"/>
                  <a:gd name="T71" fmla="*/ 556 h 602"/>
                  <a:gd name="T72" fmla="*/ 126 w 209"/>
                  <a:gd name="T73" fmla="*/ 295 h 602"/>
                  <a:gd name="T74" fmla="*/ 132 w 209"/>
                  <a:gd name="T75" fmla="*/ 295 h 602"/>
                  <a:gd name="T76" fmla="*/ 150 w 209"/>
                  <a:gd name="T77" fmla="*/ 565 h 602"/>
                  <a:gd name="T78" fmla="*/ 103 w 209"/>
                  <a:gd name="T79" fmla="*/ 575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9" h="602">
                    <a:moveTo>
                      <a:pt x="195" y="556"/>
                    </a:moveTo>
                    <a:lnTo>
                      <a:pt x="185" y="276"/>
                    </a:lnTo>
                    <a:lnTo>
                      <a:pt x="209" y="276"/>
                    </a:lnTo>
                    <a:lnTo>
                      <a:pt x="209" y="276"/>
                    </a:lnTo>
                    <a:lnTo>
                      <a:pt x="176" y="148"/>
                    </a:lnTo>
                    <a:lnTo>
                      <a:pt x="190" y="9"/>
                    </a:lnTo>
                    <a:lnTo>
                      <a:pt x="148" y="0"/>
                    </a:lnTo>
                    <a:lnTo>
                      <a:pt x="103" y="0"/>
                    </a:lnTo>
                    <a:lnTo>
                      <a:pt x="67" y="9"/>
                    </a:lnTo>
                    <a:lnTo>
                      <a:pt x="53" y="17"/>
                    </a:lnTo>
                    <a:lnTo>
                      <a:pt x="59" y="55"/>
                    </a:lnTo>
                    <a:lnTo>
                      <a:pt x="79" y="152"/>
                    </a:lnTo>
                    <a:lnTo>
                      <a:pt x="48" y="276"/>
                    </a:lnTo>
                    <a:lnTo>
                      <a:pt x="68" y="278"/>
                    </a:lnTo>
                    <a:lnTo>
                      <a:pt x="58" y="565"/>
                    </a:lnTo>
                    <a:lnTo>
                      <a:pt x="0" y="577"/>
                    </a:lnTo>
                    <a:lnTo>
                      <a:pt x="0" y="602"/>
                    </a:lnTo>
                    <a:lnTo>
                      <a:pt x="60" y="602"/>
                    </a:lnTo>
                    <a:lnTo>
                      <a:pt x="67" y="594"/>
                    </a:lnTo>
                    <a:lnTo>
                      <a:pt x="82" y="594"/>
                    </a:lnTo>
                    <a:lnTo>
                      <a:pt x="82" y="602"/>
                    </a:lnTo>
                    <a:lnTo>
                      <a:pt x="92" y="602"/>
                    </a:lnTo>
                    <a:lnTo>
                      <a:pt x="103" y="602"/>
                    </a:lnTo>
                    <a:lnTo>
                      <a:pt x="153" y="602"/>
                    </a:lnTo>
                    <a:lnTo>
                      <a:pt x="160" y="594"/>
                    </a:lnTo>
                    <a:lnTo>
                      <a:pt x="174" y="594"/>
                    </a:lnTo>
                    <a:lnTo>
                      <a:pt x="174" y="602"/>
                    </a:lnTo>
                    <a:lnTo>
                      <a:pt x="195" y="602"/>
                    </a:lnTo>
                    <a:lnTo>
                      <a:pt x="195" y="577"/>
                    </a:lnTo>
                    <a:lnTo>
                      <a:pt x="195" y="556"/>
                    </a:lnTo>
                    <a:lnTo>
                      <a:pt x="195" y="556"/>
                    </a:lnTo>
                    <a:lnTo>
                      <a:pt x="195" y="556"/>
                    </a:lnTo>
                    <a:close/>
                    <a:moveTo>
                      <a:pt x="103" y="575"/>
                    </a:moveTo>
                    <a:lnTo>
                      <a:pt x="103" y="556"/>
                    </a:lnTo>
                    <a:lnTo>
                      <a:pt x="103" y="556"/>
                    </a:lnTo>
                    <a:lnTo>
                      <a:pt x="103" y="556"/>
                    </a:lnTo>
                    <a:lnTo>
                      <a:pt x="126" y="295"/>
                    </a:lnTo>
                    <a:lnTo>
                      <a:pt x="132" y="295"/>
                    </a:lnTo>
                    <a:lnTo>
                      <a:pt x="150" y="565"/>
                    </a:lnTo>
                    <a:lnTo>
                      <a:pt x="103" y="575"/>
                    </a:ln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5" name="Freeform 89"/>
              <p:cNvSpPr>
                <a:spLocks/>
              </p:cNvSpPr>
              <p:nvPr/>
            </p:nvSpPr>
            <p:spPr bwMode="auto">
              <a:xfrm>
                <a:off x="3698" y="2541"/>
                <a:ext cx="32" cy="41"/>
              </a:xfrm>
              <a:custGeom>
                <a:avLst/>
                <a:gdLst>
                  <a:gd name="T0" fmla="*/ 32 w 32"/>
                  <a:gd name="T1" fmla="*/ 28 h 41"/>
                  <a:gd name="T2" fmla="*/ 0 w 32"/>
                  <a:gd name="T3" fmla="*/ 41 h 41"/>
                  <a:gd name="T4" fmla="*/ 9 w 32"/>
                  <a:gd name="T5" fmla="*/ 3 h 41"/>
                  <a:gd name="T6" fmla="*/ 32 w 32"/>
                  <a:gd name="T7" fmla="*/ 0 h 41"/>
                  <a:gd name="T8" fmla="*/ 32 w 32"/>
                  <a:gd name="T9" fmla="*/ 28 h 41"/>
                </a:gdLst>
                <a:ahLst/>
                <a:cxnLst>
                  <a:cxn ang="0">
                    <a:pos x="T0" y="T1"/>
                  </a:cxn>
                  <a:cxn ang="0">
                    <a:pos x="T2" y="T3"/>
                  </a:cxn>
                  <a:cxn ang="0">
                    <a:pos x="T4" y="T5"/>
                  </a:cxn>
                  <a:cxn ang="0">
                    <a:pos x="T6" y="T7"/>
                  </a:cxn>
                  <a:cxn ang="0">
                    <a:pos x="T8" y="T9"/>
                  </a:cxn>
                </a:cxnLst>
                <a:rect l="0" t="0" r="r" b="b"/>
                <a:pathLst>
                  <a:path w="32" h="41">
                    <a:moveTo>
                      <a:pt x="32" y="28"/>
                    </a:moveTo>
                    <a:lnTo>
                      <a:pt x="0" y="41"/>
                    </a:lnTo>
                    <a:lnTo>
                      <a:pt x="9" y="3"/>
                    </a:lnTo>
                    <a:lnTo>
                      <a:pt x="32" y="0"/>
                    </a:lnTo>
                    <a:lnTo>
                      <a:pt x="32" y="28"/>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90"/>
              <p:cNvSpPr>
                <a:spLocks/>
              </p:cNvSpPr>
              <p:nvPr/>
            </p:nvSpPr>
            <p:spPr bwMode="auto">
              <a:xfrm>
                <a:off x="4128" y="2569"/>
                <a:ext cx="47" cy="48"/>
              </a:xfrm>
              <a:custGeom>
                <a:avLst/>
                <a:gdLst>
                  <a:gd name="T0" fmla="*/ 47 w 47"/>
                  <a:gd name="T1" fmla="*/ 27 h 48"/>
                  <a:gd name="T2" fmla="*/ 15 w 47"/>
                  <a:gd name="T3" fmla="*/ 48 h 48"/>
                  <a:gd name="T4" fmla="*/ 0 w 47"/>
                  <a:gd name="T5" fmla="*/ 15 h 48"/>
                  <a:gd name="T6" fmla="*/ 33 w 47"/>
                  <a:gd name="T7" fmla="*/ 0 h 48"/>
                  <a:gd name="T8" fmla="*/ 47 w 47"/>
                  <a:gd name="T9" fmla="*/ 27 h 48"/>
                </a:gdLst>
                <a:ahLst/>
                <a:cxnLst>
                  <a:cxn ang="0">
                    <a:pos x="T0" y="T1"/>
                  </a:cxn>
                  <a:cxn ang="0">
                    <a:pos x="T2" y="T3"/>
                  </a:cxn>
                  <a:cxn ang="0">
                    <a:pos x="T4" y="T5"/>
                  </a:cxn>
                  <a:cxn ang="0">
                    <a:pos x="T6" y="T7"/>
                  </a:cxn>
                  <a:cxn ang="0">
                    <a:pos x="T8" y="T9"/>
                  </a:cxn>
                </a:cxnLst>
                <a:rect l="0" t="0" r="r" b="b"/>
                <a:pathLst>
                  <a:path w="47" h="48">
                    <a:moveTo>
                      <a:pt x="47" y="27"/>
                    </a:moveTo>
                    <a:lnTo>
                      <a:pt x="15" y="48"/>
                    </a:lnTo>
                    <a:lnTo>
                      <a:pt x="0" y="15"/>
                    </a:lnTo>
                    <a:lnTo>
                      <a:pt x="33" y="0"/>
                    </a:lnTo>
                    <a:lnTo>
                      <a:pt x="47" y="2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91"/>
              <p:cNvSpPr>
                <a:spLocks/>
              </p:cNvSpPr>
              <p:nvPr/>
            </p:nvSpPr>
            <p:spPr bwMode="auto">
              <a:xfrm>
                <a:off x="4028" y="2278"/>
                <a:ext cx="73" cy="182"/>
              </a:xfrm>
              <a:custGeom>
                <a:avLst/>
                <a:gdLst>
                  <a:gd name="T0" fmla="*/ 157 w 157"/>
                  <a:gd name="T1" fmla="*/ 99 h 387"/>
                  <a:gd name="T2" fmla="*/ 32 w 157"/>
                  <a:gd name="T3" fmla="*/ 0 h 387"/>
                  <a:gd name="T4" fmla="*/ 0 w 157"/>
                  <a:gd name="T5" fmla="*/ 127 h 387"/>
                  <a:gd name="T6" fmla="*/ 22 w 157"/>
                  <a:gd name="T7" fmla="*/ 127 h 387"/>
                  <a:gd name="T8" fmla="*/ 36 w 157"/>
                  <a:gd name="T9" fmla="*/ 195 h 387"/>
                  <a:gd name="T10" fmla="*/ 37 w 157"/>
                  <a:gd name="T11" fmla="*/ 197 h 387"/>
                  <a:gd name="T12" fmla="*/ 73 w 157"/>
                  <a:gd name="T13" fmla="*/ 192 h 387"/>
                  <a:gd name="T14" fmla="*/ 69 w 157"/>
                  <a:gd name="T15" fmla="*/ 252 h 387"/>
                  <a:gd name="T16" fmla="*/ 100 w 157"/>
                  <a:gd name="T17" fmla="*/ 387 h 387"/>
                  <a:gd name="T18" fmla="*/ 146 w 157"/>
                  <a:gd name="T19" fmla="*/ 252 h 387"/>
                  <a:gd name="T20" fmla="*/ 146 w 157"/>
                  <a:gd name="T21" fmla="*/ 166 h 387"/>
                  <a:gd name="T22" fmla="*/ 136 w 157"/>
                  <a:gd name="T23" fmla="*/ 160 h 387"/>
                  <a:gd name="T24" fmla="*/ 146 w 157"/>
                  <a:gd name="T25" fmla="*/ 151 h 387"/>
                  <a:gd name="T26" fmla="*/ 157 w 157"/>
                  <a:gd name="T27" fmla="*/ 99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387">
                    <a:moveTo>
                      <a:pt x="157" y="99"/>
                    </a:moveTo>
                    <a:cubicBezTo>
                      <a:pt x="157" y="29"/>
                      <a:pt x="101" y="0"/>
                      <a:pt x="32" y="0"/>
                    </a:cubicBezTo>
                    <a:cubicBezTo>
                      <a:pt x="0" y="127"/>
                      <a:pt x="0" y="127"/>
                      <a:pt x="0" y="127"/>
                    </a:cubicBezTo>
                    <a:cubicBezTo>
                      <a:pt x="22" y="127"/>
                      <a:pt x="22" y="127"/>
                      <a:pt x="22" y="127"/>
                    </a:cubicBezTo>
                    <a:cubicBezTo>
                      <a:pt x="36" y="195"/>
                      <a:pt x="36" y="195"/>
                      <a:pt x="36" y="195"/>
                    </a:cubicBezTo>
                    <a:cubicBezTo>
                      <a:pt x="36" y="196"/>
                      <a:pt x="37" y="197"/>
                      <a:pt x="37" y="197"/>
                    </a:cubicBezTo>
                    <a:cubicBezTo>
                      <a:pt x="50" y="198"/>
                      <a:pt x="61" y="195"/>
                      <a:pt x="73" y="192"/>
                    </a:cubicBezTo>
                    <a:cubicBezTo>
                      <a:pt x="69" y="252"/>
                      <a:pt x="69" y="252"/>
                      <a:pt x="69" y="252"/>
                    </a:cubicBezTo>
                    <a:cubicBezTo>
                      <a:pt x="100" y="387"/>
                      <a:pt x="100" y="387"/>
                      <a:pt x="100" y="387"/>
                    </a:cubicBezTo>
                    <a:cubicBezTo>
                      <a:pt x="146" y="252"/>
                      <a:pt x="146" y="252"/>
                      <a:pt x="146" y="252"/>
                    </a:cubicBezTo>
                    <a:cubicBezTo>
                      <a:pt x="146" y="166"/>
                      <a:pt x="146" y="166"/>
                      <a:pt x="146" y="166"/>
                    </a:cubicBezTo>
                    <a:cubicBezTo>
                      <a:pt x="136" y="160"/>
                      <a:pt x="136" y="160"/>
                      <a:pt x="136" y="160"/>
                    </a:cubicBezTo>
                    <a:cubicBezTo>
                      <a:pt x="146" y="151"/>
                      <a:pt x="146" y="151"/>
                      <a:pt x="146" y="151"/>
                    </a:cubicBezTo>
                    <a:cubicBezTo>
                      <a:pt x="153" y="135"/>
                      <a:pt x="157" y="118"/>
                      <a:pt x="157" y="9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Oval 92"/>
              <p:cNvSpPr>
                <a:spLocks noChangeArrowheads="1"/>
              </p:cNvSpPr>
              <p:nvPr/>
            </p:nvSpPr>
            <p:spPr bwMode="auto">
              <a:xfrm>
                <a:off x="4037" y="2318"/>
                <a:ext cx="6" cy="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93"/>
              <p:cNvSpPr>
                <a:spLocks/>
              </p:cNvSpPr>
              <p:nvPr/>
            </p:nvSpPr>
            <p:spPr bwMode="auto">
              <a:xfrm>
                <a:off x="3536" y="2972"/>
                <a:ext cx="654" cy="43"/>
              </a:xfrm>
              <a:custGeom>
                <a:avLst/>
                <a:gdLst>
                  <a:gd name="T0" fmla="*/ 1344 w 1390"/>
                  <a:gd name="T1" fmla="*/ 0 h 91"/>
                  <a:gd name="T2" fmla="*/ 46 w 1390"/>
                  <a:gd name="T3" fmla="*/ 0 h 91"/>
                  <a:gd name="T4" fmla="*/ 0 w 1390"/>
                  <a:gd name="T5" fmla="*/ 45 h 91"/>
                  <a:gd name="T6" fmla="*/ 46 w 1390"/>
                  <a:gd name="T7" fmla="*/ 91 h 91"/>
                  <a:gd name="T8" fmla="*/ 1344 w 1390"/>
                  <a:gd name="T9" fmla="*/ 91 h 91"/>
                  <a:gd name="T10" fmla="*/ 1390 w 1390"/>
                  <a:gd name="T11" fmla="*/ 45 h 91"/>
                  <a:gd name="T12" fmla="*/ 1344 w 1390"/>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390" h="91">
                    <a:moveTo>
                      <a:pt x="1344" y="0"/>
                    </a:moveTo>
                    <a:cubicBezTo>
                      <a:pt x="46" y="0"/>
                      <a:pt x="46" y="0"/>
                      <a:pt x="46" y="0"/>
                    </a:cubicBezTo>
                    <a:cubicBezTo>
                      <a:pt x="20" y="0"/>
                      <a:pt x="0" y="20"/>
                      <a:pt x="0" y="45"/>
                    </a:cubicBezTo>
                    <a:cubicBezTo>
                      <a:pt x="0" y="71"/>
                      <a:pt x="20" y="91"/>
                      <a:pt x="46" y="91"/>
                    </a:cubicBezTo>
                    <a:cubicBezTo>
                      <a:pt x="1344" y="91"/>
                      <a:pt x="1344" y="91"/>
                      <a:pt x="1344" y="91"/>
                    </a:cubicBezTo>
                    <a:cubicBezTo>
                      <a:pt x="1370" y="91"/>
                      <a:pt x="1390" y="71"/>
                      <a:pt x="1390" y="45"/>
                    </a:cubicBezTo>
                    <a:cubicBezTo>
                      <a:pt x="1390" y="20"/>
                      <a:pt x="1370" y="0"/>
                      <a:pt x="1344" y="0"/>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94"/>
              <p:cNvSpPr>
                <a:spLocks/>
              </p:cNvSpPr>
              <p:nvPr/>
            </p:nvSpPr>
            <p:spPr bwMode="auto">
              <a:xfrm>
                <a:off x="3549" y="2972"/>
                <a:ext cx="232" cy="43"/>
              </a:xfrm>
              <a:custGeom>
                <a:avLst/>
                <a:gdLst>
                  <a:gd name="T0" fmla="*/ 366 w 494"/>
                  <a:gd name="T1" fmla="*/ 18 h 91"/>
                  <a:gd name="T2" fmla="*/ 349 w 494"/>
                  <a:gd name="T3" fmla="*/ 21 h 91"/>
                  <a:gd name="T4" fmla="*/ 348 w 494"/>
                  <a:gd name="T5" fmla="*/ 19 h 91"/>
                  <a:gd name="T6" fmla="*/ 342 w 494"/>
                  <a:gd name="T7" fmla="*/ 13 h 91"/>
                  <a:gd name="T8" fmla="*/ 311 w 494"/>
                  <a:gd name="T9" fmla="*/ 2 h 91"/>
                  <a:gd name="T10" fmla="*/ 313 w 494"/>
                  <a:gd name="T11" fmla="*/ 0 h 91"/>
                  <a:gd name="T12" fmla="*/ 18 w 494"/>
                  <a:gd name="T13" fmla="*/ 0 h 91"/>
                  <a:gd name="T14" fmla="*/ 0 w 494"/>
                  <a:gd name="T15" fmla="*/ 3 h 91"/>
                  <a:gd name="T16" fmla="*/ 26 w 494"/>
                  <a:gd name="T17" fmla="*/ 14 h 91"/>
                  <a:gd name="T18" fmla="*/ 28 w 494"/>
                  <a:gd name="T19" fmla="*/ 35 h 91"/>
                  <a:gd name="T20" fmla="*/ 14 w 494"/>
                  <a:gd name="T21" fmla="*/ 77 h 91"/>
                  <a:gd name="T22" fmla="*/ 7 w 494"/>
                  <a:gd name="T23" fmla="*/ 90 h 91"/>
                  <a:gd name="T24" fmla="*/ 18 w 494"/>
                  <a:gd name="T25" fmla="*/ 91 h 91"/>
                  <a:gd name="T26" fmla="*/ 441 w 494"/>
                  <a:gd name="T27" fmla="*/ 91 h 91"/>
                  <a:gd name="T28" fmla="*/ 443 w 494"/>
                  <a:gd name="T29" fmla="*/ 85 h 91"/>
                  <a:gd name="T30" fmla="*/ 440 w 494"/>
                  <a:gd name="T31" fmla="*/ 76 h 91"/>
                  <a:gd name="T32" fmla="*/ 432 w 494"/>
                  <a:gd name="T33" fmla="*/ 66 h 91"/>
                  <a:gd name="T34" fmla="*/ 435 w 494"/>
                  <a:gd name="T35" fmla="*/ 64 h 91"/>
                  <a:gd name="T36" fmla="*/ 468 w 494"/>
                  <a:gd name="T37" fmla="*/ 64 h 91"/>
                  <a:gd name="T38" fmla="*/ 474 w 494"/>
                  <a:gd name="T39" fmla="*/ 62 h 91"/>
                  <a:gd name="T40" fmla="*/ 490 w 494"/>
                  <a:gd name="T41" fmla="*/ 50 h 91"/>
                  <a:gd name="T42" fmla="*/ 494 w 494"/>
                  <a:gd name="T43" fmla="*/ 43 h 91"/>
                  <a:gd name="T44" fmla="*/ 491 w 494"/>
                  <a:gd name="T45" fmla="*/ 34 h 91"/>
                  <a:gd name="T46" fmla="*/ 455 w 494"/>
                  <a:gd name="T47" fmla="*/ 0 h 91"/>
                  <a:gd name="T48" fmla="*/ 372 w 494"/>
                  <a:gd name="T49" fmla="*/ 0 h 91"/>
                  <a:gd name="T50" fmla="*/ 366 w 494"/>
                  <a:gd name="T51" fmla="*/ 1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4" h="91">
                    <a:moveTo>
                      <a:pt x="366" y="18"/>
                    </a:moveTo>
                    <a:cubicBezTo>
                      <a:pt x="349" y="21"/>
                      <a:pt x="349" y="21"/>
                      <a:pt x="349" y="21"/>
                    </a:cubicBezTo>
                    <a:cubicBezTo>
                      <a:pt x="349" y="20"/>
                      <a:pt x="349" y="20"/>
                      <a:pt x="348" y="19"/>
                    </a:cubicBezTo>
                    <a:cubicBezTo>
                      <a:pt x="347" y="16"/>
                      <a:pt x="345" y="14"/>
                      <a:pt x="342" y="13"/>
                    </a:cubicBezTo>
                    <a:cubicBezTo>
                      <a:pt x="311" y="2"/>
                      <a:pt x="311" y="2"/>
                      <a:pt x="311" y="2"/>
                    </a:cubicBezTo>
                    <a:cubicBezTo>
                      <a:pt x="313" y="0"/>
                      <a:pt x="313" y="0"/>
                      <a:pt x="313" y="0"/>
                    </a:cubicBezTo>
                    <a:cubicBezTo>
                      <a:pt x="18" y="0"/>
                      <a:pt x="18" y="0"/>
                      <a:pt x="18" y="0"/>
                    </a:cubicBezTo>
                    <a:cubicBezTo>
                      <a:pt x="11" y="0"/>
                      <a:pt x="5" y="1"/>
                      <a:pt x="0" y="3"/>
                    </a:cubicBezTo>
                    <a:cubicBezTo>
                      <a:pt x="26" y="14"/>
                      <a:pt x="26" y="14"/>
                      <a:pt x="26" y="14"/>
                    </a:cubicBezTo>
                    <a:cubicBezTo>
                      <a:pt x="28" y="35"/>
                      <a:pt x="28" y="35"/>
                      <a:pt x="28" y="35"/>
                    </a:cubicBezTo>
                    <a:cubicBezTo>
                      <a:pt x="14" y="77"/>
                      <a:pt x="14" y="77"/>
                      <a:pt x="14" y="77"/>
                    </a:cubicBezTo>
                    <a:cubicBezTo>
                      <a:pt x="7" y="90"/>
                      <a:pt x="7" y="90"/>
                      <a:pt x="7" y="90"/>
                    </a:cubicBezTo>
                    <a:cubicBezTo>
                      <a:pt x="10" y="91"/>
                      <a:pt x="14" y="91"/>
                      <a:pt x="18" y="91"/>
                    </a:cubicBezTo>
                    <a:cubicBezTo>
                      <a:pt x="441" y="91"/>
                      <a:pt x="441" y="91"/>
                      <a:pt x="441" y="91"/>
                    </a:cubicBezTo>
                    <a:cubicBezTo>
                      <a:pt x="443" y="85"/>
                      <a:pt x="443" y="85"/>
                      <a:pt x="443" y="85"/>
                    </a:cubicBezTo>
                    <a:cubicBezTo>
                      <a:pt x="443" y="82"/>
                      <a:pt x="443" y="79"/>
                      <a:pt x="440" y="76"/>
                    </a:cubicBezTo>
                    <a:cubicBezTo>
                      <a:pt x="432" y="66"/>
                      <a:pt x="432" y="66"/>
                      <a:pt x="432" y="66"/>
                    </a:cubicBezTo>
                    <a:cubicBezTo>
                      <a:pt x="435" y="64"/>
                      <a:pt x="435" y="64"/>
                      <a:pt x="435" y="64"/>
                    </a:cubicBezTo>
                    <a:cubicBezTo>
                      <a:pt x="468" y="64"/>
                      <a:pt x="468" y="64"/>
                      <a:pt x="468" y="64"/>
                    </a:cubicBezTo>
                    <a:cubicBezTo>
                      <a:pt x="470" y="64"/>
                      <a:pt x="472" y="63"/>
                      <a:pt x="474" y="62"/>
                    </a:cubicBezTo>
                    <a:cubicBezTo>
                      <a:pt x="490" y="50"/>
                      <a:pt x="490" y="50"/>
                      <a:pt x="490" y="50"/>
                    </a:cubicBezTo>
                    <a:cubicBezTo>
                      <a:pt x="492" y="48"/>
                      <a:pt x="494" y="46"/>
                      <a:pt x="494" y="43"/>
                    </a:cubicBezTo>
                    <a:cubicBezTo>
                      <a:pt x="494" y="39"/>
                      <a:pt x="493" y="37"/>
                      <a:pt x="491" y="34"/>
                    </a:cubicBezTo>
                    <a:cubicBezTo>
                      <a:pt x="455" y="0"/>
                      <a:pt x="455" y="0"/>
                      <a:pt x="455" y="0"/>
                    </a:cubicBezTo>
                    <a:cubicBezTo>
                      <a:pt x="372" y="0"/>
                      <a:pt x="372" y="0"/>
                      <a:pt x="372" y="0"/>
                    </a:cubicBezTo>
                    <a:lnTo>
                      <a:pt x="366" y="18"/>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95"/>
              <p:cNvSpPr>
                <a:spLocks/>
              </p:cNvSpPr>
              <p:nvPr/>
            </p:nvSpPr>
            <p:spPr bwMode="auto">
              <a:xfrm>
                <a:off x="3768" y="2998"/>
                <a:ext cx="22" cy="17"/>
              </a:xfrm>
              <a:custGeom>
                <a:avLst/>
                <a:gdLst>
                  <a:gd name="T0" fmla="*/ 42 w 47"/>
                  <a:gd name="T1" fmla="*/ 2 h 36"/>
                  <a:gd name="T2" fmla="*/ 29 w 47"/>
                  <a:gd name="T3" fmla="*/ 3 h 36"/>
                  <a:gd name="T4" fmla="*/ 5 w 47"/>
                  <a:gd name="T5" fmla="*/ 23 h 36"/>
                  <a:gd name="T6" fmla="*/ 1 w 47"/>
                  <a:gd name="T7" fmla="*/ 33 h 36"/>
                  <a:gd name="T8" fmla="*/ 3 w 47"/>
                  <a:gd name="T9" fmla="*/ 36 h 36"/>
                  <a:gd name="T10" fmla="*/ 46 w 47"/>
                  <a:gd name="T11" fmla="*/ 36 h 36"/>
                  <a:gd name="T12" fmla="*/ 45 w 47"/>
                  <a:gd name="T13" fmla="*/ 31 h 36"/>
                  <a:gd name="T14" fmla="*/ 42 w 47"/>
                  <a:gd name="T15" fmla="*/ 23 h 36"/>
                  <a:gd name="T16" fmla="*/ 45 w 47"/>
                  <a:gd name="T17" fmla="*/ 15 h 36"/>
                  <a:gd name="T18" fmla="*/ 42 w 47"/>
                  <a:gd name="T1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6">
                    <a:moveTo>
                      <a:pt x="42" y="2"/>
                    </a:moveTo>
                    <a:cubicBezTo>
                      <a:pt x="38" y="0"/>
                      <a:pt x="33" y="0"/>
                      <a:pt x="29" y="3"/>
                    </a:cubicBezTo>
                    <a:cubicBezTo>
                      <a:pt x="5" y="23"/>
                      <a:pt x="5" y="23"/>
                      <a:pt x="5" y="23"/>
                    </a:cubicBezTo>
                    <a:cubicBezTo>
                      <a:pt x="2" y="25"/>
                      <a:pt x="0" y="29"/>
                      <a:pt x="1" y="33"/>
                    </a:cubicBezTo>
                    <a:cubicBezTo>
                      <a:pt x="2" y="34"/>
                      <a:pt x="2" y="35"/>
                      <a:pt x="3" y="36"/>
                    </a:cubicBezTo>
                    <a:cubicBezTo>
                      <a:pt x="46" y="36"/>
                      <a:pt x="46" y="36"/>
                      <a:pt x="46" y="36"/>
                    </a:cubicBezTo>
                    <a:cubicBezTo>
                      <a:pt x="46" y="34"/>
                      <a:pt x="46" y="32"/>
                      <a:pt x="45" y="31"/>
                    </a:cubicBezTo>
                    <a:cubicBezTo>
                      <a:pt x="42" y="23"/>
                      <a:pt x="42" y="23"/>
                      <a:pt x="42" y="23"/>
                    </a:cubicBezTo>
                    <a:cubicBezTo>
                      <a:pt x="45" y="15"/>
                      <a:pt x="45" y="15"/>
                      <a:pt x="45" y="15"/>
                    </a:cubicBezTo>
                    <a:cubicBezTo>
                      <a:pt x="47" y="10"/>
                      <a:pt x="46" y="5"/>
                      <a:pt x="42" y="2"/>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Rectangle 96"/>
              <p:cNvSpPr>
                <a:spLocks noChangeArrowheads="1"/>
              </p:cNvSpPr>
              <p:nvPr/>
            </p:nvSpPr>
            <p:spPr bwMode="auto">
              <a:xfrm>
                <a:off x="3790" y="2505"/>
                <a:ext cx="36" cy="3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3" name="Freeform 97"/>
              <p:cNvSpPr>
                <a:spLocks/>
              </p:cNvSpPr>
              <p:nvPr/>
            </p:nvSpPr>
            <p:spPr bwMode="auto">
              <a:xfrm>
                <a:off x="3790" y="2512"/>
                <a:ext cx="36" cy="26"/>
              </a:xfrm>
              <a:custGeom>
                <a:avLst/>
                <a:gdLst>
                  <a:gd name="T0" fmla="*/ 36 w 36"/>
                  <a:gd name="T1" fmla="*/ 26 h 26"/>
                  <a:gd name="T2" fmla="*/ 0 w 36"/>
                  <a:gd name="T3" fmla="*/ 26 h 26"/>
                  <a:gd name="T4" fmla="*/ 0 w 36"/>
                  <a:gd name="T5" fmla="*/ 0 h 26"/>
                  <a:gd name="T6" fmla="*/ 36 w 36"/>
                  <a:gd name="T7" fmla="*/ 26 h 26"/>
                </a:gdLst>
                <a:ahLst/>
                <a:cxnLst>
                  <a:cxn ang="0">
                    <a:pos x="T0" y="T1"/>
                  </a:cxn>
                  <a:cxn ang="0">
                    <a:pos x="T2" y="T3"/>
                  </a:cxn>
                  <a:cxn ang="0">
                    <a:pos x="T4" y="T5"/>
                  </a:cxn>
                  <a:cxn ang="0">
                    <a:pos x="T6" y="T7"/>
                  </a:cxn>
                </a:cxnLst>
                <a:rect l="0" t="0" r="r" b="b"/>
                <a:pathLst>
                  <a:path w="36" h="26">
                    <a:moveTo>
                      <a:pt x="36" y="26"/>
                    </a:moveTo>
                    <a:lnTo>
                      <a:pt x="0" y="26"/>
                    </a:lnTo>
                    <a:lnTo>
                      <a:pt x="0" y="0"/>
                    </a:lnTo>
                    <a:lnTo>
                      <a:pt x="36" y="26"/>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4" name="Freeform 98"/>
              <p:cNvSpPr>
                <a:spLocks/>
              </p:cNvSpPr>
              <p:nvPr/>
            </p:nvSpPr>
            <p:spPr bwMode="auto">
              <a:xfrm>
                <a:off x="3916" y="2972"/>
                <a:ext cx="274" cy="43"/>
              </a:xfrm>
              <a:custGeom>
                <a:avLst/>
                <a:gdLst>
                  <a:gd name="T0" fmla="*/ 583 w 583"/>
                  <a:gd name="T1" fmla="*/ 45 h 91"/>
                  <a:gd name="T2" fmla="*/ 537 w 583"/>
                  <a:gd name="T3" fmla="*/ 0 h 91"/>
                  <a:gd name="T4" fmla="*/ 175 w 583"/>
                  <a:gd name="T5" fmla="*/ 0 h 91"/>
                  <a:gd name="T6" fmla="*/ 149 w 583"/>
                  <a:gd name="T7" fmla="*/ 16 h 91"/>
                  <a:gd name="T8" fmla="*/ 97 w 583"/>
                  <a:gd name="T9" fmla="*/ 24 h 91"/>
                  <a:gd name="T10" fmla="*/ 75 w 583"/>
                  <a:gd name="T11" fmla="*/ 24 h 91"/>
                  <a:gd name="T12" fmla="*/ 67 w 583"/>
                  <a:gd name="T13" fmla="*/ 27 h 91"/>
                  <a:gd name="T14" fmla="*/ 58 w 583"/>
                  <a:gd name="T15" fmla="*/ 37 h 91"/>
                  <a:gd name="T16" fmla="*/ 29 w 583"/>
                  <a:gd name="T17" fmla="*/ 0 h 91"/>
                  <a:gd name="T18" fmla="*/ 12 w 583"/>
                  <a:gd name="T19" fmla="*/ 0 h 91"/>
                  <a:gd name="T20" fmla="*/ 3 w 583"/>
                  <a:gd name="T21" fmla="*/ 13 h 91"/>
                  <a:gd name="T22" fmla="*/ 4 w 583"/>
                  <a:gd name="T23" fmla="*/ 26 h 91"/>
                  <a:gd name="T24" fmla="*/ 10 w 583"/>
                  <a:gd name="T25" fmla="*/ 31 h 91"/>
                  <a:gd name="T26" fmla="*/ 9 w 583"/>
                  <a:gd name="T27" fmla="*/ 39 h 91"/>
                  <a:gd name="T28" fmla="*/ 13 w 583"/>
                  <a:gd name="T29" fmla="*/ 49 h 91"/>
                  <a:gd name="T30" fmla="*/ 27 w 583"/>
                  <a:gd name="T31" fmla="*/ 58 h 91"/>
                  <a:gd name="T32" fmla="*/ 6 w 583"/>
                  <a:gd name="T33" fmla="*/ 71 h 91"/>
                  <a:gd name="T34" fmla="*/ 1 w 583"/>
                  <a:gd name="T35" fmla="*/ 80 h 91"/>
                  <a:gd name="T36" fmla="*/ 7 w 583"/>
                  <a:gd name="T37" fmla="*/ 89 h 91"/>
                  <a:gd name="T38" fmla="*/ 10 w 583"/>
                  <a:gd name="T39" fmla="*/ 91 h 91"/>
                  <a:gd name="T40" fmla="*/ 537 w 583"/>
                  <a:gd name="T41" fmla="*/ 91 h 91"/>
                  <a:gd name="T42" fmla="*/ 583 w 583"/>
                  <a:gd name="T43"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3" h="91">
                    <a:moveTo>
                      <a:pt x="583" y="45"/>
                    </a:moveTo>
                    <a:cubicBezTo>
                      <a:pt x="583" y="20"/>
                      <a:pt x="563" y="0"/>
                      <a:pt x="537" y="0"/>
                    </a:cubicBezTo>
                    <a:cubicBezTo>
                      <a:pt x="175" y="0"/>
                      <a:pt x="175" y="0"/>
                      <a:pt x="175" y="0"/>
                    </a:cubicBezTo>
                    <a:cubicBezTo>
                      <a:pt x="149" y="16"/>
                      <a:pt x="149" y="16"/>
                      <a:pt x="149" y="16"/>
                    </a:cubicBezTo>
                    <a:cubicBezTo>
                      <a:pt x="97" y="24"/>
                      <a:pt x="97" y="24"/>
                      <a:pt x="97" y="24"/>
                    </a:cubicBezTo>
                    <a:cubicBezTo>
                      <a:pt x="75" y="24"/>
                      <a:pt x="75" y="24"/>
                      <a:pt x="75" y="24"/>
                    </a:cubicBezTo>
                    <a:cubicBezTo>
                      <a:pt x="72" y="24"/>
                      <a:pt x="69" y="25"/>
                      <a:pt x="67" y="27"/>
                    </a:cubicBezTo>
                    <a:cubicBezTo>
                      <a:pt x="58" y="37"/>
                      <a:pt x="58" y="37"/>
                      <a:pt x="58" y="37"/>
                    </a:cubicBezTo>
                    <a:cubicBezTo>
                      <a:pt x="29" y="0"/>
                      <a:pt x="29" y="0"/>
                      <a:pt x="29" y="0"/>
                    </a:cubicBezTo>
                    <a:cubicBezTo>
                      <a:pt x="12" y="0"/>
                      <a:pt x="12" y="0"/>
                      <a:pt x="12" y="0"/>
                    </a:cubicBezTo>
                    <a:cubicBezTo>
                      <a:pt x="3" y="13"/>
                      <a:pt x="3" y="13"/>
                      <a:pt x="3" y="13"/>
                    </a:cubicBezTo>
                    <a:cubicBezTo>
                      <a:pt x="0" y="17"/>
                      <a:pt x="1" y="22"/>
                      <a:pt x="4" y="26"/>
                    </a:cubicBezTo>
                    <a:cubicBezTo>
                      <a:pt x="10" y="31"/>
                      <a:pt x="10" y="31"/>
                      <a:pt x="10" y="31"/>
                    </a:cubicBezTo>
                    <a:cubicBezTo>
                      <a:pt x="9" y="39"/>
                      <a:pt x="9" y="39"/>
                      <a:pt x="9" y="39"/>
                    </a:cubicBezTo>
                    <a:cubicBezTo>
                      <a:pt x="8" y="43"/>
                      <a:pt x="10" y="47"/>
                      <a:pt x="13" y="49"/>
                    </a:cubicBezTo>
                    <a:cubicBezTo>
                      <a:pt x="27" y="58"/>
                      <a:pt x="27" y="58"/>
                      <a:pt x="27" y="58"/>
                    </a:cubicBezTo>
                    <a:cubicBezTo>
                      <a:pt x="6" y="71"/>
                      <a:pt x="6" y="71"/>
                      <a:pt x="6" y="71"/>
                    </a:cubicBezTo>
                    <a:cubicBezTo>
                      <a:pt x="3" y="73"/>
                      <a:pt x="1" y="77"/>
                      <a:pt x="1" y="80"/>
                    </a:cubicBezTo>
                    <a:cubicBezTo>
                      <a:pt x="1" y="84"/>
                      <a:pt x="4" y="87"/>
                      <a:pt x="7" y="89"/>
                    </a:cubicBezTo>
                    <a:cubicBezTo>
                      <a:pt x="10" y="91"/>
                      <a:pt x="10" y="91"/>
                      <a:pt x="10" y="91"/>
                    </a:cubicBezTo>
                    <a:cubicBezTo>
                      <a:pt x="537" y="91"/>
                      <a:pt x="537" y="91"/>
                      <a:pt x="537" y="91"/>
                    </a:cubicBezTo>
                    <a:cubicBezTo>
                      <a:pt x="563" y="91"/>
                      <a:pt x="583" y="71"/>
                      <a:pt x="583" y="45"/>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99"/>
              <p:cNvSpPr>
                <a:spLocks/>
              </p:cNvSpPr>
              <p:nvPr/>
            </p:nvSpPr>
            <p:spPr bwMode="auto">
              <a:xfrm>
                <a:off x="3948" y="2972"/>
                <a:ext cx="33" cy="9"/>
              </a:xfrm>
              <a:custGeom>
                <a:avLst/>
                <a:gdLst>
                  <a:gd name="T0" fmla="*/ 12 w 72"/>
                  <a:gd name="T1" fmla="*/ 14 h 20"/>
                  <a:gd name="T2" fmla="*/ 32 w 72"/>
                  <a:gd name="T3" fmla="*/ 11 h 20"/>
                  <a:gd name="T4" fmla="*/ 42 w 72"/>
                  <a:gd name="T5" fmla="*/ 17 h 20"/>
                  <a:gd name="T6" fmla="*/ 54 w 72"/>
                  <a:gd name="T7" fmla="*/ 17 h 20"/>
                  <a:gd name="T8" fmla="*/ 62 w 72"/>
                  <a:gd name="T9" fmla="*/ 10 h 20"/>
                  <a:gd name="T10" fmla="*/ 63 w 72"/>
                  <a:gd name="T11" fmla="*/ 9 h 20"/>
                  <a:gd name="T12" fmla="*/ 72 w 72"/>
                  <a:gd name="T13" fmla="*/ 0 h 20"/>
                  <a:gd name="T14" fmla="*/ 0 w 72"/>
                  <a:gd name="T15" fmla="*/ 0 h 20"/>
                  <a:gd name="T16" fmla="*/ 1 w 72"/>
                  <a:gd name="T17" fmla="*/ 6 h 20"/>
                  <a:gd name="T18" fmla="*/ 12 w 72"/>
                  <a:gd name="T19"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20">
                    <a:moveTo>
                      <a:pt x="12" y="14"/>
                    </a:moveTo>
                    <a:cubicBezTo>
                      <a:pt x="32" y="11"/>
                      <a:pt x="32" y="11"/>
                      <a:pt x="32" y="11"/>
                    </a:cubicBezTo>
                    <a:cubicBezTo>
                      <a:pt x="42" y="17"/>
                      <a:pt x="42" y="17"/>
                      <a:pt x="42" y="17"/>
                    </a:cubicBezTo>
                    <a:cubicBezTo>
                      <a:pt x="45" y="20"/>
                      <a:pt x="50" y="19"/>
                      <a:pt x="54" y="17"/>
                    </a:cubicBezTo>
                    <a:cubicBezTo>
                      <a:pt x="62" y="10"/>
                      <a:pt x="62" y="10"/>
                      <a:pt x="62" y="10"/>
                    </a:cubicBezTo>
                    <a:cubicBezTo>
                      <a:pt x="62" y="10"/>
                      <a:pt x="63" y="10"/>
                      <a:pt x="63" y="9"/>
                    </a:cubicBezTo>
                    <a:cubicBezTo>
                      <a:pt x="72" y="0"/>
                      <a:pt x="72" y="0"/>
                      <a:pt x="72" y="0"/>
                    </a:cubicBezTo>
                    <a:cubicBezTo>
                      <a:pt x="0" y="0"/>
                      <a:pt x="0" y="0"/>
                      <a:pt x="0" y="0"/>
                    </a:cubicBezTo>
                    <a:cubicBezTo>
                      <a:pt x="1" y="6"/>
                      <a:pt x="1" y="6"/>
                      <a:pt x="1" y="6"/>
                    </a:cubicBezTo>
                    <a:cubicBezTo>
                      <a:pt x="2" y="11"/>
                      <a:pt x="7" y="15"/>
                      <a:pt x="12" y="14"/>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6" name="Freeform 100"/>
              <p:cNvSpPr>
                <a:spLocks noEditPoints="1"/>
              </p:cNvSpPr>
              <p:nvPr/>
            </p:nvSpPr>
            <p:spPr bwMode="auto">
              <a:xfrm>
                <a:off x="3954" y="2627"/>
                <a:ext cx="195" cy="372"/>
              </a:xfrm>
              <a:custGeom>
                <a:avLst/>
                <a:gdLst>
                  <a:gd name="T0" fmla="*/ 195 w 195"/>
                  <a:gd name="T1" fmla="*/ 325 h 372"/>
                  <a:gd name="T2" fmla="*/ 195 w 195"/>
                  <a:gd name="T3" fmla="*/ 45 h 372"/>
                  <a:gd name="T4" fmla="*/ 138 w 195"/>
                  <a:gd name="T5" fmla="*/ 43 h 372"/>
                  <a:gd name="T6" fmla="*/ 127 w 195"/>
                  <a:gd name="T7" fmla="*/ 0 h 372"/>
                  <a:gd name="T8" fmla="*/ 120 w 195"/>
                  <a:gd name="T9" fmla="*/ 45 h 372"/>
                  <a:gd name="T10" fmla="*/ 59 w 195"/>
                  <a:gd name="T11" fmla="*/ 47 h 372"/>
                  <a:gd name="T12" fmla="*/ 58 w 195"/>
                  <a:gd name="T13" fmla="*/ 334 h 372"/>
                  <a:gd name="T14" fmla="*/ 0 w 195"/>
                  <a:gd name="T15" fmla="*/ 348 h 372"/>
                  <a:gd name="T16" fmla="*/ 0 w 195"/>
                  <a:gd name="T17" fmla="*/ 372 h 372"/>
                  <a:gd name="T18" fmla="*/ 60 w 195"/>
                  <a:gd name="T19" fmla="*/ 371 h 372"/>
                  <a:gd name="T20" fmla="*/ 67 w 195"/>
                  <a:gd name="T21" fmla="*/ 363 h 372"/>
                  <a:gd name="T22" fmla="*/ 82 w 195"/>
                  <a:gd name="T23" fmla="*/ 363 h 372"/>
                  <a:gd name="T24" fmla="*/ 82 w 195"/>
                  <a:gd name="T25" fmla="*/ 371 h 372"/>
                  <a:gd name="T26" fmla="*/ 92 w 195"/>
                  <a:gd name="T27" fmla="*/ 371 h 372"/>
                  <a:gd name="T28" fmla="*/ 103 w 195"/>
                  <a:gd name="T29" fmla="*/ 371 h 372"/>
                  <a:gd name="T30" fmla="*/ 153 w 195"/>
                  <a:gd name="T31" fmla="*/ 371 h 372"/>
                  <a:gd name="T32" fmla="*/ 160 w 195"/>
                  <a:gd name="T33" fmla="*/ 363 h 372"/>
                  <a:gd name="T34" fmla="*/ 174 w 195"/>
                  <a:gd name="T35" fmla="*/ 363 h 372"/>
                  <a:gd name="T36" fmla="*/ 174 w 195"/>
                  <a:gd name="T37" fmla="*/ 371 h 372"/>
                  <a:gd name="T38" fmla="*/ 195 w 195"/>
                  <a:gd name="T39" fmla="*/ 371 h 372"/>
                  <a:gd name="T40" fmla="*/ 195 w 195"/>
                  <a:gd name="T41" fmla="*/ 346 h 372"/>
                  <a:gd name="T42" fmla="*/ 195 w 195"/>
                  <a:gd name="T43" fmla="*/ 325 h 372"/>
                  <a:gd name="T44" fmla="*/ 195 w 195"/>
                  <a:gd name="T45" fmla="*/ 325 h 372"/>
                  <a:gd name="T46" fmla="*/ 195 w 195"/>
                  <a:gd name="T47" fmla="*/ 325 h 372"/>
                  <a:gd name="T48" fmla="*/ 103 w 195"/>
                  <a:gd name="T49" fmla="*/ 344 h 372"/>
                  <a:gd name="T50" fmla="*/ 103 w 195"/>
                  <a:gd name="T51" fmla="*/ 325 h 372"/>
                  <a:gd name="T52" fmla="*/ 103 w 195"/>
                  <a:gd name="T53" fmla="*/ 325 h 372"/>
                  <a:gd name="T54" fmla="*/ 103 w 195"/>
                  <a:gd name="T55" fmla="*/ 325 h 372"/>
                  <a:gd name="T56" fmla="*/ 126 w 195"/>
                  <a:gd name="T57" fmla="*/ 64 h 372"/>
                  <a:gd name="T58" fmla="*/ 132 w 195"/>
                  <a:gd name="T59" fmla="*/ 64 h 372"/>
                  <a:gd name="T60" fmla="*/ 150 w 195"/>
                  <a:gd name="T61" fmla="*/ 334 h 372"/>
                  <a:gd name="T62" fmla="*/ 103 w 195"/>
                  <a:gd name="T63" fmla="*/ 34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 h="372">
                    <a:moveTo>
                      <a:pt x="195" y="325"/>
                    </a:moveTo>
                    <a:lnTo>
                      <a:pt x="195" y="45"/>
                    </a:lnTo>
                    <a:lnTo>
                      <a:pt x="138" y="43"/>
                    </a:lnTo>
                    <a:lnTo>
                      <a:pt x="127" y="0"/>
                    </a:lnTo>
                    <a:lnTo>
                      <a:pt x="120" y="45"/>
                    </a:lnTo>
                    <a:lnTo>
                      <a:pt x="59" y="47"/>
                    </a:lnTo>
                    <a:lnTo>
                      <a:pt x="58" y="334"/>
                    </a:lnTo>
                    <a:lnTo>
                      <a:pt x="0" y="348"/>
                    </a:lnTo>
                    <a:lnTo>
                      <a:pt x="0" y="372"/>
                    </a:lnTo>
                    <a:lnTo>
                      <a:pt x="60" y="371"/>
                    </a:lnTo>
                    <a:lnTo>
                      <a:pt x="67" y="363"/>
                    </a:lnTo>
                    <a:lnTo>
                      <a:pt x="82" y="363"/>
                    </a:lnTo>
                    <a:lnTo>
                      <a:pt x="82" y="371"/>
                    </a:lnTo>
                    <a:lnTo>
                      <a:pt x="92" y="371"/>
                    </a:lnTo>
                    <a:lnTo>
                      <a:pt x="103" y="371"/>
                    </a:lnTo>
                    <a:lnTo>
                      <a:pt x="153" y="371"/>
                    </a:lnTo>
                    <a:lnTo>
                      <a:pt x="160" y="363"/>
                    </a:lnTo>
                    <a:lnTo>
                      <a:pt x="174" y="363"/>
                    </a:lnTo>
                    <a:lnTo>
                      <a:pt x="174" y="371"/>
                    </a:lnTo>
                    <a:lnTo>
                      <a:pt x="195" y="371"/>
                    </a:lnTo>
                    <a:lnTo>
                      <a:pt x="195" y="346"/>
                    </a:lnTo>
                    <a:lnTo>
                      <a:pt x="195" y="325"/>
                    </a:lnTo>
                    <a:lnTo>
                      <a:pt x="195" y="325"/>
                    </a:lnTo>
                    <a:lnTo>
                      <a:pt x="195" y="325"/>
                    </a:lnTo>
                    <a:close/>
                    <a:moveTo>
                      <a:pt x="103" y="344"/>
                    </a:moveTo>
                    <a:lnTo>
                      <a:pt x="103" y="325"/>
                    </a:lnTo>
                    <a:lnTo>
                      <a:pt x="103" y="325"/>
                    </a:lnTo>
                    <a:lnTo>
                      <a:pt x="103" y="325"/>
                    </a:lnTo>
                    <a:lnTo>
                      <a:pt x="126" y="64"/>
                    </a:lnTo>
                    <a:lnTo>
                      <a:pt x="132" y="64"/>
                    </a:lnTo>
                    <a:lnTo>
                      <a:pt x="150" y="334"/>
                    </a:lnTo>
                    <a:lnTo>
                      <a:pt x="103" y="344"/>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7" name="Freeform 101"/>
              <p:cNvSpPr>
                <a:spLocks noEditPoints="1"/>
              </p:cNvSpPr>
              <p:nvPr/>
            </p:nvSpPr>
            <p:spPr bwMode="auto">
              <a:xfrm>
                <a:off x="3573" y="2396"/>
                <a:ext cx="200" cy="602"/>
              </a:xfrm>
              <a:custGeom>
                <a:avLst/>
                <a:gdLst>
                  <a:gd name="T0" fmla="*/ 4 w 200"/>
                  <a:gd name="T1" fmla="*/ 556 h 602"/>
                  <a:gd name="T2" fmla="*/ 5 w 200"/>
                  <a:gd name="T3" fmla="*/ 556 h 602"/>
                  <a:gd name="T4" fmla="*/ 5 w 200"/>
                  <a:gd name="T5" fmla="*/ 577 h 602"/>
                  <a:gd name="T6" fmla="*/ 5 w 200"/>
                  <a:gd name="T7" fmla="*/ 602 h 602"/>
                  <a:gd name="T8" fmla="*/ 25 w 200"/>
                  <a:gd name="T9" fmla="*/ 602 h 602"/>
                  <a:gd name="T10" fmla="*/ 25 w 200"/>
                  <a:gd name="T11" fmla="*/ 594 h 602"/>
                  <a:gd name="T12" fmla="*/ 40 w 200"/>
                  <a:gd name="T13" fmla="*/ 594 h 602"/>
                  <a:gd name="T14" fmla="*/ 47 w 200"/>
                  <a:gd name="T15" fmla="*/ 602 h 602"/>
                  <a:gd name="T16" fmla="*/ 97 w 200"/>
                  <a:gd name="T17" fmla="*/ 602 h 602"/>
                  <a:gd name="T18" fmla="*/ 107 w 200"/>
                  <a:gd name="T19" fmla="*/ 602 h 602"/>
                  <a:gd name="T20" fmla="*/ 118 w 200"/>
                  <a:gd name="T21" fmla="*/ 602 h 602"/>
                  <a:gd name="T22" fmla="*/ 118 w 200"/>
                  <a:gd name="T23" fmla="*/ 594 h 602"/>
                  <a:gd name="T24" fmla="*/ 132 w 200"/>
                  <a:gd name="T25" fmla="*/ 594 h 602"/>
                  <a:gd name="T26" fmla="*/ 139 w 200"/>
                  <a:gd name="T27" fmla="*/ 602 h 602"/>
                  <a:gd name="T28" fmla="*/ 200 w 200"/>
                  <a:gd name="T29" fmla="*/ 602 h 602"/>
                  <a:gd name="T30" fmla="*/ 200 w 200"/>
                  <a:gd name="T31" fmla="*/ 577 h 602"/>
                  <a:gd name="T32" fmla="*/ 142 w 200"/>
                  <a:gd name="T33" fmla="*/ 565 h 602"/>
                  <a:gd name="T34" fmla="*/ 131 w 200"/>
                  <a:gd name="T35" fmla="*/ 278 h 602"/>
                  <a:gd name="T36" fmla="*/ 142 w 200"/>
                  <a:gd name="T37" fmla="*/ 276 h 602"/>
                  <a:gd name="T38" fmla="*/ 131 w 200"/>
                  <a:gd name="T39" fmla="*/ 171 h 602"/>
                  <a:gd name="T40" fmla="*/ 142 w 200"/>
                  <a:gd name="T41" fmla="*/ 72 h 602"/>
                  <a:gd name="T42" fmla="*/ 142 w 200"/>
                  <a:gd name="T43" fmla="*/ 23 h 602"/>
                  <a:gd name="T44" fmla="*/ 142 w 200"/>
                  <a:gd name="T45" fmla="*/ 14 h 602"/>
                  <a:gd name="T46" fmla="*/ 96 w 200"/>
                  <a:gd name="T47" fmla="*/ 0 h 602"/>
                  <a:gd name="T48" fmla="*/ 51 w 200"/>
                  <a:gd name="T49" fmla="*/ 0 h 602"/>
                  <a:gd name="T50" fmla="*/ 5 w 200"/>
                  <a:gd name="T51" fmla="*/ 14 h 602"/>
                  <a:gd name="T52" fmla="*/ 0 w 200"/>
                  <a:gd name="T53" fmla="*/ 58 h 602"/>
                  <a:gd name="T54" fmla="*/ 10 w 200"/>
                  <a:gd name="T55" fmla="*/ 169 h 602"/>
                  <a:gd name="T56" fmla="*/ 5 w 200"/>
                  <a:gd name="T57" fmla="*/ 276 h 602"/>
                  <a:gd name="T58" fmla="*/ 5 w 200"/>
                  <a:gd name="T59" fmla="*/ 276 h 602"/>
                  <a:gd name="T60" fmla="*/ 15 w 200"/>
                  <a:gd name="T61" fmla="*/ 276 h 602"/>
                  <a:gd name="T62" fmla="*/ 5 w 200"/>
                  <a:gd name="T63" fmla="*/ 556 h 602"/>
                  <a:gd name="T64" fmla="*/ 4 w 200"/>
                  <a:gd name="T65" fmla="*/ 556 h 602"/>
                  <a:gd name="T66" fmla="*/ 50 w 200"/>
                  <a:gd name="T67" fmla="*/ 565 h 602"/>
                  <a:gd name="T68" fmla="*/ 67 w 200"/>
                  <a:gd name="T69" fmla="*/ 295 h 602"/>
                  <a:gd name="T70" fmla="*/ 74 w 200"/>
                  <a:gd name="T71" fmla="*/ 295 h 602"/>
                  <a:gd name="T72" fmla="*/ 97 w 200"/>
                  <a:gd name="T73" fmla="*/ 556 h 602"/>
                  <a:gd name="T74" fmla="*/ 96 w 200"/>
                  <a:gd name="T75" fmla="*/ 556 h 602"/>
                  <a:gd name="T76" fmla="*/ 97 w 200"/>
                  <a:gd name="T77" fmla="*/ 556 h 602"/>
                  <a:gd name="T78" fmla="*/ 97 w 200"/>
                  <a:gd name="T79" fmla="*/ 575 h 602"/>
                  <a:gd name="T80" fmla="*/ 50 w 200"/>
                  <a:gd name="T81" fmla="*/ 565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602">
                    <a:moveTo>
                      <a:pt x="4" y="556"/>
                    </a:moveTo>
                    <a:lnTo>
                      <a:pt x="5" y="556"/>
                    </a:lnTo>
                    <a:lnTo>
                      <a:pt x="5" y="577"/>
                    </a:lnTo>
                    <a:lnTo>
                      <a:pt x="5" y="602"/>
                    </a:lnTo>
                    <a:lnTo>
                      <a:pt x="25" y="602"/>
                    </a:lnTo>
                    <a:lnTo>
                      <a:pt x="25" y="594"/>
                    </a:lnTo>
                    <a:lnTo>
                      <a:pt x="40" y="594"/>
                    </a:lnTo>
                    <a:lnTo>
                      <a:pt x="47" y="602"/>
                    </a:lnTo>
                    <a:lnTo>
                      <a:pt x="97" y="602"/>
                    </a:lnTo>
                    <a:lnTo>
                      <a:pt x="107" y="602"/>
                    </a:lnTo>
                    <a:lnTo>
                      <a:pt x="118" y="602"/>
                    </a:lnTo>
                    <a:lnTo>
                      <a:pt x="118" y="594"/>
                    </a:lnTo>
                    <a:lnTo>
                      <a:pt x="132" y="594"/>
                    </a:lnTo>
                    <a:lnTo>
                      <a:pt x="139" y="602"/>
                    </a:lnTo>
                    <a:lnTo>
                      <a:pt x="200" y="602"/>
                    </a:lnTo>
                    <a:lnTo>
                      <a:pt x="200" y="577"/>
                    </a:lnTo>
                    <a:lnTo>
                      <a:pt x="142" y="565"/>
                    </a:lnTo>
                    <a:lnTo>
                      <a:pt x="131" y="278"/>
                    </a:lnTo>
                    <a:lnTo>
                      <a:pt x="142" y="276"/>
                    </a:lnTo>
                    <a:lnTo>
                      <a:pt x="131" y="171"/>
                    </a:lnTo>
                    <a:lnTo>
                      <a:pt x="142" y="72"/>
                    </a:lnTo>
                    <a:lnTo>
                      <a:pt x="142" y="23"/>
                    </a:lnTo>
                    <a:lnTo>
                      <a:pt x="142" y="14"/>
                    </a:lnTo>
                    <a:lnTo>
                      <a:pt x="96" y="0"/>
                    </a:lnTo>
                    <a:lnTo>
                      <a:pt x="51" y="0"/>
                    </a:lnTo>
                    <a:lnTo>
                      <a:pt x="5" y="14"/>
                    </a:lnTo>
                    <a:lnTo>
                      <a:pt x="0" y="58"/>
                    </a:lnTo>
                    <a:lnTo>
                      <a:pt x="10" y="169"/>
                    </a:lnTo>
                    <a:lnTo>
                      <a:pt x="5" y="276"/>
                    </a:lnTo>
                    <a:lnTo>
                      <a:pt x="5" y="276"/>
                    </a:lnTo>
                    <a:lnTo>
                      <a:pt x="15" y="276"/>
                    </a:lnTo>
                    <a:lnTo>
                      <a:pt x="5" y="556"/>
                    </a:lnTo>
                    <a:lnTo>
                      <a:pt x="4" y="556"/>
                    </a:lnTo>
                    <a:close/>
                    <a:moveTo>
                      <a:pt x="50" y="565"/>
                    </a:moveTo>
                    <a:lnTo>
                      <a:pt x="67" y="295"/>
                    </a:lnTo>
                    <a:lnTo>
                      <a:pt x="74" y="295"/>
                    </a:lnTo>
                    <a:lnTo>
                      <a:pt x="97" y="556"/>
                    </a:lnTo>
                    <a:lnTo>
                      <a:pt x="96" y="556"/>
                    </a:lnTo>
                    <a:lnTo>
                      <a:pt x="97" y="556"/>
                    </a:lnTo>
                    <a:lnTo>
                      <a:pt x="97" y="575"/>
                    </a:lnTo>
                    <a:lnTo>
                      <a:pt x="50" y="565"/>
                    </a:ln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8" name="Freeform 102"/>
              <p:cNvSpPr>
                <a:spLocks noEditPoints="1"/>
              </p:cNvSpPr>
              <p:nvPr/>
            </p:nvSpPr>
            <p:spPr bwMode="auto">
              <a:xfrm>
                <a:off x="3577" y="2654"/>
                <a:ext cx="196" cy="344"/>
              </a:xfrm>
              <a:custGeom>
                <a:avLst/>
                <a:gdLst>
                  <a:gd name="T0" fmla="*/ 0 w 196"/>
                  <a:gd name="T1" fmla="*/ 298 h 344"/>
                  <a:gd name="T2" fmla="*/ 1 w 196"/>
                  <a:gd name="T3" fmla="*/ 298 h 344"/>
                  <a:gd name="T4" fmla="*/ 1 w 196"/>
                  <a:gd name="T5" fmla="*/ 319 h 344"/>
                  <a:gd name="T6" fmla="*/ 1 w 196"/>
                  <a:gd name="T7" fmla="*/ 344 h 344"/>
                  <a:gd name="T8" fmla="*/ 21 w 196"/>
                  <a:gd name="T9" fmla="*/ 344 h 344"/>
                  <a:gd name="T10" fmla="*/ 21 w 196"/>
                  <a:gd name="T11" fmla="*/ 336 h 344"/>
                  <a:gd name="T12" fmla="*/ 36 w 196"/>
                  <a:gd name="T13" fmla="*/ 336 h 344"/>
                  <a:gd name="T14" fmla="*/ 43 w 196"/>
                  <a:gd name="T15" fmla="*/ 344 h 344"/>
                  <a:gd name="T16" fmla="*/ 93 w 196"/>
                  <a:gd name="T17" fmla="*/ 344 h 344"/>
                  <a:gd name="T18" fmla="*/ 103 w 196"/>
                  <a:gd name="T19" fmla="*/ 344 h 344"/>
                  <a:gd name="T20" fmla="*/ 114 w 196"/>
                  <a:gd name="T21" fmla="*/ 344 h 344"/>
                  <a:gd name="T22" fmla="*/ 114 w 196"/>
                  <a:gd name="T23" fmla="*/ 336 h 344"/>
                  <a:gd name="T24" fmla="*/ 128 w 196"/>
                  <a:gd name="T25" fmla="*/ 336 h 344"/>
                  <a:gd name="T26" fmla="*/ 135 w 196"/>
                  <a:gd name="T27" fmla="*/ 344 h 344"/>
                  <a:gd name="T28" fmla="*/ 196 w 196"/>
                  <a:gd name="T29" fmla="*/ 344 h 344"/>
                  <a:gd name="T30" fmla="*/ 196 w 196"/>
                  <a:gd name="T31" fmla="*/ 319 h 344"/>
                  <a:gd name="T32" fmla="*/ 138 w 196"/>
                  <a:gd name="T33" fmla="*/ 307 h 344"/>
                  <a:gd name="T34" fmla="*/ 127 w 196"/>
                  <a:gd name="T35" fmla="*/ 20 h 344"/>
                  <a:gd name="T36" fmla="*/ 76 w 196"/>
                  <a:gd name="T37" fmla="*/ 18 h 344"/>
                  <a:gd name="T38" fmla="*/ 66 w 196"/>
                  <a:gd name="T39" fmla="*/ 0 h 344"/>
                  <a:gd name="T40" fmla="*/ 58 w 196"/>
                  <a:gd name="T41" fmla="*/ 16 h 344"/>
                  <a:gd name="T42" fmla="*/ 11 w 196"/>
                  <a:gd name="T43" fmla="*/ 18 h 344"/>
                  <a:gd name="T44" fmla="*/ 1 w 196"/>
                  <a:gd name="T45" fmla="*/ 298 h 344"/>
                  <a:gd name="T46" fmla="*/ 0 w 196"/>
                  <a:gd name="T47" fmla="*/ 298 h 344"/>
                  <a:gd name="T48" fmla="*/ 46 w 196"/>
                  <a:gd name="T49" fmla="*/ 307 h 344"/>
                  <a:gd name="T50" fmla="*/ 63 w 196"/>
                  <a:gd name="T51" fmla="*/ 37 h 344"/>
                  <a:gd name="T52" fmla="*/ 70 w 196"/>
                  <a:gd name="T53" fmla="*/ 37 h 344"/>
                  <a:gd name="T54" fmla="*/ 93 w 196"/>
                  <a:gd name="T55" fmla="*/ 298 h 344"/>
                  <a:gd name="T56" fmla="*/ 92 w 196"/>
                  <a:gd name="T57" fmla="*/ 298 h 344"/>
                  <a:gd name="T58" fmla="*/ 93 w 196"/>
                  <a:gd name="T59" fmla="*/ 298 h 344"/>
                  <a:gd name="T60" fmla="*/ 93 w 196"/>
                  <a:gd name="T61" fmla="*/ 317 h 344"/>
                  <a:gd name="T62" fmla="*/ 46 w 196"/>
                  <a:gd name="T63" fmla="*/ 30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6" h="344">
                    <a:moveTo>
                      <a:pt x="0" y="298"/>
                    </a:moveTo>
                    <a:lnTo>
                      <a:pt x="1" y="298"/>
                    </a:lnTo>
                    <a:lnTo>
                      <a:pt x="1" y="319"/>
                    </a:lnTo>
                    <a:lnTo>
                      <a:pt x="1" y="344"/>
                    </a:lnTo>
                    <a:lnTo>
                      <a:pt x="21" y="344"/>
                    </a:lnTo>
                    <a:lnTo>
                      <a:pt x="21" y="336"/>
                    </a:lnTo>
                    <a:lnTo>
                      <a:pt x="36" y="336"/>
                    </a:lnTo>
                    <a:lnTo>
                      <a:pt x="43" y="344"/>
                    </a:lnTo>
                    <a:lnTo>
                      <a:pt x="93" y="344"/>
                    </a:lnTo>
                    <a:lnTo>
                      <a:pt x="103" y="344"/>
                    </a:lnTo>
                    <a:lnTo>
                      <a:pt x="114" y="344"/>
                    </a:lnTo>
                    <a:lnTo>
                      <a:pt x="114" y="336"/>
                    </a:lnTo>
                    <a:lnTo>
                      <a:pt x="128" y="336"/>
                    </a:lnTo>
                    <a:lnTo>
                      <a:pt x="135" y="344"/>
                    </a:lnTo>
                    <a:lnTo>
                      <a:pt x="196" y="344"/>
                    </a:lnTo>
                    <a:lnTo>
                      <a:pt x="196" y="319"/>
                    </a:lnTo>
                    <a:lnTo>
                      <a:pt x="138" y="307"/>
                    </a:lnTo>
                    <a:lnTo>
                      <a:pt x="127" y="20"/>
                    </a:lnTo>
                    <a:lnTo>
                      <a:pt x="76" y="18"/>
                    </a:lnTo>
                    <a:lnTo>
                      <a:pt x="66" y="0"/>
                    </a:lnTo>
                    <a:lnTo>
                      <a:pt x="58" y="16"/>
                    </a:lnTo>
                    <a:lnTo>
                      <a:pt x="11" y="18"/>
                    </a:lnTo>
                    <a:lnTo>
                      <a:pt x="1" y="298"/>
                    </a:lnTo>
                    <a:lnTo>
                      <a:pt x="0" y="298"/>
                    </a:lnTo>
                    <a:close/>
                    <a:moveTo>
                      <a:pt x="46" y="307"/>
                    </a:moveTo>
                    <a:lnTo>
                      <a:pt x="63" y="37"/>
                    </a:lnTo>
                    <a:lnTo>
                      <a:pt x="70" y="37"/>
                    </a:lnTo>
                    <a:lnTo>
                      <a:pt x="93" y="298"/>
                    </a:lnTo>
                    <a:lnTo>
                      <a:pt x="92" y="298"/>
                    </a:lnTo>
                    <a:lnTo>
                      <a:pt x="93" y="298"/>
                    </a:lnTo>
                    <a:lnTo>
                      <a:pt x="93" y="317"/>
                    </a:lnTo>
                    <a:lnTo>
                      <a:pt x="46" y="307"/>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9" name="Freeform 103"/>
              <p:cNvSpPr>
                <a:spLocks/>
              </p:cNvSpPr>
              <p:nvPr/>
            </p:nvSpPr>
            <p:spPr bwMode="auto">
              <a:xfrm>
                <a:off x="4044" y="2392"/>
                <a:ext cx="72" cy="152"/>
              </a:xfrm>
              <a:custGeom>
                <a:avLst/>
                <a:gdLst>
                  <a:gd name="T0" fmla="*/ 64 w 72"/>
                  <a:gd name="T1" fmla="*/ 0 h 152"/>
                  <a:gd name="T2" fmla="*/ 52 w 72"/>
                  <a:gd name="T3" fmla="*/ 0 h 152"/>
                  <a:gd name="T4" fmla="*/ 36 w 72"/>
                  <a:gd name="T5" fmla="*/ 65 h 152"/>
                  <a:gd name="T6" fmla="*/ 16 w 72"/>
                  <a:gd name="T7" fmla="*/ 0 h 152"/>
                  <a:gd name="T8" fmla="*/ 8 w 72"/>
                  <a:gd name="T9" fmla="*/ 0 h 152"/>
                  <a:gd name="T10" fmla="*/ 0 w 72"/>
                  <a:gd name="T11" fmla="*/ 28 h 152"/>
                  <a:gd name="T12" fmla="*/ 6 w 72"/>
                  <a:gd name="T13" fmla="*/ 34 h 152"/>
                  <a:gd name="T14" fmla="*/ 0 w 72"/>
                  <a:gd name="T15" fmla="*/ 40 h 152"/>
                  <a:gd name="T16" fmla="*/ 36 w 72"/>
                  <a:gd name="T17" fmla="*/ 152 h 152"/>
                  <a:gd name="T18" fmla="*/ 72 w 72"/>
                  <a:gd name="T19" fmla="*/ 40 h 152"/>
                  <a:gd name="T20" fmla="*/ 65 w 72"/>
                  <a:gd name="T21" fmla="*/ 34 h 152"/>
                  <a:gd name="T22" fmla="*/ 72 w 72"/>
                  <a:gd name="T23" fmla="*/ 28 h 152"/>
                  <a:gd name="T24" fmla="*/ 64 w 7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2">
                    <a:moveTo>
                      <a:pt x="64" y="0"/>
                    </a:moveTo>
                    <a:lnTo>
                      <a:pt x="52" y="0"/>
                    </a:lnTo>
                    <a:lnTo>
                      <a:pt x="36" y="65"/>
                    </a:lnTo>
                    <a:lnTo>
                      <a:pt x="16" y="0"/>
                    </a:lnTo>
                    <a:lnTo>
                      <a:pt x="8" y="0"/>
                    </a:lnTo>
                    <a:lnTo>
                      <a:pt x="0" y="28"/>
                    </a:lnTo>
                    <a:lnTo>
                      <a:pt x="6" y="34"/>
                    </a:lnTo>
                    <a:lnTo>
                      <a:pt x="0" y="40"/>
                    </a:lnTo>
                    <a:lnTo>
                      <a:pt x="36" y="152"/>
                    </a:lnTo>
                    <a:lnTo>
                      <a:pt x="72" y="40"/>
                    </a:lnTo>
                    <a:lnTo>
                      <a:pt x="65" y="34"/>
                    </a:lnTo>
                    <a:lnTo>
                      <a:pt x="72" y="28"/>
                    </a:lnTo>
                    <a:lnTo>
                      <a:pt x="64"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0" name="Freeform 104"/>
              <p:cNvSpPr>
                <a:spLocks/>
              </p:cNvSpPr>
              <p:nvPr/>
            </p:nvSpPr>
            <p:spPr bwMode="auto">
              <a:xfrm>
                <a:off x="3610" y="2392"/>
                <a:ext cx="72" cy="172"/>
              </a:xfrm>
              <a:custGeom>
                <a:avLst/>
                <a:gdLst>
                  <a:gd name="T0" fmla="*/ 64 w 72"/>
                  <a:gd name="T1" fmla="*/ 0 h 172"/>
                  <a:gd name="T2" fmla="*/ 9 w 72"/>
                  <a:gd name="T3" fmla="*/ 0 h 172"/>
                  <a:gd name="T4" fmla="*/ 0 w 72"/>
                  <a:gd name="T5" fmla="*/ 28 h 172"/>
                  <a:gd name="T6" fmla="*/ 6 w 72"/>
                  <a:gd name="T7" fmla="*/ 34 h 172"/>
                  <a:gd name="T8" fmla="*/ 0 w 72"/>
                  <a:gd name="T9" fmla="*/ 40 h 172"/>
                  <a:gd name="T10" fmla="*/ 36 w 72"/>
                  <a:gd name="T11" fmla="*/ 172 h 172"/>
                  <a:gd name="T12" fmla="*/ 72 w 72"/>
                  <a:gd name="T13" fmla="*/ 40 h 172"/>
                  <a:gd name="T14" fmla="*/ 67 w 72"/>
                  <a:gd name="T15" fmla="*/ 34 h 172"/>
                  <a:gd name="T16" fmla="*/ 72 w 72"/>
                  <a:gd name="T17" fmla="*/ 28 h 172"/>
                  <a:gd name="T18" fmla="*/ 64 w 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72">
                    <a:moveTo>
                      <a:pt x="64" y="0"/>
                    </a:moveTo>
                    <a:lnTo>
                      <a:pt x="9" y="0"/>
                    </a:lnTo>
                    <a:lnTo>
                      <a:pt x="0" y="28"/>
                    </a:lnTo>
                    <a:lnTo>
                      <a:pt x="6" y="34"/>
                    </a:lnTo>
                    <a:lnTo>
                      <a:pt x="0" y="40"/>
                    </a:lnTo>
                    <a:lnTo>
                      <a:pt x="36" y="172"/>
                    </a:lnTo>
                    <a:lnTo>
                      <a:pt x="72" y="40"/>
                    </a:lnTo>
                    <a:lnTo>
                      <a:pt x="67" y="34"/>
                    </a:lnTo>
                    <a:lnTo>
                      <a:pt x="72" y="28"/>
                    </a:lnTo>
                    <a:lnTo>
                      <a:pt x="64"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1" name="Freeform 105"/>
              <p:cNvSpPr>
                <a:spLocks/>
              </p:cNvSpPr>
              <p:nvPr/>
            </p:nvSpPr>
            <p:spPr bwMode="auto">
              <a:xfrm>
                <a:off x="4057" y="2384"/>
                <a:ext cx="53" cy="118"/>
              </a:xfrm>
              <a:custGeom>
                <a:avLst/>
                <a:gdLst>
                  <a:gd name="T0" fmla="*/ 33 w 53"/>
                  <a:gd name="T1" fmla="*/ 12 h 118"/>
                  <a:gd name="T2" fmla="*/ 23 w 53"/>
                  <a:gd name="T3" fmla="*/ 39 h 118"/>
                  <a:gd name="T4" fmla="*/ 10 w 53"/>
                  <a:gd name="T5" fmla="*/ 12 h 118"/>
                  <a:gd name="T6" fmla="*/ 0 w 53"/>
                  <a:gd name="T7" fmla="*/ 4 h 118"/>
                  <a:gd name="T8" fmla="*/ 0 w 53"/>
                  <a:gd name="T9" fmla="*/ 25 h 118"/>
                  <a:gd name="T10" fmla="*/ 23 w 53"/>
                  <a:gd name="T11" fmla="*/ 118 h 118"/>
                  <a:gd name="T12" fmla="*/ 46 w 53"/>
                  <a:gd name="T13" fmla="*/ 25 h 118"/>
                  <a:gd name="T14" fmla="*/ 53 w 53"/>
                  <a:gd name="T15" fmla="*/ 0 h 118"/>
                  <a:gd name="T16" fmla="*/ 33 w 53"/>
                  <a:gd name="T17" fmla="*/ 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18">
                    <a:moveTo>
                      <a:pt x="33" y="12"/>
                    </a:moveTo>
                    <a:lnTo>
                      <a:pt x="23" y="39"/>
                    </a:lnTo>
                    <a:lnTo>
                      <a:pt x="10" y="12"/>
                    </a:lnTo>
                    <a:lnTo>
                      <a:pt x="0" y="4"/>
                    </a:lnTo>
                    <a:lnTo>
                      <a:pt x="0" y="25"/>
                    </a:lnTo>
                    <a:lnTo>
                      <a:pt x="23" y="118"/>
                    </a:lnTo>
                    <a:lnTo>
                      <a:pt x="46" y="25"/>
                    </a:lnTo>
                    <a:lnTo>
                      <a:pt x="53" y="0"/>
                    </a:lnTo>
                    <a:lnTo>
                      <a:pt x="33"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2" name="Freeform 106"/>
              <p:cNvSpPr>
                <a:spLocks/>
              </p:cNvSpPr>
              <p:nvPr/>
            </p:nvSpPr>
            <p:spPr bwMode="auto">
              <a:xfrm>
                <a:off x="4123" y="2405"/>
                <a:ext cx="88" cy="198"/>
              </a:xfrm>
              <a:custGeom>
                <a:avLst/>
                <a:gdLst>
                  <a:gd name="T0" fmla="*/ 111 w 187"/>
                  <a:gd name="T1" fmla="*/ 421 h 421"/>
                  <a:gd name="T2" fmla="*/ 48 w 187"/>
                  <a:gd name="T3" fmla="*/ 360 h 421"/>
                  <a:gd name="T4" fmla="*/ 98 w 187"/>
                  <a:gd name="T5" fmla="*/ 238 h 421"/>
                  <a:gd name="T6" fmla="*/ 0 w 187"/>
                  <a:gd name="T7" fmla="*/ 78 h 421"/>
                  <a:gd name="T8" fmla="*/ 14 w 187"/>
                  <a:gd name="T9" fmla="*/ 0 h 421"/>
                  <a:gd name="T10" fmla="*/ 49 w 187"/>
                  <a:gd name="T11" fmla="*/ 4 h 421"/>
                  <a:gd name="T12" fmla="*/ 186 w 187"/>
                  <a:gd name="T13" fmla="*/ 239 h 421"/>
                  <a:gd name="T14" fmla="*/ 111 w 187"/>
                  <a:gd name="T15" fmla="*/ 421 h 4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21">
                    <a:moveTo>
                      <a:pt x="111" y="421"/>
                    </a:moveTo>
                    <a:cubicBezTo>
                      <a:pt x="48" y="360"/>
                      <a:pt x="48" y="360"/>
                      <a:pt x="48" y="360"/>
                    </a:cubicBezTo>
                    <a:cubicBezTo>
                      <a:pt x="80" y="327"/>
                      <a:pt x="97" y="284"/>
                      <a:pt x="98" y="238"/>
                    </a:cubicBezTo>
                    <a:cubicBezTo>
                      <a:pt x="98" y="170"/>
                      <a:pt x="61" y="108"/>
                      <a:pt x="0" y="78"/>
                    </a:cubicBezTo>
                    <a:cubicBezTo>
                      <a:pt x="14" y="0"/>
                      <a:pt x="14" y="0"/>
                      <a:pt x="14" y="0"/>
                    </a:cubicBezTo>
                    <a:cubicBezTo>
                      <a:pt x="17" y="2"/>
                      <a:pt x="46" y="3"/>
                      <a:pt x="49" y="4"/>
                    </a:cubicBezTo>
                    <a:cubicBezTo>
                      <a:pt x="134" y="52"/>
                      <a:pt x="187" y="140"/>
                      <a:pt x="186" y="239"/>
                    </a:cubicBezTo>
                    <a:cubicBezTo>
                      <a:pt x="185" y="307"/>
                      <a:pt x="159" y="372"/>
                      <a:pt x="111" y="421"/>
                    </a:cubicBez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3" name="Freeform 107"/>
              <p:cNvSpPr>
                <a:spLocks/>
              </p:cNvSpPr>
              <p:nvPr/>
            </p:nvSpPr>
            <p:spPr bwMode="auto">
              <a:xfrm>
                <a:off x="4095" y="2602"/>
                <a:ext cx="48" cy="29"/>
              </a:xfrm>
              <a:custGeom>
                <a:avLst/>
                <a:gdLst>
                  <a:gd name="T0" fmla="*/ 48 w 48"/>
                  <a:gd name="T1" fmla="*/ 29 h 29"/>
                  <a:gd name="T2" fmla="*/ 0 w 48"/>
                  <a:gd name="T3" fmla="*/ 13 h 29"/>
                  <a:gd name="T4" fmla="*/ 0 w 48"/>
                  <a:gd name="T5" fmla="*/ 0 h 29"/>
                  <a:gd name="T6" fmla="*/ 48 w 48"/>
                  <a:gd name="T7" fmla="*/ 16 h 29"/>
                  <a:gd name="T8" fmla="*/ 48 w 48"/>
                  <a:gd name="T9" fmla="*/ 29 h 29"/>
                </a:gdLst>
                <a:ahLst/>
                <a:cxnLst>
                  <a:cxn ang="0">
                    <a:pos x="T0" y="T1"/>
                  </a:cxn>
                  <a:cxn ang="0">
                    <a:pos x="T2" y="T3"/>
                  </a:cxn>
                  <a:cxn ang="0">
                    <a:pos x="T4" y="T5"/>
                  </a:cxn>
                  <a:cxn ang="0">
                    <a:pos x="T6" y="T7"/>
                  </a:cxn>
                  <a:cxn ang="0">
                    <a:pos x="T8" y="T9"/>
                  </a:cxn>
                </a:cxnLst>
                <a:rect l="0" t="0" r="r" b="b"/>
                <a:pathLst>
                  <a:path w="48" h="29">
                    <a:moveTo>
                      <a:pt x="48" y="29"/>
                    </a:moveTo>
                    <a:lnTo>
                      <a:pt x="0" y="13"/>
                    </a:lnTo>
                    <a:lnTo>
                      <a:pt x="0" y="0"/>
                    </a:lnTo>
                    <a:lnTo>
                      <a:pt x="48" y="16"/>
                    </a:lnTo>
                    <a:lnTo>
                      <a:pt x="48" y="2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4" name="Freeform 108"/>
              <p:cNvSpPr>
                <a:spLocks/>
              </p:cNvSpPr>
              <p:nvPr/>
            </p:nvSpPr>
            <p:spPr bwMode="auto">
              <a:xfrm>
                <a:off x="4021" y="2601"/>
                <a:ext cx="48" cy="29"/>
              </a:xfrm>
              <a:custGeom>
                <a:avLst/>
                <a:gdLst>
                  <a:gd name="T0" fmla="*/ 0 w 48"/>
                  <a:gd name="T1" fmla="*/ 29 h 29"/>
                  <a:gd name="T2" fmla="*/ 48 w 48"/>
                  <a:gd name="T3" fmla="*/ 13 h 29"/>
                  <a:gd name="T4" fmla="*/ 48 w 48"/>
                  <a:gd name="T5" fmla="*/ 0 h 29"/>
                  <a:gd name="T6" fmla="*/ 0 w 48"/>
                  <a:gd name="T7" fmla="*/ 16 h 29"/>
                  <a:gd name="T8" fmla="*/ 0 w 48"/>
                  <a:gd name="T9" fmla="*/ 29 h 29"/>
                </a:gdLst>
                <a:ahLst/>
                <a:cxnLst>
                  <a:cxn ang="0">
                    <a:pos x="T0" y="T1"/>
                  </a:cxn>
                  <a:cxn ang="0">
                    <a:pos x="T2" y="T3"/>
                  </a:cxn>
                  <a:cxn ang="0">
                    <a:pos x="T4" y="T5"/>
                  </a:cxn>
                  <a:cxn ang="0">
                    <a:pos x="T6" y="T7"/>
                  </a:cxn>
                  <a:cxn ang="0">
                    <a:pos x="T8" y="T9"/>
                  </a:cxn>
                </a:cxnLst>
                <a:rect l="0" t="0" r="r" b="b"/>
                <a:pathLst>
                  <a:path w="48" h="29">
                    <a:moveTo>
                      <a:pt x="0" y="29"/>
                    </a:moveTo>
                    <a:lnTo>
                      <a:pt x="48" y="13"/>
                    </a:lnTo>
                    <a:lnTo>
                      <a:pt x="48" y="0"/>
                    </a:lnTo>
                    <a:lnTo>
                      <a:pt x="0" y="16"/>
                    </a:lnTo>
                    <a:lnTo>
                      <a:pt x="0" y="2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5" name="Oval 109"/>
              <p:cNvSpPr>
                <a:spLocks noChangeArrowheads="1"/>
              </p:cNvSpPr>
              <p:nvPr/>
            </p:nvSpPr>
            <p:spPr bwMode="auto">
              <a:xfrm>
                <a:off x="4075" y="2575"/>
                <a:ext cx="10" cy="10"/>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6" name="Freeform 110"/>
              <p:cNvSpPr>
                <a:spLocks/>
              </p:cNvSpPr>
              <p:nvPr/>
            </p:nvSpPr>
            <p:spPr bwMode="auto">
              <a:xfrm>
                <a:off x="3680" y="2452"/>
                <a:ext cx="20" cy="14"/>
              </a:xfrm>
              <a:custGeom>
                <a:avLst/>
                <a:gdLst>
                  <a:gd name="T0" fmla="*/ 0 w 20"/>
                  <a:gd name="T1" fmla="*/ 14 h 14"/>
                  <a:gd name="T2" fmla="*/ 4 w 20"/>
                  <a:gd name="T3" fmla="*/ 3 h 14"/>
                  <a:gd name="T4" fmla="*/ 10 w 20"/>
                  <a:gd name="T5" fmla="*/ 5 h 14"/>
                  <a:gd name="T6" fmla="*/ 15 w 20"/>
                  <a:gd name="T7" fmla="*/ 0 h 14"/>
                  <a:gd name="T8" fmla="*/ 20 w 20"/>
                  <a:gd name="T9" fmla="*/ 5 h 14"/>
                  <a:gd name="T10" fmla="*/ 10 w 20"/>
                  <a:gd name="T11" fmla="*/ 10 h 14"/>
                  <a:gd name="T12" fmla="*/ 0 w 20"/>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0" y="14"/>
                    </a:moveTo>
                    <a:lnTo>
                      <a:pt x="4" y="3"/>
                    </a:lnTo>
                    <a:lnTo>
                      <a:pt x="10" y="5"/>
                    </a:lnTo>
                    <a:lnTo>
                      <a:pt x="15" y="0"/>
                    </a:lnTo>
                    <a:lnTo>
                      <a:pt x="20" y="5"/>
                    </a:lnTo>
                    <a:lnTo>
                      <a:pt x="10" y="1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7" name="Freeform 111"/>
              <p:cNvSpPr>
                <a:spLocks/>
              </p:cNvSpPr>
              <p:nvPr/>
            </p:nvSpPr>
            <p:spPr bwMode="auto">
              <a:xfrm>
                <a:off x="3659" y="2598"/>
                <a:ext cx="49" cy="29"/>
              </a:xfrm>
              <a:custGeom>
                <a:avLst/>
                <a:gdLst>
                  <a:gd name="T0" fmla="*/ 49 w 49"/>
                  <a:gd name="T1" fmla="*/ 29 h 29"/>
                  <a:gd name="T2" fmla="*/ 0 w 49"/>
                  <a:gd name="T3" fmla="*/ 13 h 29"/>
                  <a:gd name="T4" fmla="*/ 0 w 49"/>
                  <a:gd name="T5" fmla="*/ 0 h 29"/>
                  <a:gd name="T6" fmla="*/ 49 w 49"/>
                  <a:gd name="T7" fmla="*/ 16 h 29"/>
                  <a:gd name="T8" fmla="*/ 49 w 49"/>
                  <a:gd name="T9" fmla="*/ 29 h 29"/>
                </a:gdLst>
                <a:ahLst/>
                <a:cxnLst>
                  <a:cxn ang="0">
                    <a:pos x="T0" y="T1"/>
                  </a:cxn>
                  <a:cxn ang="0">
                    <a:pos x="T2" y="T3"/>
                  </a:cxn>
                  <a:cxn ang="0">
                    <a:pos x="T4" y="T5"/>
                  </a:cxn>
                  <a:cxn ang="0">
                    <a:pos x="T6" y="T7"/>
                  </a:cxn>
                  <a:cxn ang="0">
                    <a:pos x="T8" y="T9"/>
                  </a:cxn>
                </a:cxnLst>
                <a:rect l="0" t="0" r="r" b="b"/>
                <a:pathLst>
                  <a:path w="49" h="29">
                    <a:moveTo>
                      <a:pt x="49" y="29"/>
                    </a:moveTo>
                    <a:lnTo>
                      <a:pt x="0" y="13"/>
                    </a:lnTo>
                    <a:lnTo>
                      <a:pt x="0" y="0"/>
                    </a:lnTo>
                    <a:lnTo>
                      <a:pt x="49" y="16"/>
                    </a:lnTo>
                    <a:lnTo>
                      <a:pt x="49"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8" name="Freeform 112"/>
              <p:cNvSpPr>
                <a:spLocks/>
              </p:cNvSpPr>
              <p:nvPr/>
            </p:nvSpPr>
            <p:spPr bwMode="auto">
              <a:xfrm>
                <a:off x="3585" y="2598"/>
                <a:ext cx="48" cy="29"/>
              </a:xfrm>
              <a:custGeom>
                <a:avLst/>
                <a:gdLst>
                  <a:gd name="T0" fmla="*/ 0 w 48"/>
                  <a:gd name="T1" fmla="*/ 29 h 29"/>
                  <a:gd name="T2" fmla="*/ 48 w 48"/>
                  <a:gd name="T3" fmla="*/ 13 h 29"/>
                  <a:gd name="T4" fmla="*/ 48 w 48"/>
                  <a:gd name="T5" fmla="*/ 0 h 29"/>
                  <a:gd name="T6" fmla="*/ 0 w 48"/>
                  <a:gd name="T7" fmla="*/ 16 h 29"/>
                  <a:gd name="T8" fmla="*/ 0 w 48"/>
                  <a:gd name="T9" fmla="*/ 29 h 29"/>
                </a:gdLst>
                <a:ahLst/>
                <a:cxnLst>
                  <a:cxn ang="0">
                    <a:pos x="T0" y="T1"/>
                  </a:cxn>
                  <a:cxn ang="0">
                    <a:pos x="T2" y="T3"/>
                  </a:cxn>
                  <a:cxn ang="0">
                    <a:pos x="T4" y="T5"/>
                  </a:cxn>
                  <a:cxn ang="0">
                    <a:pos x="T6" y="T7"/>
                  </a:cxn>
                  <a:cxn ang="0">
                    <a:pos x="T8" y="T9"/>
                  </a:cxn>
                </a:cxnLst>
                <a:rect l="0" t="0" r="r" b="b"/>
                <a:pathLst>
                  <a:path w="48" h="29">
                    <a:moveTo>
                      <a:pt x="0" y="29"/>
                    </a:moveTo>
                    <a:lnTo>
                      <a:pt x="48" y="13"/>
                    </a:lnTo>
                    <a:lnTo>
                      <a:pt x="48" y="0"/>
                    </a:lnTo>
                    <a:lnTo>
                      <a:pt x="0" y="16"/>
                    </a:lnTo>
                    <a:lnTo>
                      <a:pt x="0"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9" name="Freeform 113"/>
              <p:cNvSpPr>
                <a:spLocks/>
              </p:cNvSpPr>
              <p:nvPr/>
            </p:nvSpPr>
            <p:spPr bwMode="auto">
              <a:xfrm>
                <a:off x="3658" y="2455"/>
                <a:ext cx="43" cy="22"/>
              </a:xfrm>
              <a:custGeom>
                <a:avLst/>
                <a:gdLst>
                  <a:gd name="T0" fmla="*/ 0 w 43"/>
                  <a:gd name="T1" fmla="*/ 15 h 22"/>
                  <a:gd name="T2" fmla="*/ 43 w 43"/>
                  <a:gd name="T3" fmla="*/ 0 h 22"/>
                  <a:gd name="T4" fmla="*/ 43 w 43"/>
                  <a:gd name="T5" fmla="*/ 7 h 22"/>
                  <a:gd name="T6" fmla="*/ 0 w 43"/>
                  <a:gd name="T7" fmla="*/ 22 h 22"/>
                  <a:gd name="T8" fmla="*/ 0 w 43"/>
                  <a:gd name="T9" fmla="*/ 15 h 22"/>
                </a:gdLst>
                <a:ahLst/>
                <a:cxnLst>
                  <a:cxn ang="0">
                    <a:pos x="T0" y="T1"/>
                  </a:cxn>
                  <a:cxn ang="0">
                    <a:pos x="T2" y="T3"/>
                  </a:cxn>
                  <a:cxn ang="0">
                    <a:pos x="T4" y="T5"/>
                  </a:cxn>
                  <a:cxn ang="0">
                    <a:pos x="T6" y="T7"/>
                  </a:cxn>
                  <a:cxn ang="0">
                    <a:pos x="T8" y="T9"/>
                  </a:cxn>
                </a:cxnLst>
                <a:rect l="0" t="0" r="r" b="b"/>
                <a:pathLst>
                  <a:path w="43" h="22">
                    <a:moveTo>
                      <a:pt x="0" y="15"/>
                    </a:moveTo>
                    <a:lnTo>
                      <a:pt x="43" y="0"/>
                    </a:lnTo>
                    <a:lnTo>
                      <a:pt x="43" y="7"/>
                    </a:lnTo>
                    <a:lnTo>
                      <a:pt x="0" y="22"/>
                    </a:lnTo>
                    <a:lnTo>
                      <a:pt x="0" y="1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0" name="Oval 114"/>
              <p:cNvSpPr>
                <a:spLocks noChangeArrowheads="1"/>
              </p:cNvSpPr>
              <p:nvPr/>
            </p:nvSpPr>
            <p:spPr bwMode="auto">
              <a:xfrm>
                <a:off x="3646" y="2575"/>
                <a:ext cx="10" cy="1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1" name="Freeform 115"/>
              <p:cNvSpPr>
                <a:spLocks/>
              </p:cNvSpPr>
              <p:nvPr/>
            </p:nvSpPr>
            <p:spPr bwMode="auto">
              <a:xfrm>
                <a:off x="3682" y="2406"/>
                <a:ext cx="104" cy="169"/>
              </a:xfrm>
              <a:custGeom>
                <a:avLst/>
                <a:gdLst>
                  <a:gd name="T0" fmla="*/ 100 w 221"/>
                  <a:gd name="T1" fmla="*/ 359 h 359"/>
                  <a:gd name="T2" fmla="*/ 59 w 221"/>
                  <a:gd name="T3" fmla="*/ 286 h 359"/>
                  <a:gd name="T4" fmla="*/ 130 w 221"/>
                  <a:gd name="T5" fmla="*/ 192 h 359"/>
                  <a:gd name="T6" fmla="*/ 29 w 221"/>
                  <a:gd name="T7" fmla="*/ 95 h 359"/>
                  <a:gd name="T8" fmla="*/ 0 w 221"/>
                  <a:gd name="T9" fmla="*/ 18 h 359"/>
                  <a:gd name="T10" fmla="*/ 107 w 221"/>
                  <a:gd name="T11" fmla="*/ 39 h 359"/>
                  <a:gd name="T12" fmla="*/ 195 w 221"/>
                  <a:gd name="T13" fmla="*/ 129 h 359"/>
                  <a:gd name="T14" fmla="*/ 207 w 221"/>
                  <a:gd name="T15" fmla="*/ 248 h 359"/>
                  <a:gd name="T16" fmla="*/ 100 w 221"/>
                  <a:gd name="T17" fmla="*/ 35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359">
                    <a:moveTo>
                      <a:pt x="100" y="359"/>
                    </a:moveTo>
                    <a:cubicBezTo>
                      <a:pt x="59" y="286"/>
                      <a:pt x="59" y="286"/>
                      <a:pt x="59" y="286"/>
                    </a:cubicBezTo>
                    <a:cubicBezTo>
                      <a:pt x="113" y="256"/>
                      <a:pt x="137" y="225"/>
                      <a:pt x="130" y="192"/>
                    </a:cubicBezTo>
                    <a:cubicBezTo>
                      <a:pt x="119" y="140"/>
                      <a:pt x="48" y="97"/>
                      <a:pt x="29" y="95"/>
                    </a:cubicBezTo>
                    <a:cubicBezTo>
                      <a:pt x="31" y="95"/>
                      <a:pt x="0" y="18"/>
                      <a:pt x="0" y="18"/>
                    </a:cubicBezTo>
                    <a:cubicBezTo>
                      <a:pt x="33" y="0"/>
                      <a:pt x="76" y="20"/>
                      <a:pt x="107" y="39"/>
                    </a:cubicBezTo>
                    <a:cubicBezTo>
                      <a:pt x="144" y="62"/>
                      <a:pt x="176" y="95"/>
                      <a:pt x="195" y="129"/>
                    </a:cubicBezTo>
                    <a:cubicBezTo>
                      <a:pt x="216" y="168"/>
                      <a:pt x="221" y="210"/>
                      <a:pt x="207" y="248"/>
                    </a:cubicBezTo>
                    <a:cubicBezTo>
                      <a:pt x="192" y="291"/>
                      <a:pt x="156" y="328"/>
                      <a:pt x="100" y="359"/>
                    </a:cubicBez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2" name="Freeform 116"/>
              <p:cNvSpPr>
                <a:spLocks/>
              </p:cNvSpPr>
              <p:nvPr/>
            </p:nvSpPr>
            <p:spPr bwMode="auto">
              <a:xfrm>
                <a:off x="3623" y="2388"/>
                <a:ext cx="46" cy="92"/>
              </a:xfrm>
              <a:custGeom>
                <a:avLst/>
                <a:gdLst>
                  <a:gd name="T0" fmla="*/ 19 w 46"/>
                  <a:gd name="T1" fmla="*/ 3 h 92"/>
                  <a:gd name="T2" fmla="*/ 29 w 46"/>
                  <a:gd name="T3" fmla="*/ 3 h 92"/>
                  <a:gd name="T4" fmla="*/ 46 w 46"/>
                  <a:gd name="T5" fmla="*/ 0 h 92"/>
                  <a:gd name="T6" fmla="*/ 46 w 46"/>
                  <a:gd name="T7" fmla="*/ 21 h 92"/>
                  <a:gd name="T8" fmla="*/ 33 w 46"/>
                  <a:gd name="T9" fmla="*/ 88 h 92"/>
                  <a:gd name="T10" fmla="*/ 26 w 46"/>
                  <a:gd name="T11" fmla="*/ 23 h 92"/>
                  <a:gd name="T12" fmla="*/ 31 w 46"/>
                  <a:gd name="T13" fmla="*/ 13 h 92"/>
                  <a:gd name="T14" fmla="*/ 29 w 46"/>
                  <a:gd name="T15" fmla="*/ 9 h 92"/>
                  <a:gd name="T16" fmla="*/ 19 w 46"/>
                  <a:gd name="T17" fmla="*/ 9 h 92"/>
                  <a:gd name="T18" fmla="*/ 16 w 46"/>
                  <a:gd name="T19" fmla="*/ 13 h 92"/>
                  <a:gd name="T20" fmla="*/ 22 w 46"/>
                  <a:gd name="T21" fmla="*/ 22 h 92"/>
                  <a:gd name="T22" fmla="*/ 14 w 46"/>
                  <a:gd name="T23" fmla="*/ 92 h 92"/>
                  <a:gd name="T24" fmla="*/ 0 w 46"/>
                  <a:gd name="T25" fmla="*/ 21 h 92"/>
                  <a:gd name="T26" fmla="*/ 0 w 46"/>
                  <a:gd name="T27" fmla="*/ 0 h 92"/>
                  <a:gd name="T28" fmla="*/ 19 w 46"/>
                  <a:gd name="T29" fmla="*/ 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92">
                    <a:moveTo>
                      <a:pt x="19" y="3"/>
                    </a:moveTo>
                    <a:lnTo>
                      <a:pt x="29" y="3"/>
                    </a:lnTo>
                    <a:lnTo>
                      <a:pt x="46" y="0"/>
                    </a:lnTo>
                    <a:lnTo>
                      <a:pt x="46" y="21"/>
                    </a:lnTo>
                    <a:lnTo>
                      <a:pt x="33" y="88"/>
                    </a:lnTo>
                    <a:lnTo>
                      <a:pt x="26" y="23"/>
                    </a:lnTo>
                    <a:lnTo>
                      <a:pt x="31" y="13"/>
                    </a:lnTo>
                    <a:lnTo>
                      <a:pt x="29" y="9"/>
                    </a:lnTo>
                    <a:lnTo>
                      <a:pt x="19" y="9"/>
                    </a:lnTo>
                    <a:lnTo>
                      <a:pt x="16" y="13"/>
                    </a:lnTo>
                    <a:lnTo>
                      <a:pt x="22" y="22"/>
                    </a:lnTo>
                    <a:lnTo>
                      <a:pt x="14" y="92"/>
                    </a:lnTo>
                    <a:lnTo>
                      <a:pt x="0" y="21"/>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3" name="Freeform 117"/>
              <p:cNvSpPr>
                <a:spLocks/>
              </p:cNvSpPr>
              <p:nvPr/>
            </p:nvSpPr>
            <p:spPr bwMode="auto">
              <a:xfrm>
                <a:off x="3596" y="2415"/>
                <a:ext cx="196" cy="126"/>
              </a:xfrm>
              <a:custGeom>
                <a:avLst/>
                <a:gdLst>
                  <a:gd name="T0" fmla="*/ 417 w 417"/>
                  <a:gd name="T1" fmla="*/ 267 h 267"/>
                  <a:gd name="T2" fmla="*/ 417 w 417"/>
                  <a:gd name="T3" fmla="*/ 179 h 267"/>
                  <a:gd name="T4" fmla="*/ 135 w 417"/>
                  <a:gd name="T5" fmla="*/ 66 h 267"/>
                  <a:gd name="T6" fmla="*/ 0 w 417"/>
                  <a:gd name="T7" fmla="*/ 0 h 267"/>
                  <a:gd name="T8" fmla="*/ 0 w 417"/>
                  <a:gd name="T9" fmla="*/ 88 h 267"/>
                  <a:gd name="T10" fmla="*/ 82 w 417"/>
                  <a:gd name="T11" fmla="*/ 137 h 267"/>
                  <a:gd name="T12" fmla="*/ 417 w 417"/>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417" h="267">
                    <a:moveTo>
                      <a:pt x="417" y="267"/>
                    </a:moveTo>
                    <a:cubicBezTo>
                      <a:pt x="417" y="179"/>
                      <a:pt x="417" y="179"/>
                      <a:pt x="417" y="179"/>
                    </a:cubicBezTo>
                    <a:cubicBezTo>
                      <a:pt x="285" y="179"/>
                      <a:pt x="202" y="117"/>
                      <a:pt x="135" y="66"/>
                    </a:cubicBezTo>
                    <a:cubicBezTo>
                      <a:pt x="88" y="31"/>
                      <a:pt x="47" y="0"/>
                      <a:pt x="0" y="0"/>
                    </a:cubicBezTo>
                    <a:cubicBezTo>
                      <a:pt x="0" y="88"/>
                      <a:pt x="0" y="88"/>
                      <a:pt x="0" y="88"/>
                    </a:cubicBezTo>
                    <a:cubicBezTo>
                      <a:pt x="18" y="88"/>
                      <a:pt x="49" y="112"/>
                      <a:pt x="82" y="137"/>
                    </a:cubicBezTo>
                    <a:cubicBezTo>
                      <a:pt x="155" y="192"/>
                      <a:pt x="256" y="267"/>
                      <a:pt x="417" y="267"/>
                    </a:cubicBez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 name="Freeform 118"/>
              <p:cNvSpPr>
                <a:spLocks/>
              </p:cNvSpPr>
              <p:nvPr/>
            </p:nvSpPr>
            <p:spPr bwMode="auto">
              <a:xfrm>
                <a:off x="3573" y="2449"/>
                <a:ext cx="219" cy="92"/>
              </a:xfrm>
              <a:custGeom>
                <a:avLst/>
                <a:gdLst>
                  <a:gd name="T0" fmla="*/ 0 w 465"/>
                  <a:gd name="T1" fmla="*/ 0 h 196"/>
                  <a:gd name="T2" fmla="*/ 0 w 465"/>
                  <a:gd name="T3" fmla="*/ 23 h 196"/>
                  <a:gd name="T4" fmla="*/ 91 w 465"/>
                  <a:gd name="T5" fmla="*/ 69 h 196"/>
                  <a:gd name="T6" fmla="*/ 465 w 465"/>
                  <a:gd name="T7" fmla="*/ 196 h 196"/>
                  <a:gd name="T8" fmla="*/ 465 w 465"/>
                  <a:gd name="T9" fmla="*/ 171 h 196"/>
                  <a:gd name="T10" fmla="*/ 130 w 465"/>
                  <a:gd name="T11" fmla="*/ 61 h 196"/>
                  <a:gd name="T12" fmla="*/ 0 w 465"/>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465" h="196">
                    <a:moveTo>
                      <a:pt x="0" y="0"/>
                    </a:moveTo>
                    <a:cubicBezTo>
                      <a:pt x="0" y="23"/>
                      <a:pt x="0" y="23"/>
                      <a:pt x="0" y="23"/>
                    </a:cubicBezTo>
                    <a:cubicBezTo>
                      <a:pt x="20" y="23"/>
                      <a:pt x="55" y="45"/>
                      <a:pt x="91" y="69"/>
                    </a:cubicBezTo>
                    <a:cubicBezTo>
                      <a:pt x="173" y="123"/>
                      <a:pt x="285" y="196"/>
                      <a:pt x="465" y="196"/>
                    </a:cubicBezTo>
                    <a:cubicBezTo>
                      <a:pt x="465" y="171"/>
                      <a:pt x="465" y="171"/>
                      <a:pt x="465" y="171"/>
                    </a:cubicBezTo>
                    <a:cubicBezTo>
                      <a:pt x="309" y="171"/>
                      <a:pt x="210" y="110"/>
                      <a:pt x="130" y="61"/>
                    </a:cubicBezTo>
                    <a:cubicBezTo>
                      <a:pt x="85" y="33"/>
                      <a:pt x="44" y="8"/>
                      <a:pt x="0"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 name="Oval 119"/>
              <p:cNvSpPr>
                <a:spLocks noChangeArrowheads="1"/>
              </p:cNvSpPr>
              <p:nvPr/>
            </p:nvSpPr>
            <p:spPr bwMode="auto">
              <a:xfrm>
                <a:off x="3680" y="2318"/>
                <a:ext cx="5" cy="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 name="Freeform 120"/>
              <p:cNvSpPr>
                <a:spLocks/>
              </p:cNvSpPr>
              <p:nvPr/>
            </p:nvSpPr>
            <p:spPr bwMode="auto">
              <a:xfrm>
                <a:off x="4030" y="2260"/>
                <a:ext cx="90" cy="93"/>
              </a:xfrm>
              <a:custGeom>
                <a:avLst/>
                <a:gdLst>
                  <a:gd name="T0" fmla="*/ 0 w 190"/>
                  <a:gd name="T1" fmla="*/ 38 h 199"/>
                  <a:gd name="T2" fmla="*/ 94 w 190"/>
                  <a:gd name="T3" fmla="*/ 6 h 199"/>
                  <a:gd name="T4" fmla="*/ 180 w 190"/>
                  <a:gd name="T5" fmla="*/ 127 h 199"/>
                  <a:gd name="T6" fmla="*/ 130 w 190"/>
                  <a:gd name="T7" fmla="*/ 199 h 199"/>
                  <a:gd name="T8" fmla="*/ 102 w 190"/>
                  <a:gd name="T9" fmla="*/ 91 h 199"/>
                  <a:gd name="T10" fmla="*/ 0 w 190"/>
                  <a:gd name="T11" fmla="*/ 38 h 199"/>
                </a:gdLst>
                <a:ahLst/>
                <a:cxnLst>
                  <a:cxn ang="0">
                    <a:pos x="T0" y="T1"/>
                  </a:cxn>
                  <a:cxn ang="0">
                    <a:pos x="T2" y="T3"/>
                  </a:cxn>
                  <a:cxn ang="0">
                    <a:pos x="T4" y="T5"/>
                  </a:cxn>
                  <a:cxn ang="0">
                    <a:pos x="T6" y="T7"/>
                  </a:cxn>
                  <a:cxn ang="0">
                    <a:pos x="T8" y="T9"/>
                  </a:cxn>
                  <a:cxn ang="0">
                    <a:pos x="T10" y="T11"/>
                  </a:cxn>
                </a:cxnLst>
                <a:rect l="0" t="0" r="r" b="b"/>
                <a:pathLst>
                  <a:path w="190" h="199">
                    <a:moveTo>
                      <a:pt x="0" y="38"/>
                    </a:moveTo>
                    <a:cubicBezTo>
                      <a:pt x="23" y="13"/>
                      <a:pt x="58" y="0"/>
                      <a:pt x="94" y="6"/>
                    </a:cubicBezTo>
                    <a:cubicBezTo>
                      <a:pt x="151" y="16"/>
                      <a:pt x="190" y="70"/>
                      <a:pt x="180" y="127"/>
                    </a:cubicBezTo>
                    <a:cubicBezTo>
                      <a:pt x="177" y="145"/>
                      <a:pt x="146" y="195"/>
                      <a:pt x="130" y="199"/>
                    </a:cubicBezTo>
                    <a:cubicBezTo>
                      <a:pt x="129" y="199"/>
                      <a:pt x="92" y="170"/>
                      <a:pt x="102" y="91"/>
                    </a:cubicBezTo>
                    <a:cubicBezTo>
                      <a:pt x="102" y="91"/>
                      <a:pt x="32" y="96"/>
                      <a:pt x="0" y="38"/>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 name="Freeform 121"/>
              <p:cNvSpPr>
                <a:spLocks/>
              </p:cNvSpPr>
              <p:nvPr/>
            </p:nvSpPr>
            <p:spPr bwMode="auto">
              <a:xfrm>
                <a:off x="4083" y="2353"/>
                <a:ext cx="70" cy="77"/>
              </a:xfrm>
              <a:custGeom>
                <a:avLst/>
                <a:gdLst>
                  <a:gd name="T0" fmla="*/ 18 w 149"/>
                  <a:gd name="T1" fmla="*/ 0 h 165"/>
                  <a:gd name="T2" fmla="*/ 138 w 149"/>
                  <a:gd name="T3" fmla="*/ 165 h 165"/>
                  <a:gd name="T4" fmla="*/ 18 w 149"/>
                  <a:gd name="T5" fmla="*/ 0 h 165"/>
                </a:gdLst>
                <a:ahLst/>
                <a:cxnLst>
                  <a:cxn ang="0">
                    <a:pos x="T0" y="T1"/>
                  </a:cxn>
                  <a:cxn ang="0">
                    <a:pos x="T2" y="T3"/>
                  </a:cxn>
                  <a:cxn ang="0">
                    <a:pos x="T4" y="T5"/>
                  </a:cxn>
                </a:cxnLst>
                <a:rect l="0" t="0" r="r" b="b"/>
                <a:pathLst>
                  <a:path w="149" h="165">
                    <a:moveTo>
                      <a:pt x="18" y="0"/>
                    </a:moveTo>
                    <a:cubicBezTo>
                      <a:pt x="18" y="0"/>
                      <a:pt x="149" y="40"/>
                      <a:pt x="138" y="165"/>
                    </a:cubicBezTo>
                    <a:cubicBezTo>
                      <a:pt x="138" y="165"/>
                      <a:pt x="0" y="139"/>
                      <a:pt x="18" y="0"/>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253709" y="3299243"/>
              <a:ext cx="1291508" cy="307777"/>
            </a:xfrm>
            <a:prstGeom prst="rect">
              <a:avLst/>
            </a:prstGeom>
            <a:noFill/>
          </p:spPr>
          <p:txBody>
            <a:bodyPr wrap="none" lIns="0" tIns="0" rIns="0" bIns="0" rtlCol="0">
              <a:spAutoFit/>
            </a:bodyPr>
            <a:lstStyle/>
            <a:p>
              <a:pPr algn="ctr"/>
              <a:r>
                <a:rPr lang="en-US" sz="2000" spc="-70" dirty="0" smtClean="0">
                  <a:solidFill>
                    <a:schemeClr val="bg1"/>
                  </a:solidFill>
                </a:rPr>
                <a:t>Introduction</a:t>
              </a:r>
              <a:endParaRPr lang="en-GB" sz="2000" spc="-70" dirty="0" smtClean="0">
                <a:solidFill>
                  <a:schemeClr val="bg1"/>
                </a:solidFill>
              </a:endParaRPr>
            </a:p>
          </p:txBody>
        </p:sp>
      </p:grpSp>
      <p:sp>
        <p:nvSpPr>
          <p:cNvPr id="3" name="Title 2"/>
          <p:cNvSpPr>
            <a:spLocks noGrp="1"/>
          </p:cNvSpPr>
          <p:nvPr>
            <p:ph type="title"/>
          </p:nvPr>
        </p:nvSpPr>
        <p:spPr/>
        <p:txBody>
          <a:bodyPr/>
          <a:lstStyle/>
          <a:p>
            <a:r>
              <a:rPr lang="en-US" dirty="0" smtClean="0"/>
              <a:t>Agenda</a:t>
            </a:r>
            <a:endParaRPr lang="en-GB" dirty="0"/>
          </a:p>
        </p:txBody>
      </p:sp>
      <p:sp>
        <p:nvSpPr>
          <p:cNvPr id="72" name="Content Placeholder 6"/>
          <p:cNvSpPr txBox="1">
            <a:spLocks/>
          </p:cNvSpPr>
          <p:nvPr/>
        </p:nvSpPr>
        <p:spPr>
          <a:xfrm>
            <a:off x="379413" y="1388226"/>
            <a:ext cx="11525250" cy="5290388"/>
          </a:xfrm>
          <a:prstGeom prst="rect">
            <a:avLst/>
          </a:prstGeom>
        </p:spPr>
        <p:txBody>
          <a:bodyPr vert="horz" lIns="0" tIns="0" rIns="0" bIns="0" rtlCol="0">
            <a:norm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dirty="0"/>
          </a:p>
        </p:txBody>
      </p:sp>
      <p:grpSp>
        <p:nvGrpSpPr>
          <p:cNvPr id="9" name="Group 8"/>
          <p:cNvGrpSpPr/>
          <p:nvPr/>
        </p:nvGrpSpPr>
        <p:grpSpPr>
          <a:xfrm>
            <a:off x="3973528" y="2640198"/>
            <a:ext cx="1891529" cy="1802985"/>
            <a:chOff x="3973528" y="2640198"/>
            <a:chExt cx="1891529" cy="1802985"/>
          </a:xfrm>
        </p:grpSpPr>
        <p:grpSp>
          <p:nvGrpSpPr>
            <p:cNvPr id="73" name="Group 72"/>
            <p:cNvGrpSpPr>
              <a:grpSpLocks noChangeAspect="1"/>
            </p:cNvGrpSpPr>
            <p:nvPr/>
          </p:nvGrpSpPr>
          <p:grpSpPr>
            <a:xfrm>
              <a:off x="4062072" y="2640198"/>
              <a:ext cx="1802985" cy="1802985"/>
              <a:chOff x="1338263" y="3687763"/>
              <a:chExt cx="1338263" cy="1435100"/>
            </a:xfrm>
          </p:grpSpPr>
          <p:sp>
            <p:nvSpPr>
              <p:cNvPr id="74" name="Freeform 6"/>
              <p:cNvSpPr>
                <a:spLocks/>
              </p:cNvSpPr>
              <p:nvPr/>
            </p:nvSpPr>
            <p:spPr bwMode="auto">
              <a:xfrm>
                <a:off x="1539875" y="3752851"/>
                <a:ext cx="261938" cy="377825"/>
              </a:xfrm>
              <a:custGeom>
                <a:avLst/>
                <a:gdLst>
                  <a:gd name="T0" fmla="*/ 411 w 411"/>
                  <a:gd name="T1" fmla="*/ 157 h 595"/>
                  <a:gd name="T2" fmla="*/ 284 w 411"/>
                  <a:gd name="T3" fmla="*/ 53 h 595"/>
                  <a:gd name="T4" fmla="*/ 178 w 411"/>
                  <a:gd name="T5" fmla="*/ 189 h 595"/>
                  <a:gd name="T6" fmla="*/ 274 w 411"/>
                  <a:gd name="T7" fmla="*/ 44 h 595"/>
                  <a:gd name="T8" fmla="*/ 227 w 411"/>
                  <a:gd name="T9" fmla="*/ 6 h 595"/>
                  <a:gd name="T10" fmla="*/ 133 w 411"/>
                  <a:gd name="T11" fmla="*/ 165 h 595"/>
                  <a:gd name="T12" fmla="*/ 208 w 411"/>
                  <a:gd name="T13" fmla="*/ 0 h 595"/>
                  <a:gd name="T14" fmla="*/ 127 w 411"/>
                  <a:gd name="T15" fmla="*/ 30 h 595"/>
                  <a:gd name="T16" fmla="*/ 86 w 411"/>
                  <a:gd name="T17" fmla="*/ 131 h 595"/>
                  <a:gd name="T18" fmla="*/ 112 w 411"/>
                  <a:gd name="T19" fmla="*/ 35 h 595"/>
                  <a:gd name="T20" fmla="*/ 55 w 411"/>
                  <a:gd name="T21" fmla="*/ 56 h 595"/>
                  <a:gd name="T22" fmla="*/ 13 w 411"/>
                  <a:gd name="T23" fmla="*/ 454 h 595"/>
                  <a:gd name="T24" fmla="*/ 0 w 411"/>
                  <a:gd name="T25" fmla="*/ 469 h 595"/>
                  <a:gd name="T26" fmla="*/ 175 w 411"/>
                  <a:gd name="T27" fmla="*/ 595 h 595"/>
                  <a:gd name="T28" fmla="*/ 336 w 411"/>
                  <a:gd name="T29" fmla="*/ 491 h 595"/>
                  <a:gd name="T30" fmla="*/ 336 w 411"/>
                  <a:gd name="T31" fmla="*/ 491 h 595"/>
                  <a:gd name="T32" fmla="*/ 336 w 411"/>
                  <a:gd name="T33" fmla="*/ 491 h 595"/>
                  <a:gd name="T34" fmla="*/ 354 w 411"/>
                  <a:gd name="T35" fmla="*/ 422 h 595"/>
                  <a:gd name="T36" fmla="*/ 380 w 411"/>
                  <a:gd name="T37" fmla="*/ 322 h 595"/>
                  <a:gd name="T38" fmla="*/ 411 w 411"/>
                  <a:gd name="T39" fmla="*/ 204 h 595"/>
                  <a:gd name="T40" fmla="*/ 337 w 411"/>
                  <a:gd name="T41" fmla="*/ 247 h 595"/>
                  <a:gd name="T42" fmla="*/ 293 w 411"/>
                  <a:gd name="T43" fmla="*/ 396 h 595"/>
                  <a:gd name="T44" fmla="*/ 219 w 411"/>
                  <a:gd name="T45" fmla="*/ 425 h 595"/>
                  <a:gd name="T46" fmla="*/ 209 w 411"/>
                  <a:gd name="T47" fmla="*/ 286 h 595"/>
                  <a:gd name="T48" fmla="*/ 288 w 411"/>
                  <a:gd name="T49" fmla="*/ 130 h 595"/>
                  <a:gd name="T50" fmla="*/ 329 w 411"/>
                  <a:gd name="T51" fmla="*/ 165 h 595"/>
                  <a:gd name="T52" fmla="*/ 411 w 411"/>
                  <a:gd name="T53" fmla="*/ 15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595">
                    <a:moveTo>
                      <a:pt x="411" y="157"/>
                    </a:moveTo>
                    <a:cubicBezTo>
                      <a:pt x="284" y="53"/>
                      <a:pt x="284" y="53"/>
                      <a:pt x="284" y="53"/>
                    </a:cubicBezTo>
                    <a:cubicBezTo>
                      <a:pt x="178" y="189"/>
                      <a:pt x="178" y="189"/>
                      <a:pt x="178" y="189"/>
                    </a:cubicBezTo>
                    <a:cubicBezTo>
                      <a:pt x="274" y="44"/>
                      <a:pt x="274" y="44"/>
                      <a:pt x="274" y="44"/>
                    </a:cubicBezTo>
                    <a:cubicBezTo>
                      <a:pt x="227" y="6"/>
                      <a:pt x="227" y="6"/>
                      <a:pt x="227" y="6"/>
                    </a:cubicBezTo>
                    <a:cubicBezTo>
                      <a:pt x="133" y="165"/>
                      <a:pt x="133" y="165"/>
                      <a:pt x="133" y="165"/>
                    </a:cubicBezTo>
                    <a:cubicBezTo>
                      <a:pt x="208" y="0"/>
                      <a:pt x="208" y="0"/>
                      <a:pt x="208" y="0"/>
                    </a:cubicBezTo>
                    <a:cubicBezTo>
                      <a:pt x="127" y="30"/>
                      <a:pt x="127" y="30"/>
                      <a:pt x="127" y="30"/>
                    </a:cubicBezTo>
                    <a:cubicBezTo>
                      <a:pt x="86" y="131"/>
                      <a:pt x="86" y="131"/>
                      <a:pt x="86" y="131"/>
                    </a:cubicBezTo>
                    <a:cubicBezTo>
                      <a:pt x="112" y="35"/>
                      <a:pt x="112" y="35"/>
                      <a:pt x="112" y="35"/>
                    </a:cubicBezTo>
                    <a:cubicBezTo>
                      <a:pt x="55" y="56"/>
                      <a:pt x="55" y="56"/>
                      <a:pt x="55" y="56"/>
                    </a:cubicBezTo>
                    <a:cubicBezTo>
                      <a:pt x="13" y="454"/>
                      <a:pt x="13" y="454"/>
                      <a:pt x="13" y="454"/>
                    </a:cubicBezTo>
                    <a:cubicBezTo>
                      <a:pt x="0" y="469"/>
                      <a:pt x="0" y="469"/>
                      <a:pt x="0" y="469"/>
                    </a:cubicBezTo>
                    <a:cubicBezTo>
                      <a:pt x="175" y="595"/>
                      <a:pt x="175" y="595"/>
                      <a:pt x="175" y="595"/>
                    </a:cubicBezTo>
                    <a:cubicBezTo>
                      <a:pt x="336" y="491"/>
                      <a:pt x="336" y="491"/>
                      <a:pt x="336" y="491"/>
                    </a:cubicBezTo>
                    <a:cubicBezTo>
                      <a:pt x="336" y="491"/>
                      <a:pt x="336" y="491"/>
                      <a:pt x="336" y="491"/>
                    </a:cubicBezTo>
                    <a:cubicBezTo>
                      <a:pt x="336" y="491"/>
                      <a:pt x="336" y="491"/>
                      <a:pt x="336" y="491"/>
                    </a:cubicBezTo>
                    <a:cubicBezTo>
                      <a:pt x="354" y="422"/>
                      <a:pt x="354" y="422"/>
                      <a:pt x="354" y="422"/>
                    </a:cubicBezTo>
                    <a:cubicBezTo>
                      <a:pt x="380" y="322"/>
                      <a:pt x="380" y="322"/>
                      <a:pt x="380" y="322"/>
                    </a:cubicBezTo>
                    <a:cubicBezTo>
                      <a:pt x="411" y="204"/>
                      <a:pt x="411" y="204"/>
                      <a:pt x="411" y="204"/>
                    </a:cubicBezTo>
                    <a:cubicBezTo>
                      <a:pt x="379" y="196"/>
                      <a:pt x="346" y="215"/>
                      <a:pt x="337" y="247"/>
                    </a:cubicBezTo>
                    <a:cubicBezTo>
                      <a:pt x="293" y="396"/>
                      <a:pt x="293" y="396"/>
                      <a:pt x="293" y="396"/>
                    </a:cubicBezTo>
                    <a:cubicBezTo>
                      <a:pt x="219" y="425"/>
                      <a:pt x="219" y="425"/>
                      <a:pt x="219" y="425"/>
                    </a:cubicBezTo>
                    <a:cubicBezTo>
                      <a:pt x="209" y="286"/>
                      <a:pt x="209" y="286"/>
                      <a:pt x="209" y="286"/>
                    </a:cubicBezTo>
                    <a:cubicBezTo>
                      <a:pt x="288" y="130"/>
                      <a:pt x="288" y="130"/>
                      <a:pt x="288" y="130"/>
                    </a:cubicBezTo>
                    <a:cubicBezTo>
                      <a:pt x="329" y="165"/>
                      <a:pt x="329" y="165"/>
                      <a:pt x="329" y="165"/>
                    </a:cubicBezTo>
                    <a:cubicBezTo>
                      <a:pt x="354" y="185"/>
                      <a:pt x="390" y="182"/>
                      <a:pt x="411" y="157"/>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7"/>
              <p:cNvSpPr>
                <a:spLocks/>
              </p:cNvSpPr>
              <p:nvPr/>
            </p:nvSpPr>
            <p:spPr bwMode="auto">
              <a:xfrm>
                <a:off x="1497013" y="4043363"/>
                <a:ext cx="163513" cy="139700"/>
              </a:xfrm>
              <a:custGeom>
                <a:avLst/>
                <a:gdLst>
                  <a:gd name="T0" fmla="*/ 21 w 103"/>
                  <a:gd name="T1" fmla="*/ 0 h 88"/>
                  <a:gd name="T2" fmla="*/ 0 w 103"/>
                  <a:gd name="T3" fmla="*/ 29 h 88"/>
                  <a:gd name="T4" fmla="*/ 82 w 103"/>
                  <a:gd name="T5" fmla="*/ 88 h 88"/>
                  <a:gd name="T6" fmla="*/ 103 w 103"/>
                  <a:gd name="T7" fmla="*/ 59 h 88"/>
                  <a:gd name="T8" fmla="*/ 21 w 103"/>
                  <a:gd name="T9" fmla="*/ 0 h 88"/>
                </a:gdLst>
                <a:ahLst/>
                <a:cxnLst>
                  <a:cxn ang="0">
                    <a:pos x="T0" y="T1"/>
                  </a:cxn>
                  <a:cxn ang="0">
                    <a:pos x="T2" y="T3"/>
                  </a:cxn>
                  <a:cxn ang="0">
                    <a:pos x="T4" y="T5"/>
                  </a:cxn>
                  <a:cxn ang="0">
                    <a:pos x="T6" y="T7"/>
                  </a:cxn>
                  <a:cxn ang="0">
                    <a:pos x="T8" y="T9"/>
                  </a:cxn>
                </a:cxnLst>
                <a:rect l="0" t="0" r="r" b="b"/>
                <a:pathLst>
                  <a:path w="103" h="88">
                    <a:moveTo>
                      <a:pt x="21" y="0"/>
                    </a:moveTo>
                    <a:lnTo>
                      <a:pt x="0" y="29"/>
                    </a:lnTo>
                    <a:lnTo>
                      <a:pt x="82" y="88"/>
                    </a:lnTo>
                    <a:lnTo>
                      <a:pt x="103" y="59"/>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8"/>
              <p:cNvSpPr>
                <a:spLocks/>
              </p:cNvSpPr>
              <p:nvPr/>
            </p:nvSpPr>
            <p:spPr bwMode="auto">
              <a:xfrm>
                <a:off x="1338263" y="4086226"/>
                <a:ext cx="374650" cy="709613"/>
              </a:xfrm>
              <a:custGeom>
                <a:avLst/>
                <a:gdLst>
                  <a:gd name="T0" fmla="*/ 462 w 590"/>
                  <a:gd name="T1" fmla="*/ 158 h 1116"/>
                  <a:gd name="T2" fmla="*/ 244 w 590"/>
                  <a:gd name="T3" fmla="*/ 0 h 1116"/>
                  <a:gd name="T4" fmla="*/ 339 w 590"/>
                  <a:gd name="T5" fmla="*/ 1116 h 1116"/>
                  <a:gd name="T6" fmla="*/ 446 w 590"/>
                  <a:gd name="T7" fmla="*/ 1088 h 1116"/>
                  <a:gd name="T8" fmla="*/ 508 w 590"/>
                  <a:gd name="T9" fmla="*/ 1096 h 1116"/>
                  <a:gd name="T10" fmla="*/ 590 w 590"/>
                  <a:gd name="T11" fmla="*/ 979 h 1116"/>
                  <a:gd name="T12" fmla="*/ 462 w 590"/>
                  <a:gd name="T13" fmla="*/ 158 h 1116"/>
                </a:gdLst>
                <a:ahLst/>
                <a:cxnLst>
                  <a:cxn ang="0">
                    <a:pos x="T0" y="T1"/>
                  </a:cxn>
                  <a:cxn ang="0">
                    <a:pos x="T2" y="T3"/>
                  </a:cxn>
                  <a:cxn ang="0">
                    <a:pos x="T4" y="T5"/>
                  </a:cxn>
                  <a:cxn ang="0">
                    <a:pos x="T6" y="T7"/>
                  </a:cxn>
                  <a:cxn ang="0">
                    <a:pos x="T8" y="T9"/>
                  </a:cxn>
                  <a:cxn ang="0">
                    <a:pos x="T10" y="T11"/>
                  </a:cxn>
                  <a:cxn ang="0">
                    <a:pos x="T12" y="T13"/>
                  </a:cxn>
                </a:cxnLst>
                <a:rect l="0" t="0" r="r" b="b"/>
                <a:pathLst>
                  <a:path w="590" h="1116">
                    <a:moveTo>
                      <a:pt x="462" y="158"/>
                    </a:moveTo>
                    <a:cubicBezTo>
                      <a:pt x="244" y="0"/>
                      <a:pt x="244" y="0"/>
                      <a:pt x="244" y="0"/>
                    </a:cubicBezTo>
                    <a:cubicBezTo>
                      <a:pt x="0" y="352"/>
                      <a:pt x="48" y="821"/>
                      <a:pt x="339" y="1116"/>
                    </a:cubicBezTo>
                    <a:cubicBezTo>
                      <a:pt x="371" y="1098"/>
                      <a:pt x="407" y="1088"/>
                      <a:pt x="446" y="1088"/>
                    </a:cubicBezTo>
                    <a:cubicBezTo>
                      <a:pt x="468" y="1088"/>
                      <a:pt x="488" y="1091"/>
                      <a:pt x="508" y="1096"/>
                    </a:cubicBezTo>
                    <a:cubicBezTo>
                      <a:pt x="526" y="1051"/>
                      <a:pt x="554" y="1011"/>
                      <a:pt x="590" y="979"/>
                    </a:cubicBezTo>
                    <a:cubicBezTo>
                      <a:pt x="339" y="783"/>
                      <a:pt x="282" y="424"/>
                      <a:pt x="462" y="158"/>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Oval 9"/>
              <p:cNvSpPr>
                <a:spLocks noChangeArrowheads="1"/>
              </p:cNvSpPr>
              <p:nvPr/>
            </p:nvSpPr>
            <p:spPr bwMode="auto">
              <a:xfrm>
                <a:off x="1558925" y="4184651"/>
                <a:ext cx="31750" cy="301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10"/>
              <p:cNvSpPr>
                <a:spLocks/>
              </p:cNvSpPr>
              <p:nvPr/>
            </p:nvSpPr>
            <p:spPr bwMode="auto">
              <a:xfrm>
                <a:off x="2193925" y="4678363"/>
                <a:ext cx="260350" cy="377825"/>
              </a:xfrm>
              <a:custGeom>
                <a:avLst/>
                <a:gdLst>
                  <a:gd name="T0" fmla="*/ 76 w 411"/>
                  <a:gd name="T1" fmla="*/ 104 h 595"/>
                  <a:gd name="T2" fmla="*/ 76 w 411"/>
                  <a:gd name="T3" fmla="*/ 104 h 595"/>
                  <a:gd name="T4" fmla="*/ 75 w 411"/>
                  <a:gd name="T5" fmla="*/ 104 h 595"/>
                  <a:gd name="T6" fmla="*/ 57 w 411"/>
                  <a:gd name="T7" fmla="*/ 173 h 595"/>
                  <a:gd name="T8" fmla="*/ 31 w 411"/>
                  <a:gd name="T9" fmla="*/ 273 h 595"/>
                  <a:gd name="T10" fmla="*/ 0 w 411"/>
                  <a:gd name="T11" fmla="*/ 391 h 595"/>
                  <a:gd name="T12" fmla="*/ 74 w 411"/>
                  <a:gd name="T13" fmla="*/ 348 h 595"/>
                  <a:gd name="T14" fmla="*/ 119 w 411"/>
                  <a:gd name="T15" fmla="*/ 199 h 595"/>
                  <a:gd name="T16" fmla="*/ 192 w 411"/>
                  <a:gd name="T17" fmla="*/ 170 h 595"/>
                  <a:gd name="T18" fmla="*/ 202 w 411"/>
                  <a:gd name="T19" fmla="*/ 309 h 595"/>
                  <a:gd name="T20" fmla="*/ 124 w 411"/>
                  <a:gd name="T21" fmla="*/ 465 h 595"/>
                  <a:gd name="T22" fmla="*/ 82 w 411"/>
                  <a:gd name="T23" fmla="*/ 430 h 595"/>
                  <a:gd name="T24" fmla="*/ 1 w 411"/>
                  <a:gd name="T25" fmla="*/ 438 h 595"/>
                  <a:gd name="T26" fmla="*/ 127 w 411"/>
                  <a:gd name="T27" fmla="*/ 542 h 595"/>
                  <a:gd name="T28" fmla="*/ 234 w 411"/>
                  <a:gd name="T29" fmla="*/ 406 h 595"/>
                  <a:gd name="T30" fmla="*/ 137 w 411"/>
                  <a:gd name="T31" fmla="*/ 551 h 595"/>
                  <a:gd name="T32" fmla="*/ 185 w 411"/>
                  <a:gd name="T33" fmla="*/ 589 h 595"/>
                  <a:gd name="T34" fmla="*/ 279 w 411"/>
                  <a:gd name="T35" fmla="*/ 430 h 595"/>
                  <a:gd name="T36" fmla="*/ 203 w 411"/>
                  <a:gd name="T37" fmla="*/ 595 h 595"/>
                  <a:gd name="T38" fmla="*/ 285 w 411"/>
                  <a:gd name="T39" fmla="*/ 565 h 595"/>
                  <a:gd name="T40" fmla="*/ 326 w 411"/>
                  <a:gd name="T41" fmla="*/ 464 h 595"/>
                  <a:gd name="T42" fmla="*/ 300 w 411"/>
                  <a:gd name="T43" fmla="*/ 560 h 595"/>
                  <a:gd name="T44" fmla="*/ 356 w 411"/>
                  <a:gd name="T45" fmla="*/ 539 h 595"/>
                  <a:gd name="T46" fmla="*/ 399 w 411"/>
                  <a:gd name="T47" fmla="*/ 141 h 595"/>
                  <a:gd name="T48" fmla="*/ 411 w 411"/>
                  <a:gd name="T49" fmla="*/ 126 h 595"/>
                  <a:gd name="T50" fmla="*/ 236 w 411"/>
                  <a:gd name="T51" fmla="*/ 0 h 595"/>
                  <a:gd name="T52" fmla="*/ 76 w 411"/>
                  <a:gd name="T53" fmla="*/ 104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595">
                    <a:moveTo>
                      <a:pt x="76" y="104"/>
                    </a:moveTo>
                    <a:cubicBezTo>
                      <a:pt x="76" y="104"/>
                      <a:pt x="76" y="104"/>
                      <a:pt x="76" y="104"/>
                    </a:cubicBezTo>
                    <a:cubicBezTo>
                      <a:pt x="75" y="104"/>
                      <a:pt x="75" y="104"/>
                      <a:pt x="75" y="104"/>
                    </a:cubicBezTo>
                    <a:cubicBezTo>
                      <a:pt x="57" y="173"/>
                      <a:pt x="57" y="173"/>
                      <a:pt x="57" y="173"/>
                    </a:cubicBezTo>
                    <a:cubicBezTo>
                      <a:pt x="31" y="273"/>
                      <a:pt x="31" y="273"/>
                      <a:pt x="31" y="273"/>
                    </a:cubicBezTo>
                    <a:cubicBezTo>
                      <a:pt x="0" y="391"/>
                      <a:pt x="0" y="391"/>
                      <a:pt x="0" y="391"/>
                    </a:cubicBezTo>
                    <a:cubicBezTo>
                      <a:pt x="32" y="399"/>
                      <a:pt x="65" y="380"/>
                      <a:pt x="74" y="348"/>
                    </a:cubicBezTo>
                    <a:cubicBezTo>
                      <a:pt x="119" y="199"/>
                      <a:pt x="119" y="199"/>
                      <a:pt x="119" y="199"/>
                    </a:cubicBezTo>
                    <a:cubicBezTo>
                      <a:pt x="192" y="170"/>
                      <a:pt x="192" y="170"/>
                      <a:pt x="192" y="170"/>
                    </a:cubicBezTo>
                    <a:cubicBezTo>
                      <a:pt x="202" y="309"/>
                      <a:pt x="202" y="309"/>
                      <a:pt x="202" y="309"/>
                    </a:cubicBezTo>
                    <a:cubicBezTo>
                      <a:pt x="124" y="465"/>
                      <a:pt x="124" y="465"/>
                      <a:pt x="124" y="465"/>
                    </a:cubicBezTo>
                    <a:cubicBezTo>
                      <a:pt x="82" y="430"/>
                      <a:pt x="82" y="430"/>
                      <a:pt x="82" y="430"/>
                    </a:cubicBezTo>
                    <a:cubicBezTo>
                      <a:pt x="58" y="410"/>
                      <a:pt x="21" y="413"/>
                      <a:pt x="1" y="438"/>
                    </a:cubicBezTo>
                    <a:cubicBezTo>
                      <a:pt x="127" y="542"/>
                      <a:pt x="127" y="542"/>
                      <a:pt x="127" y="542"/>
                    </a:cubicBezTo>
                    <a:cubicBezTo>
                      <a:pt x="234" y="406"/>
                      <a:pt x="234" y="406"/>
                      <a:pt x="234" y="406"/>
                    </a:cubicBezTo>
                    <a:cubicBezTo>
                      <a:pt x="137" y="551"/>
                      <a:pt x="137" y="551"/>
                      <a:pt x="137" y="551"/>
                    </a:cubicBezTo>
                    <a:cubicBezTo>
                      <a:pt x="185" y="589"/>
                      <a:pt x="185" y="589"/>
                      <a:pt x="185" y="589"/>
                    </a:cubicBezTo>
                    <a:cubicBezTo>
                      <a:pt x="279" y="430"/>
                      <a:pt x="279" y="430"/>
                      <a:pt x="279" y="430"/>
                    </a:cubicBezTo>
                    <a:cubicBezTo>
                      <a:pt x="203" y="595"/>
                      <a:pt x="203" y="595"/>
                      <a:pt x="203" y="595"/>
                    </a:cubicBezTo>
                    <a:cubicBezTo>
                      <a:pt x="285" y="565"/>
                      <a:pt x="285" y="565"/>
                      <a:pt x="285" y="565"/>
                    </a:cubicBezTo>
                    <a:cubicBezTo>
                      <a:pt x="326" y="464"/>
                      <a:pt x="326" y="464"/>
                      <a:pt x="326" y="464"/>
                    </a:cubicBezTo>
                    <a:cubicBezTo>
                      <a:pt x="300" y="560"/>
                      <a:pt x="300" y="560"/>
                      <a:pt x="300" y="560"/>
                    </a:cubicBezTo>
                    <a:cubicBezTo>
                      <a:pt x="356" y="539"/>
                      <a:pt x="356" y="539"/>
                      <a:pt x="356" y="539"/>
                    </a:cubicBezTo>
                    <a:cubicBezTo>
                      <a:pt x="399" y="141"/>
                      <a:pt x="399" y="141"/>
                      <a:pt x="399" y="141"/>
                    </a:cubicBezTo>
                    <a:cubicBezTo>
                      <a:pt x="411" y="126"/>
                      <a:pt x="411" y="126"/>
                      <a:pt x="411" y="126"/>
                    </a:cubicBezTo>
                    <a:cubicBezTo>
                      <a:pt x="236" y="0"/>
                      <a:pt x="236" y="0"/>
                      <a:pt x="236" y="0"/>
                    </a:cubicBezTo>
                    <a:lnTo>
                      <a:pt x="76" y="10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11"/>
              <p:cNvSpPr>
                <a:spLocks/>
              </p:cNvSpPr>
              <p:nvPr/>
            </p:nvSpPr>
            <p:spPr bwMode="auto">
              <a:xfrm>
                <a:off x="2290763" y="3905251"/>
                <a:ext cx="385763" cy="817563"/>
              </a:xfrm>
              <a:custGeom>
                <a:avLst/>
                <a:gdLst>
                  <a:gd name="T0" fmla="*/ 119 w 608"/>
                  <a:gd name="T1" fmla="*/ 71 h 1288"/>
                  <a:gd name="T2" fmla="*/ 0 w 608"/>
                  <a:gd name="T3" fmla="*/ 0 h 1288"/>
                  <a:gd name="T4" fmla="*/ 0 w 608"/>
                  <a:gd name="T5" fmla="*/ 319 h 1288"/>
                  <a:gd name="T6" fmla="*/ 115 w 608"/>
                  <a:gd name="T7" fmla="*/ 1130 h 1288"/>
                  <a:gd name="T8" fmla="*/ 333 w 608"/>
                  <a:gd name="T9" fmla="*/ 1288 h 1288"/>
                  <a:gd name="T10" fmla="*/ 119 w 608"/>
                  <a:gd name="T11" fmla="*/ 71 h 1288"/>
                </a:gdLst>
                <a:ahLst/>
                <a:cxnLst>
                  <a:cxn ang="0">
                    <a:pos x="T0" y="T1"/>
                  </a:cxn>
                  <a:cxn ang="0">
                    <a:pos x="T2" y="T3"/>
                  </a:cxn>
                  <a:cxn ang="0">
                    <a:pos x="T4" y="T5"/>
                  </a:cxn>
                  <a:cxn ang="0">
                    <a:pos x="T6" y="T7"/>
                  </a:cxn>
                  <a:cxn ang="0">
                    <a:pos x="T8" y="T9"/>
                  </a:cxn>
                  <a:cxn ang="0">
                    <a:pos x="T10" y="T11"/>
                  </a:cxn>
                </a:cxnLst>
                <a:rect l="0" t="0" r="r" b="b"/>
                <a:pathLst>
                  <a:path w="608" h="1288">
                    <a:moveTo>
                      <a:pt x="119" y="71"/>
                    </a:moveTo>
                    <a:cubicBezTo>
                      <a:pt x="80" y="44"/>
                      <a:pt x="41" y="20"/>
                      <a:pt x="0" y="0"/>
                    </a:cubicBezTo>
                    <a:cubicBezTo>
                      <a:pt x="0" y="319"/>
                      <a:pt x="0" y="319"/>
                      <a:pt x="0" y="319"/>
                    </a:cubicBezTo>
                    <a:cubicBezTo>
                      <a:pt x="240" y="518"/>
                      <a:pt x="292" y="869"/>
                      <a:pt x="115" y="1130"/>
                    </a:cubicBezTo>
                    <a:cubicBezTo>
                      <a:pt x="333" y="1288"/>
                      <a:pt x="333" y="1288"/>
                      <a:pt x="333" y="1288"/>
                    </a:cubicBezTo>
                    <a:cubicBezTo>
                      <a:pt x="608" y="892"/>
                      <a:pt x="513" y="349"/>
                      <a:pt x="119" y="71"/>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Oval 12"/>
              <p:cNvSpPr>
                <a:spLocks noChangeArrowheads="1"/>
              </p:cNvSpPr>
              <p:nvPr/>
            </p:nvSpPr>
            <p:spPr bwMode="auto">
              <a:xfrm>
                <a:off x="2405063" y="4594226"/>
                <a:ext cx="30163" cy="301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Rectangle 13"/>
              <p:cNvSpPr>
                <a:spLocks noChangeArrowheads="1"/>
              </p:cNvSpPr>
              <p:nvPr/>
            </p:nvSpPr>
            <p:spPr bwMode="auto">
              <a:xfrm>
                <a:off x="1898650" y="3736976"/>
                <a:ext cx="182563"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14"/>
              <p:cNvSpPr>
                <a:spLocks/>
              </p:cNvSpPr>
              <p:nvPr/>
            </p:nvSpPr>
            <p:spPr bwMode="auto">
              <a:xfrm>
                <a:off x="1917700" y="3765551"/>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15"/>
              <p:cNvSpPr>
                <a:spLocks/>
              </p:cNvSpPr>
              <p:nvPr/>
            </p:nvSpPr>
            <p:spPr bwMode="auto">
              <a:xfrm>
                <a:off x="1917700" y="3810001"/>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16"/>
              <p:cNvSpPr>
                <a:spLocks/>
              </p:cNvSpPr>
              <p:nvPr/>
            </p:nvSpPr>
            <p:spPr bwMode="auto">
              <a:xfrm>
                <a:off x="1917700" y="3854451"/>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17"/>
              <p:cNvSpPr>
                <a:spLocks/>
              </p:cNvSpPr>
              <p:nvPr/>
            </p:nvSpPr>
            <p:spPr bwMode="auto">
              <a:xfrm>
                <a:off x="1917700" y="3900488"/>
                <a:ext cx="144463" cy="23813"/>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18"/>
              <p:cNvSpPr>
                <a:spLocks/>
              </p:cNvSpPr>
              <p:nvPr/>
            </p:nvSpPr>
            <p:spPr bwMode="auto">
              <a:xfrm>
                <a:off x="1917700" y="3944938"/>
                <a:ext cx="144463" cy="23813"/>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19"/>
              <p:cNvSpPr>
                <a:spLocks/>
              </p:cNvSpPr>
              <p:nvPr/>
            </p:nvSpPr>
            <p:spPr bwMode="auto">
              <a:xfrm>
                <a:off x="1917700" y="3989388"/>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20"/>
              <p:cNvSpPr>
                <a:spLocks/>
              </p:cNvSpPr>
              <p:nvPr/>
            </p:nvSpPr>
            <p:spPr bwMode="auto">
              <a:xfrm>
                <a:off x="1917700" y="4033838"/>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21"/>
              <p:cNvSpPr>
                <a:spLocks/>
              </p:cNvSpPr>
              <p:nvPr/>
            </p:nvSpPr>
            <p:spPr bwMode="auto">
              <a:xfrm>
                <a:off x="1917700" y="4078288"/>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Oval 22"/>
              <p:cNvSpPr>
                <a:spLocks noChangeArrowheads="1"/>
              </p:cNvSpPr>
              <p:nvPr/>
            </p:nvSpPr>
            <p:spPr bwMode="auto">
              <a:xfrm>
                <a:off x="2035175" y="3770313"/>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Oval 23"/>
              <p:cNvSpPr>
                <a:spLocks noChangeArrowheads="1"/>
              </p:cNvSpPr>
              <p:nvPr/>
            </p:nvSpPr>
            <p:spPr bwMode="auto">
              <a:xfrm>
                <a:off x="2035175" y="38163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Oval 24"/>
              <p:cNvSpPr>
                <a:spLocks noChangeArrowheads="1"/>
              </p:cNvSpPr>
              <p:nvPr/>
            </p:nvSpPr>
            <p:spPr bwMode="auto">
              <a:xfrm>
                <a:off x="2035175" y="38608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Oval 25"/>
              <p:cNvSpPr>
                <a:spLocks noChangeArrowheads="1"/>
              </p:cNvSpPr>
              <p:nvPr/>
            </p:nvSpPr>
            <p:spPr bwMode="auto">
              <a:xfrm>
                <a:off x="2035175" y="39052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Oval 26"/>
              <p:cNvSpPr>
                <a:spLocks noChangeArrowheads="1"/>
              </p:cNvSpPr>
              <p:nvPr/>
            </p:nvSpPr>
            <p:spPr bwMode="auto">
              <a:xfrm>
                <a:off x="2035175" y="39497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Oval 27"/>
              <p:cNvSpPr>
                <a:spLocks noChangeArrowheads="1"/>
              </p:cNvSpPr>
              <p:nvPr/>
            </p:nvSpPr>
            <p:spPr bwMode="auto">
              <a:xfrm>
                <a:off x="2035175" y="39941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Oval 28"/>
              <p:cNvSpPr>
                <a:spLocks noChangeArrowheads="1"/>
              </p:cNvSpPr>
              <p:nvPr/>
            </p:nvSpPr>
            <p:spPr bwMode="auto">
              <a:xfrm>
                <a:off x="2035175" y="40386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Oval 29"/>
              <p:cNvSpPr>
                <a:spLocks noChangeArrowheads="1"/>
              </p:cNvSpPr>
              <p:nvPr/>
            </p:nvSpPr>
            <p:spPr bwMode="auto">
              <a:xfrm>
                <a:off x="2035175" y="40830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Rectangle 30"/>
              <p:cNvSpPr>
                <a:spLocks noChangeArrowheads="1"/>
              </p:cNvSpPr>
              <p:nvPr/>
            </p:nvSpPr>
            <p:spPr bwMode="auto">
              <a:xfrm>
                <a:off x="2108200" y="3736976"/>
                <a:ext cx="182563"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31"/>
              <p:cNvSpPr>
                <a:spLocks/>
              </p:cNvSpPr>
              <p:nvPr/>
            </p:nvSpPr>
            <p:spPr bwMode="auto">
              <a:xfrm>
                <a:off x="2127250" y="3765551"/>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32"/>
              <p:cNvSpPr>
                <a:spLocks/>
              </p:cNvSpPr>
              <p:nvPr/>
            </p:nvSpPr>
            <p:spPr bwMode="auto">
              <a:xfrm>
                <a:off x="2127250" y="3810001"/>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33"/>
              <p:cNvSpPr>
                <a:spLocks/>
              </p:cNvSpPr>
              <p:nvPr/>
            </p:nvSpPr>
            <p:spPr bwMode="auto">
              <a:xfrm>
                <a:off x="2127250" y="3854451"/>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34"/>
              <p:cNvSpPr>
                <a:spLocks/>
              </p:cNvSpPr>
              <p:nvPr/>
            </p:nvSpPr>
            <p:spPr bwMode="auto">
              <a:xfrm>
                <a:off x="2127250" y="3900488"/>
                <a:ext cx="144463" cy="23813"/>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35"/>
              <p:cNvSpPr>
                <a:spLocks/>
              </p:cNvSpPr>
              <p:nvPr/>
            </p:nvSpPr>
            <p:spPr bwMode="auto">
              <a:xfrm>
                <a:off x="2127250" y="3944938"/>
                <a:ext cx="144463" cy="23813"/>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36"/>
              <p:cNvSpPr>
                <a:spLocks/>
              </p:cNvSpPr>
              <p:nvPr/>
            </p:nvSpPr>
            <p:spPr bwMode="auto">
              <a:xfrm>
                <a:off x="2127250" y="3989388"/>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37"/>
              <p:cNvSpPr>
                <a:spLocks/>
              </p:cNvSpPr>
              <p:nvPr/>
            </p:nvSpPr>
            <p:spPr bwMode="auto">
              <a:xfrm>
                <a:off x="2127250" y="4033838"/>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38"/>
              <p:cNvSpPr>
                <a:spLocks/>
              </p:cNvSpPr>
              <p:nvPr/>
            </p:nvSpPr>
            <p:spPr bwMode="auto">
              <a:xfrm>
                <a:off x="2127250" y="4078288"/>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Oval 39"/>
              <p:cNvSpPr>
                <a:spLocks noChangeArrowheads="1"/>
              </p:cNvSpPr>
              <p:nvPr/>
            </p:nvSpPr>
            <p:spPr bwMode="auto">
              <a:xfrm>
                <a:off x="2244725" y="3770313"/>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Oval 40"/>
              <p:cNvSpPr>
                <a:spLocks noChangeArrowheads="1"/>
              </p:cNvSpPr>
              <p:nvPr/>
            </p:nvSpPr>
            <p:spPr bwMode="auto">
              <a:xfrm>
                <a:off x="2244725" y="38163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Oval 41"/>
              <p:cNvSpPr>
                <a:spLocks noChangeArrowheads="1"/>
              </p:cNvSpPr>
              <p:nvPr/>
            </p:nvSpPr>
            <p:spPr bwMode="auto">
              <a:xfrm>
                <a:off x="2244725" y="38608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Oval 42"/>
              <p:cNvSpPr>
                <a:spLocks noChangeArrowheads="1"/>
              </p:cNvSpPr>
              <p:nvPr/>
            </p:nvSpPr>
            <p:spPr bwMode="auto">
              <a:xfrm>
                <a:off x="2244725" y="39052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Oval 43"/>
              <p:cNvSpPr>
                <a:spLocks noChangeArrowheads="1"/>
              </p:cNvSpPr>
              <p:nvPr/>
            </p:nvSpPr>
            <p:spPr bwMode="auto">
              <a:xfrm>
                <a:off x="2244725" y="39497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Oval 44"/>
              <p:cNvSpPr>
                <a:spLocks noChangeArrowheads="1"/>
              </p:cNvSpPr>
              <p:nvPr/>
            </p:nvSpPr>
            <p:spPr bwMode="auto">
              <a:xfrm>
                <a:off x="2244725" y="39941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Oval 45"/>
              <p:cNvSpPr>
                <a:spLocks noChangeArrowheads="1"/>
              </p:cNvSpPr>
              <p:nvPr/>
            </p:nvSpPr>
            <p:spPr bwMode="auto">
              <a:xfrm>
                <a:off x="2244725" y="40386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Oval 46"/>
              <p:cNvSpPr>
                <a:spLocks noChangeArrowheads="1"/>
              </p:cNvSpPr>
              <p:nvPr/>
            </p:nvSpPr>
            <p:spPr bwMode="auto">
              <a:xfrm>
                <a:off x="2244725" y="40830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47"/>
              <p:cNvSpPr>
                <a:spLocks/>
              </p:cNvSpPr>
              <p:nvPr/>
            </p:nvSpPr>
            <p:spPr bwMode="auto">
              <a:xfrm>
                <a:off x="1482725" y="4656138"/>
                <a:ext cx="669925" cy="334963"/>
              </a:xfrm>
              <a:custGeom>
                <a:avLst/>
                <a:gdLst>
                  <a:gd name="T0" fmla="*/ 34 w 1056"/>
                  <a:gd name="T1" fmla="*/ 527 h 527"/>
                  <a:gd name="T2" fmla="*/ 0 w 1056"/>
                  <a:gd name="T3" fmla="*/ 409 h 527"/>
                  <a:gd name="T4" fmla="*/ 218 w 1056"/>
                  <a:gd name="T5" fmla="*/ 191 h 527"/>
                  <a:gd name="T6" fmla="*/ 280 w 1056"/>
                  <a:gd name="T7" fmla="*/ 199 h 527"/>
                  <a:gd name="T8" fmla="*/ 576 w 1056"/>
                  <a:gd name="T9" fmla="*/ 0 h 527"/>
                  <a:gd name="T10" fmla="*/ 895 w 1056"/>
                  <a:gd name="T11" fmla="*/ 301 h 527"/>
                  <a:gd name="T12" fmla="*/ 1056 w 1056"/>
                  <a:gd name="T13" fmla="*/ 467 h 527"/>
                  <a:gd name="T14" fmla="*/ 1045 w 1056"/>
                  <a:gd name="T15" fmla="*/ 527 h 527"/>
                  <a:gd name="T16" fmla="*/ 34 w 1056"/>
                  <a:gd name="T17"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6" h="527">
                    <a:moveTo>
                      <a:pt x="34" y="527"/>
                    </a:moveTo>
                    <a:cubicBezTo>
                      <a:pt x="12" y="493"/>
                      <a:pt x="0" y="452"/>
                      <a:pt x="0" y="409"/>
                    </a:cubicBezTo>
                    <a:cubicBezTo>
                      <a:pt x="0" y="288"/>
                      <a:pt x="98" y="191"/>
                      <a:pt x="218" y="191"/>
                    </a:cubicBezTo>
                    <a:cubicBezTo>
                      <a:pt x="240" y="191"/>
                      <a:pt x="260" y="194"/>
                      <a:pt x="280" y="199"/>
                    </a:cubicBezTo>
                    <a:cubicBezTo>
                      <a:pt x="327" y="82"/>
                      <a:pt x="442" y="0"/>
                      <a:pt x="576" y="0"/>
                    </a:cubicBezTo>
                    <a:cubicBezTo>
                      <a:pt x="746" y="0"/>
                      <a:pt x="885" y="133"/>
                      <a:pt x="895" y="301"/>
                    </a:cubicBezTo>
                    <a:cubicBezTo>
                      <a:pt x="984" y="303"/>
                      <a:pt x="1056" y="376"/>
                      <a:pt x="1056" y="467"/>
                    </a:cubicBezTo>
                    <a:cubicBezTo>
                      <a:pt x="1056" y="488"/>
                      <a:pt x="1052" y="508"/>
                      <a:pt x="1045" y="527"/>
                    </a:cubicBezTo>
                    <a:lnTo>
                      <a:pt x="34" y="5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48"/>
              <p:cNvSpPr>
                <a:spLocks/>
              </p:cNvSpPr>
              <p:nvPr/>
            </p:nvSpPr>
            <p:spPr bwMode="auto">
              <a:xfrm>
                <a:off x="2333625" y="4625976"/>
                <a:ext cx="163513" cy="139700"/>
              </a:xfrm>
              <a:custGeom>
                <a:avLst/>
                <a:gdLst>
                  <a:gd name="T0" fmla="*/ 82 w 103"/>
                  <a:gd name="T1" fmla="*/ 88 h 88"/>
                  <a:gd name="T2" fmla="*/ 103 w 103"/>
                  <a:gd name="T3" fmla="*/ 59 h 88"/>
                  <a:gd name="T4" fmla="*/ 21 w 103"/>
                  <a:gd name="T5" fmla="*/ 0 h 88"/>
                  <a:gd name="T6" fmla="*/ 0 w 103"/>
                  <a:gd name="T7" fmla="*/ 29 h 88"/>
                  <a:gd name="T8" fmla="*/ 82 w 103"/>
                  <a:gd name="T9" fmla="*/ 88 h 88"/>
                </a:gdLst>
                <a:ahLst/>
                <a:cxnLst>
                  <a:cxn ang="0">
                    <a:pos x="T0" y="T1"/>
                  </a:cxn>
                  <a:cxn ang="0">
                    <a:pos x="T2" y="T3"/>
                  </a:cxn>
                  <a:cxn ang="0">
                    <a:pos x="T4" y="T5"/>
                  </a:cxn>
                  <a:cxn ang="0">
                    <a:pos x="T6" y="T7"/>
                  </a:cxn>
                  <a:cxn ang="0">
                    <a:pos x="T8" y="T9"/>
                  </a:cxn>
                </a:cxnLst>
                <a:rect l="0" t="0" r="r" b="b"/>
                <a:pathLst>
                  <a:path w="103" h="88">
                    <a:moveTo>
                      <a:pt x="82" y="88"/>
                    </a:moveTo>
                    <a:lnTo>
                      <a:pt x="103" y="59"/>
                    </a:lnTo>
                    <a:lnTo>
                      <a:pt x="21" y="0"/>
                    </a:lnTo>
                    <a:lnTo>
                      <a:pt x="0" y="29"/>
                    </a:lnTo>
                    <a:lnTo>
                      <a:pt x="82"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49"/>
              <p:cNvSpPr>
                <a:spLocks/>
              </p:cNvSpPr>
              <p:nvPr/>
            </p:nvSpPr>
            <p:spPr bwMode="auto">
              <a:xfrm>
                <a:off x="1719263" y="3687763"/>
                <a:ext cx="320675" cy="228600"/>
              </a:xfrm>
              <a:custGeom>
                <a:avLst/>
                <a:gdLst>
                  <a:gd name="T0" fmla="*/ 377 w 504"/>
                  <a:gd name="T1" fmla="*/ 23 h 359"/>
                  <a:gd name="T2" fmla="*/ 187 w 504"/>
                  <a:gd name="T3" fmla="*/ 126 h 359"/>
                  <a:gd name="T4" fmla="*/ 193 w 504"/>
                  <a:gd name="T5" fmla="*/ 227 h 359"/>
                  <a:gd name="T6" fmla="*/ 107 w 504"/>
                  <a:gd name="T7" fmla="*/ 270 h 359"/>
                  <a:gd name="T8" fmla="*/ 17 w 504"/>
                  <a:gd name="T9" fmla="*/ 315 h 359"/>
                  <a:gd name="T10" fmla="*/ 8 w 504"/>
                  <a:gd name="T11" fmla="*/ 339 h 359"/>
                  <a:gd name="T12" fmla="*/ 9 w 504"/>
                  <a:gd name="T13" fmla="*/ 343 h 359"/>
                  <a:gd name="T14" fmla="*/ 35 w 504"/>
                  <a:gd name="T15" fmla="*/ 350 h 359"/>
                  <a:gd name="T16" fmla="*/ 212 w 504"/>
                  <a:gd name="T17" fmla="*/ 262 h 359"/>
                  <a:gd name="T18" fmla="*/ 290 w 504"/>
                  <a:gd name="T19" fmla="*/ 316 h 359"/>
                  <a:gd name="T20" fmla="*/ 480 w 504"/>
                  <a:gd name="T21" fmla="*/ 213 h 359"/>
                  <a:gd name="T22" fmla="*/ 377 w 504"/>
                  <a:gd name="T23" fmla="*/ 23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59">
                    <a:moveTo>
                      <a:pt x="377" y="23"/>
                    </a:moveTo>
                    <a:cubicBezTo>
                      <a:pt x="296" y="0"/>
                      <a:pt x="211" y="46"/>
                      <a:pt x="187" y="126"/>
                    </a:cubicBezTo>
                    <a:cubicBezTo>
                      <a:pt x="177" y="161"/>
                      <a:pt x="180" y="196"/>
                      <a:pt x="193" y="227"/>
                    </a:cubicBezTo>
                    <a:cubicBezTo>
                      <a:pt x="107" y="270"/>
                      <a:pt x="107" y="270"/>
                      <a:pt x="107" y="270"/>
                    </a:cubicBezTo>
                    <a:cubicBezTo>
                      <a:pt x="17" y="315"/>
                      <a:pt x="17" y="315"/>
                      <a:pt x="17" y="315"/>
                    </a:cubicBezTo>
                    <a:cubicBezTo>
                      <a:pt x="17" y="315"/>
                      <a:pt x="0" y="323"/>
                      <a:pt x="8" y="339"/>
                    </a:cubicBezTo>
                    <a:cubicBezTo>
                      <a:pt x="9" y="343"/>
                      <a:pt x="9" y="343"/>
                      <a:pt x="9" y="343"/>
                    </a:cubicBezTo>
                    <a:cubicBezTo>
                      <a:pt x="9" y="343"/>
                      <a:pt x="17" y="359"/>
                      <a:pt x="35" y="350"/>
                    </a:cubicBezTo>
                    <a:cubicBezTo>
                      <a:pt x="212" y="262"/>
                      <a:pt x="212" y="262"/>
                      <a:pt x="212" y="262"/>
                    </a:cubicBezTo>
                    <a:cubicBezTo>
                      <a:pt x="231" y="287"/>
                      <a:pt x="258" y="306"/>
                      <a:pt x="290" y="316"/>
                    </a:cubicBezTo>
                    <a:cubicBezTo>
                      <a:pt x="371" y="340"/>
                      <a:pt x="456" y="294"/>
                      <a:pt x="480" y="213"/>
                    </a:cubicBezTo>
                    <a:cubicBezTo>
                      <a:pt x="504" y="132"/>
                      <a:pt x="458" y="47"/>
                      <a:pt x="377" y="23"/>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50"/>
              <p:cNvSpPr>
                <a:spLocks/>
              </p:cNvSpPr>
              <p:nvPr/>
            </p:nvSpPr>
            <p:spPr bwMode="auto">
              <a:xfrm>
                <a:off x="1839913" y="3703638"/>
                <a:ext cx="182563" cy="184150"/>
              </a:xfrm>
              <a:custGeom>
                <a:avLst/>
                <a:gdLst>
                  <a:gd name="T0" fmla="*/ 107 w 288"/>
                  <a:gd name="T1" fmla="*/ 267 h 288"/>
                  <a:gd name="T2" fmla="*/ 267 w 288"/>
                  <a:gd name="T3" fmla="*/ 180 h 288"/>
                  <a:gd name="T4" fmla="*/ 180 w 288"/>
                  <a:gd name="T5" fmla="*/ 20 h 288"/>
                  <a:gd name="T6" fmla="*/ 20 w 288"/>
                  <a:gd name="T7" fmla="*/ 107 h 288"/>
                  <a:gd name="T8" fmla="*/ 107 w 288"/>
                  <a:gd name="T9" fmla="*/ 267 h 288"/>
                </a:gdLst>
                <a:ahLst/>
                <a:cxnLst>
                  <a:cxn ang="0">
                    <a:pos x="T0" y="T1"/>
                  </a:cxn>
                  <a:cxn ang="0">
                    <a:pos x="T2" y="T3"/>
                  </a:cxn>
                  <a:cxn ang="0">
                    <a:pos x="T4" y="T5"/>
                  </a:cxn>
                  <a:cxn ang="0">
                    <a:pos x="T6" y="T7"/>
                  </a:cxn>
                  <a:cxn ang="0">
                    <a:pos x="T8" y="T9"/>
                  </a:cxn>
                </a:cxnLst>
                <a:rect l="0" t="0" r="r" b="b"/>
                <a:pathLst>
                  <a:path w="288" h="288">
                    <a:moveTo>
                      <a:pt x="107" y="267"/>
                    </a:moveTo>
                    <a:cubicBezTo>
                      <a:pt x="175" y="288"/>
                      <a:pt x="247" y="249"/>
                      <a:pt x="267" y="180"/>
                    </a:cubicBezTo>
                    <a:cubicBezTo>
                      <a:pt x="288" y="112"/>
                      <a:pt x="249" y="40"/>
                      <a:pt x="180" y="20"/>
                    </a:cubicBezTo>
                    <a:cubicBezTo>
                      <a:pt x="112" y="0"/>
                      <a:pt x="40" y="39"/>
                      <a:pt x="20" y="107"/>
                    </a:cubicBezTo>
                    <a:cubicBezTo>
                      <a:pt x="0" y="175"/>
                      <a:pt x="39" y="247"/>
                      <a:pt x="107" y="267"/>
                    </a:cubicBezTo>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Freeform 51"/>
              <p:cNvSpPr>
                <a:spLocks noEditPoints="1"/>
              </p:cNvSpPr>
              <p:nvPr/>
            </p:nvSpPr>
            <p:spPr bwMode="auto">
              <a:xfrm>
                <a:off x="1751013" y="3703638"/>
                <a:ext cx="360363" cy="184150"/>
              </a:xfrm>
              <a:custGeom>
                <a:avLst/>
                <a:gdLst>
                  <a:gd name="T0" fmla="*/ 27 w 567"/>
                  <a:gd name="T1" fmla="*/ 0 h 288"/>
                  <a:gd name="T2" fmla="*/ 0 w 567"/>
                  <a:gd name="T3" fmla="*/ 66 h 288"/>
                  <a:gd name="T4" fmla="*/ 36 w 567"/>
                  <a:gd name="T5" fmla="*/ 151 h 288"/>
                  <a:gd name="T6" fmla="*/ 18 w 567"/>
                  <a:gd name="T7" fmla="*/ 117 h 288"/>
                  <a:gd name="T8" fmla="*/ 36 w 567"/>
                  <a:gd name="T9" fmla="*/ 279 h 288"/>
                  <a:gd name="T10" fmla="*/ 36 w 567"/>
                  <a:gd name="T11" fmla="*/ 217 h 288"/>
                  <a:gd name="T12" fmla="*/ 101 w 567"/>
                  <a:gd name="T13" fmla="*/ 61 h 288"/>
                  <a:gd name="T14" fmla="*/ 101 w 567"/>
                  <a:gd name="T15" fmla="*/ 0 h 288"/>
                  <a:gd name="T16" fmla="*/ 110 w 567"/>
                  <a:gd name="T17" fmla="*/ 174 h 288"/>
                  <a:gd name="T18" fmla="*/ 70 w 567"/>
                  <a:gd name="T19" fmla="*/ 108 h 288"/>
                  <a:gd name="T20" fmla="*/ 70 w 567"/>
                  <a:gd name="T21" fmla="*/ 179 h 288"/>
                  <a:gd name="T22" fmla="*/ 101 w 567"/>
                  <a:gd name="T23" fmla="*/ 279 h 288"/>
                  <a:gd name="T24" fmla="*/ 83 w 567"/>
                  <a:gd name="T25" fmla="*/ 279 h 288"/>
                  <a:gd name="T26" fmla="*/ 140 w 567"/>
                  <a:gd name="T27" fmla="*/ 61 h 288"/>
                  <a:gd name="T28" fmla="*/ 140 w 567"/>
                  <a:gd name="T29" fmla="*/ 0 h 288"/>
                  <a:gd name="T30" fmla="*/ 175 w 567"/>
                  <a:gd name="T31" fmla="*/ 151 h 288"/>
                  <a:gd name="T32" fmla="*/ 131 w 567"/>
                  <a:gd name="T33" fmla="*/ 113 h 288"/>
                  <a:gd name="T34" fmla="*/ 171 w 567"/>
                  <a:gd name="T35" fmla="*/ 179 h 288"/>
                  <a:gd name="T36" fmla="*/ 175 w 567"/>
                  <a:gd name="T37" fmla="*/ 279 h 288"/>
                  <a:gd name="T38" fmla="*/ 166 w 567"/>
                  <a:gd name="T39" fmla="*/ 288 h 288"/>
                  <a:gd name="T40" fmla="*/ 223 w 567"/>
                  <a:gd name="T41" fmla="*/ 61 h 288"/>
                  <a:gd name="T42" fmla="*/ 200 w 567"/>
                  <a:gd name="T43" fmla="*/ 61 h 288"/>
                  <a:gd name="T44" fmla="*/ 205 w 567"/>
                  <a:gd name="T45" fmla="*/ 117 h 288"/>
                  <a:gd name="T46" fmla="*/ 196 w 567"/>
                  <a:gd name="T47" fmla="*/ 117 h 288"/>
                  <a:gd name="T48" fmla="*/ 205 w 567"/>
                  <a:gd name="T49" fmla="*/ 226 h 288"/>
                  <a:gd name="T50" fmla="*/ 196 w 567"/>
                  <a:gd name="T51" fmla="*/ 226 h 288"/>
                  <a:gd name="T52" fmla="*/ 270 w 567"/>
                  <a:gd name="T53" fmla="*/ 9 h 288"/>
                  <a:gd name="T54" fmla="*/ 261 w 567"/>
                  <a:gd name="T55" fmla="*/ 9 h 288"/>
                  <a:gd name="T56" fmla="*/ 301 w 567"/>
                  <a:gd name="T57" fmla="*/ 147 h 288"/>
                  <a:gd name="T58" fmla="*/ 266 w 567"/>
                  <a:gd name="T59" fmla="*/ 117 h 288"/>
                  <a:gd name="T60" fmla="*/ 306 w 567"/>
                  <a:gd name="T61" fmla="*/ 174 h 288"/>
                  <a:gd name="T62" fmla="*/ 306 w 567"/>
                  <a:gd name="T63" fmla="*/ 226 h 288"/>
                  <a:gd name="T64" fmla="*/ 306 w 567"/>
                  <a:gd name="T65" fmla="*/ 279 h 288"/>
                  <a:gd name="T66" fmla="*/ 353 w 567"/>
                  <a:gd name="T67" fmla="*/ 0 h 288"/>
                  <a:gd name="T68" fmla="*/ 326 w 567"/>
                  <a:gd name="T69" fmla="*/ 66 h 288"/>
                  <a:gd name="T70" fmla="*/ 362 w 567"/>
                  <a:gd name="T71" fmla="*/ 117 h 288"/>
                  <a:gd name="T72" fmla="*/ 326 w 567"/>
                  <a:gd name="T73" fmla="*/ 170 h 288"/>
                  <a:gd name="T74" fmla="*/ 362 w 567"/>
                  <a:gd name="T75" fmla="*/ 260 h 288"/>
                  <a:gd name="T76" fmla="*/ 344 w 567"/>
                  <a:gd name="T77" fmla="*/ 226 h 288"/>
                  <a:gd name="T78" fmla="*/ 427 w 567"/>
                  <a:gd name="T79" fmla="*/ 61 h 288"/>
                  <a:gd name="T80" fmla="*/ 427 w 567"/>
                  <a:gd name="T81" fmla="*/ 0 h 288"/>
                  <a:gd name="T82" fmla="*/ 427 w 567"/>
                  <a:gd name="T83" fmla="*/ 170 h 288"/>
                  <a:gd name="T84" fmla="*/ 427 w 567"/>
                  <a:gd name="T85" fmla="*/ 108 h 288"/>
                  <a:gd name="T86" fmla="*/ 436 w 567"/>
                  <a:gd name="T87" fmla="*/ 283 h 288"/>
                  <a:gd name="T88" fmla="*/ 396 w 567"/>
                  <a:gd name="T89" fmla="*/ 217 h 288"/>
                  <a:gd name="T90" fmla="*/ 396 w 567"/>
                  <a:gd name="T91" fmla="*/ 288 h 288"/>
                  <a:gd name="T92" fmla="*/ 493 w 567"/>
                  <a:gd name="T93" fmla="*/ 61 h 288"/>
                  <a:gd name="T94" fmla="*/ 475 w 567"/>
                  <a:gd name="T95" fmla="*/ 61 h 288"/>
                  <a:gd name="T96" fmla="*/ 502 w 567"/>
                  <a:gd name="T97" fmla="*/ 151 h 288"/>
                  <a:gd name="T98" fmla="*/ 457 w 567"/>
                  <a:gd name="T99" fmla="*/ 113 h 288"/>
                  <a:gd name="T100" fmla="*/ 497 w 567"/>
                  <a:gd name="T101" fmla="*/ 179 h 288"/>
                  <a:gd name="T102" fmla="*/ 502 w 567"/>
                  <a:gd name="T103" fmla="*/ 279 h 288"/>
                  <a:gd name="T104" fmla="*/ 493 w 567"/>
                  <a:gd name="T105" fmla="*/ 288 h 288"/>
                  <a:gd name="T106" fmla="*/ 549 w 567"/>
                  <a:gd name="T107" fmla="*/ 61 h 288"/>
                  <a:gd name="T108" fmla="*/ 527 w 567"/>
                  <a:gd name="T109" fmla="*/ 61 h 288"/>
                  <a:gd name="T110" fmla="*/ 531 w 567"/>
                  <a:gd name="T111" fmla="*/ 117 h 288"/>
                  <a:gd name="T112" fmla="*/ 522 w 567"/>
                  <a:gd name="T113" fmla="*/ 117 h 288"/>
                  <a:gd name="T114" fmla="*/ 562 w 567"/>
                  <a:gd name="T115" fmla="*/ 256 h 288"/>
                  <a:gd name="T116" fmla="*/ 527 w 567"/>
                  <a:gd name="T117" fmla="*/ 226 h 288"/>
                  <a:gd name="T118" fmla="*/ 567 w 567"/>
                  <a:gd name="T119" fmla="*/ 28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7" h="288">
                    <a:moveTo>
                      <a:pt x="45" y="66"/>
                    </a:moveTo>
                    <a:cubicBezTo>
                      <a:pt x="45" y="43"/>
                      <a:pt x="45" y="43"/>
                      <a:pt x="45" y="43"/>
                    </a:cubicBezTo>
                    <a:cubicBezTo>
                      <a:pt x="45" y="40"/>
                      <a:pt x="44" y="38"/>
                      <a:pt x="40" y="38"/>
                    </a:cubicBezTo>
                    <a:cubicBezTo>
                      <a:pt x="37" y="38"/>
                      <a:pt x="36" y="40"/>
                      <a:pt x="36" y="43"/>
                    </a:cubicBezTo>
                    <a:cubicBezTo>
                      <a:pt x="36" y="61"/>
                      <a:pt x="36" y="61"/>
                      <a:pt x="36" y="61"/>
                    </a:cubicBezTo>
                    <a:cubicBezTo>
                      <a:pt x="27" y="61"/>
                      <a:pt x="27" y="61"/>
                      <a:pt x="27" y="61"/>
                    </a:cubicBezTo>
                    <a:cubicBezTo>
                      <a:pt x="27" y="0"/>
                      <a:pt x="27" y="0"/>
                      <a:pt x="27" y="0"/>
                    </a:cubicBezTo>
                    <a:cubicBezTo>
                      <a:pt x="5" y="0"/>
                      <a:pt x="5" y="0"/>
                      <a:pt x="5" y="0"/>
                    </a:cubicBezTo>
                    <a:cubicBezTo>
                      <a:pt x="2" y="0"/>
                      <a:pt x="0" y="1"/>
                      <a:pt x="0" y="4"/>
                    </a:cubicBezTo>
                    <a:cubicBezTo>
                      <a:pt x="0" y="7"/>
                      <a:pt x="2" y="9"/>
                      <a:pt x="5" y="9"/>
                    </a:cubicBezTo>
                    <a:cubicBezTo>
                      <a:pt x="18" y="9"/>
                      <a:pt x="18" y="9"/>
                      <a:pt x="18" y="9"/>
                    </a:cubicBezTo>
                    <a:cubicBezTo>
                      <a:pt x="18" y="61"/>
                      <a:pt x="18" y="61"/>
                      <a:pt x="18" y="61"/>
                    </a:cubicBezTo>
                    <a:cubicBezTo>
                      <a:pt x="5" y="61"/>
                      <a:pt x="5" y="61"/>
                      <a:pt x="5" y="61"/>
                    </a:cubicBezTo>
                    <a:cubicBezTo>
                      <a:pt x="2" y="61"/>
                      <a:pt x="0" y="62"/>
                      <a:pt x="0" y="66"/>
                    </a:cubicBezTo>
                    <a:cubicBezTo>
                      <a:pt x="0" y="69"/>
                      <a:pt x="2" y="70"/>
                      <a:pt x="5" y="70"/>
                    </a:cubicBezTo>
                    <a:cubicBezTo>
                      <a:pt x="40" y="70"/>
                      <a:pt x="40" y="70"/>
                      <a:pt x="40" y="70"/>
                    </a:cubicBezTo>
                    <a:cubicBezTo>
                      <a:pt x="43" y="70"/>
                      <a:pt x="45" y="69"/>
                      <a:pt x="45" y="66"/>
                    </a:cubicBezTo>
                    <a:moveTo>
                      <a:pt x="45" y="174"/>
                    </a:moveTo>
                    <a:cubicBezTo>
                      <a:pt x="45" y="151"/>
                      <a:pt x="45" y="151"/>
                      <a:pt x="45" y="151"/>
                    </a:cubicBezTo>
                    <a:cubicBezTo>
                      <a:pt x="45" y="149"/>
                      <a:pt x="44" y="147"/>
                      <a:pt x="40" y="147"/>
                    </a:cubicBezTo>
                    <a:cubicBezTo>
                      <a:pt x="37" y="147"/>
                      <a:pt x="36" y="149"/>
                      <a:pt x="36" y="151"/>
                    </a:cubicBezTo>
                    <a:cubicBezTo>
                      <a:pt x="36" y="170"/>
                      <a:pt x="36" y="170"/>
                      <a:pt x="36" y="170"/>
                    </a:cubicBezTo>
                    <a:cubicBezTo>
                      <a:pt x="27" y="170"/>
                      <a:pt x="27" y="170"/>
                      <a:pt x="27" y="170"/>
                    </a:cubicBezTo>
                    <a:cubicBezTo>
                      <a:pt x="27" y="108"/>
                      <a:pt x="27" y="108"/>
                      <a:pt x="27" y="108"/>
                    </a:cubicBezTo>
                    <a:cubicBezTo>
                      <a:pt x="5" y="108"/>
                      <a:pt x="5" y="108"/>
                      <a:pt x="5" y="108"/>
                    </a:cubicBezTo>
                    <a:cubicBezTo>
                      <a:pt x="2" y="108"/>
                      <a:pt x="0" y="110"/>
                      <a:pt x="0" y="113"/>
                    </a:cubicBezTo>
                    <a:cubicBezTo>
                      <a:pt x="0" y="116"/>
                      <a:pt x="2" y="117"/>
                      <a:pt x="5" y="117"/>
                    </a:cubicBezTo>
                    <a:cubicBezTo>
                      <a:pt x="18" y="117"/>
                      <a:pt x="18" y="117"/>
                      <a:pt x="18" y="117"/>
                    </a:cubicBezTo>
                    <a:cubicBezTo>
                      <a:pt x="18" y="170"/>
                      <a:pt x="18" y="170"/>
                      <a:pt x="18" y="170"/>
                    </a:cubicBezTo>
                    <a:cubicBezTo>
                      <a:pt x="5" y="170"/>
                      <a:pt x="5" y="170"/>
                      <a:pt x="5" y="170"/>
                    </a:cubicBezTo>
                    <a:cubicBezTo>
                      <a:pt x="2" y="170"/>
                      <a:pt x="0" y="171"/>
                      <a:pt x="0" y="174"/>
                    </a:cubicBezTo>
                    <a:cubicBezTo>
                      <a:pt x="0" y="178"/>
                      <a:pt x="2" y="179"/>
                      <a:pt x="5" y="179"/>
                    </a:cubicBezTo>
                    <a:cubicBezTo>
                      <a:pt x="40" y="179"/>
                      <a:pt x="40" y="179"/>
                      <a:pt x="40" y="179"/>
                    </a:cubicBezTo>
                    <a:cubicBezTo>
                      <a:pt x="43" y="179"/>
                      <a:pt x="45" y="178"/>
                      <a:pt x="45" y="174"/>
                    </a:cubicBezTo>
                    <a:moveTo>
                      <a:pt x="36" y="279"/>
                    </a:moveTo>
                    <a:cubicBezTo>
                      <a:pt x="9" y="279"/>
                      <a:pt x="9" y="279"/>
                      <a:pt x="9" y="279"/>
                    </a:cubicBezTo>
                    <a:cubicBezTo>
                      <a:pt x="9" y="226"/>
                      <a:pt x="9" y="226"/>
                      <a:pt x="9" y="226"/>
                    </a:cubicBezTo>
                    <a:cubicBezTo>
                      <a:pt x="36" y="226"/>
                      <a:pt x="36" y="226"/>
                      <a:pt x="36" y="226"/>
                    </a:cubicBezTo>
                    <a:lnTo>
                      <a:pt x="36" y="279"/>
                    </a:lnTo>
                    <a:close/>
                    <a:moveTo>
                      <a:pt x="45" y="279"/>
                    </a:moveTo>
                    <a:cubicBezTo>
                      <a:pt x="45" y="226"/>
                      <a:pt x="45" y="226"/>
                      <a:pt x="45" y="226"/>
                    </a:cubicBezTo>
                    <a:cubicBezTo>
                      <a:pt x="45" y="221"/>
                      <a:pt x="41" y="217"/>
                      <a:pt x="36" y="217"/>
                    </a:cubicBezTo>
                    <a:cubicBezTo>
                      <a:pt x="9" y="217"/>
                      <a:pt x="9" y="217"/>
                      <a:pt x="9" y="217"/>
                    </a:cubicBezTo>
                    <a:cubicBezTo>
                      <a:pt x="4" y="217"/>
                      <a:pt x="0" y="221"/>
                      <a:pt x="0" y="226"/>
                    </a:cubicBezTo>
                    <a:cubicBezTo>
                      <a:pt x="0" y="279"/>
                      <a:pt x="0" y="279"/>
                      <a:pt x="0" y="279"/>
                    </a:cubicBezTo>
                    <a:cubicBezTo>
                      <a:pt x="0" y="284"/>
                      <a:pt x="4" y="288"/>
                      <a:pt x="9" y="288"/>
                    </a:cubicBezTo>
                    <a:cubicBezTo>
                      <a:pt x="36" y="288"/>
                      <a:pt x="36" y="288"/>
                      <a:pt x="36" y="288"/>
                    </a:cubicBezTo>
                    <a:cubicBezTo>
                      <a:pt x="41" y="288"/>
                      <a:pt x="45" y="284"/>
                      <a:pt x="45" y="279"/>
                    </a:cubicBezTo>
                    <a:moveTo>
                      <a:pt x="101" y="61"/>
                    </a:moveTo>
                    <a:cubicBezTo>
                      <a:pt x="75" y="61"/>
                      <a:pt x="75" y="61"/>
                      <a:pt x="75" y="61"/>
                    </a:cubicBezTo>
                    <a:cubicBezTo>
                      <a:pt x="75" y="9"/>
                      <a:pt x="75" y="9"/>
                      <a:pt x="75" y="9"/>
                    </a:cubicBezTo>
                    <a:cubicBezTo>
                      <a:pt x="101" y="9"/>
                      <a:pt x="101" y="9"/>
                      <a:pt x="101" y="9"/>
                    </a:cubicBezTo>
                    <a:lnTo>
                      <a:pt x="101" y="61"/>
                    </a:lnTo>
                    <a:close/>
                    <a:moveTo>
                      <a:pt x="110" y="61"/>
                    </a:moveTo>
                    <a:cubicBezTo>
                      <a:pt x="110" y="9"/>
                      <a:pt x="110" y="9"/>
                      <a:pt x="110" y="9"/>
                    </a:cubicBezTo>
                    <a:cubicBezTo>
                      <a:pt x="110" y="4"/>
                      <a:pt x="106" y="0"/>
                      <a:pt x="101" y="0"/>
                    </a:cubicBezTo>
                    <a:cubicBezTo>
                      <a:pt x="75" y="0"/>
                      <a:pt x="75" y="0"/>
                      <a:pt x="75" y="0"/>
                    </a:cubicBezTo>
                    <a:cubicBezTo>
                      <a:pt x="70" y="0"/>
                      <a:pt x="65" y="4"/>
                      <a:pt x="65" y="9"/>
                    </a:cubicBezTo>
                    <a:cubicBezTo>
                      <a:pt x="65" y="61"/>
                      <a:pt x="65" y="61"/>
                      <a:pt x="65" y="61"/>
                    </a:cubicBezTo>
                    <a:cubicBezTo>
                      <a:pt x="65" y="66"/>
                      <a:pt x="69" y="70"/>
                      <a:pt x="75" y="70"/>
                    </a:cubicBezTo>
                    <a:cubicBezTo>
                      <a:pt x="101" y="70"/>
                      <a:pt x="101" y="70"/>
                      <a:pt x="101" y="70"/>
                    </a:cubicBezTo>
                    <a:cubicBezTo>
                      <a:pt x="106" y="70"/>
                      <a:pt x="110" y="66"/>
                      <a:pt x="110" y="61"/>
                    </a:cubicBezTo>
                    <a:moveTo>
                      <a:pt x="110" y="174"/>
                    </a:moveTo>
                    <a:cubicBezTo>
                      <a:pt x="110" y="151"/>
                      <a:pt x="110" y="151"/>
                      <a:pt x="110" y="151"/>
                    </a:cubicBezTo>
                    <a:cubicBezTo>
                      <a:pt x="110" y="149"/>
                      <a:pt x="109" y="147"/>
                      <a:pt x="106" y="147"/>
                    </a:cubicBezTo>
                    <a:cubicBezTo>
                      <a:pt x="102" y="147"/>
                      <a:pt x="101" y="149"/>
                      <a:pt x="101" y="151"/>
                    </a:cubicBezTo>
                    <a:cubicBezTo>
                      <a:pt x="101" y="170"/>
                      <a:pt x="101" y="170"/>
                      <a:pt x="101" y="170"/>
                    </a:cubicBezTo>
                    <a:cubicBezTo>
                      <a:pt x="92" y="170"/>
                      <a:pt x="92" y="170"/>
                      <a:pt x="92" y="170"/>
                    </a:cubicBezTo>
                    <a:cubicBezTo>
                      <a:pt x="92" y="108"/>
                      <a:pt x="92" y="108"/>
                      <a:pt x="92" y="108"/>
                    </a:cubicBezTo>
                    <a:cubicBezTo>
                      <a:pt x="70" y="108"/>
                      <a:pt x="70" y="108"/>
                      <a:pt x="70" y="108"/>
                    </a:cubicBezTo>
                    <a:cubicBezTo>
                      <a:pt x="68" y="108"/>
                      <a:pt x="65" y="110"/>
                      <a:pt x="65" y="113"/>
                    </a:cubicBezTo>
                    <a:cubicBezTo>
                      <a:pt x="65" y="116"/>
                      <a:pt x="68" y="117"/>
                      <a:pt x="70" y="117"/>
                    </a:cubicBezTo>
                    <a:cubicBezTo>
                      <a:pt x="83" y="117"/>
                      <a:pt x="83" y="117"/>
                      <a:pt x="83" y="117"/>
                    </a:cubicBezTo>
                    <a:cubicBezTo>
                      <a:pt x="83" y="170"/>
                      <a:pt x="83" y="170"/>
                      <a:pt x="83" y="170"/>
                    </a:cubicBezTo>
                    <a:cubicBezTo>
                      <a:pt x="70" y="170"/>
                      <a:pt x="70" y="170"/>
                      <a:pt x="70" y="170"/>
                    </a:cubicBezTo>
                    <a:cubicBezTo>
                      <a:pt x="68" y="170"/>
                      <a:pt x="65" y="171"/>
                      <a:pt x="65" y="174"/>
                    </a:cubicBezTo>
                    <a:cubicBezTo>
                      <a:pt x="65" y="178"/>
                      <a:pt x="68" y="179"/>
                      <a:pt x="70" y="179"/>
                    </a:cubicBezTo>
                    <a:cubicBezTo>
                      <a:pt x="106" y="179"/>
                      <a:pt x="106" y="179"/>
                      <a:pt x="106" y="179"/>
                    </a:cubicBezTo>
                    <a:cubicBezTo>
                      <a:pt x="108" y="179"/>
                      <a:pt x="110" y="178"/>
                      <a:pt x="110" y="174"/>
                    </a:cubicBezTo>
                    <a:moveTo>
                      <a:pt x="110" y="283"/>
                    </a:moveTo>
                    <a:cubicBezTo>
                      <a:pt x="110" y="260"/>
                      <a:pt x="110" y="260"/>
                      <a:pt x="110" y="260"/>
                    </a:cubicBezTo>
                    <a:cubicBezTo>
                      <a:pt x="110" y="258"/>
                      <a:pt x="109" y="256"/>
                      <a:pt x="106" y="256"/>
                    </a:cubicBezTo>
                    <a:cubicBezTo>
                      <a:pt x="102" y="256"/>
                      <a:pt x="101" y="258"/>
                      <a:pt x="101" y="260"/>
                    </a:cubicBezTo>
                    <a:cubicBezTo>
                      <a:pt x="101" y="279"/>
                      <a:pt x="101" y="279"/>
                      <a:pt x="101" y="279"/>
                    </a:cubicBezTo>
                    <a:cubicBezTo>
                      <a:pt x="92" y="279"/>
                      <a:pt x="92" y="279"/>
                      <a:pt x="92" y="279"/>
                    </a:cubicBezTo>
                    <a:cubicBezTo>
                      <a:pt x="92" y="217"/>
                      <a:pt x="92" y="217"/>
                      <a:pt x="92" y="217"/>
                    </a:cubicBezTo>
                    <a:cubicBezTo>
                      <a:pt x="70" y="217"/>
                      <a:pt x="70" y="217"/>
                      <a:pt x="70" y="217"/>
                    </a:cubicBezTo>
                    <a:cubicBezTo>
                      <a:pt x="68" y="217"/>
                      <a:pt x="65" y="218"/>
                      <a:pt x="65" y="222"/>
                    </a:cubicBezTo>
                    <a:cubicBezTo>
                      <a:pt x="65" y="225"/>
                      <a:pt x="68" y="226"/>
                      <a:pt x="70" y="226"/>
                    </a:cubicBezTo>
                    <a:cubicBezTo>
                      <a:pt x="83" y="226"/>
                      <a:pt x="83" y="226"/>
                      <a:pt x="83" y="226"/>
                    </a:cubicBezTo>
                    <a:cubicBezTo>
                      <a:pt x="83" y="279"/>
                      <a:pt x="83" y="279"/>
                      <a:pt x="83" y="279"/>
                    </a:cubicBezTo>
                    <a:cubicBezTo>
                      <a:pt x="70" y="279"/>
                      <a:pt x="70" y="279"/>
                      <a:pt x="70" y="279"/>
                    </a:cubicBezTo>
                    <a:cubicBezTo>
                      <a:pt x="68" y="279"/>
                      <a:pt x="65" y="280"/>
                      <a:pt x="65" y="283"/>
                    </a:cubicBezTo>
                    <a:cubicBezTo>
                      <a:pt x="65" y="286"/>
                      <a:pt x="68" y="288"/>
                      <a:pt x="70" y="288"/>
                    </a:cubicBezTo>
                    <a:cubicBezTo>
                      <a:pt x="106" y="288"/>
                      <a:pt x="106" y="288"/>
                      <a:pt x="106" y="288"/>
                    </a:cubicBezTo>
                    <a:cubicBezTo>
                      <a:pt x="108" y="288"/>
                      <a:pt x="110" y="286"/>
                      <a:pt x="110" y="283"/>
                    </a:cubicBezTo>
                    <a:moveTo>
                      <a:pt x="166" y="61"/>
                    </a:moveTo>
                    <a:cubicBezTo>
                      <a:pt x="140" y="61"/>
                      <a:pt x="140" y="61"/>
                      <a:pt x="140" y="61"/>
                    </a:cubicBezTo>
                    <a:cubicBezTo>
                      <a:pt x="140" y="9"/>
                      <a:pt x="140" y="9"/>
                      <a:pt x="140" y="9"/>
                    </a:cubicBezTo>
                    <a:cubicBezTo>
                      <a:pt x="166" y="9"/>
                      <a:pt x="166" y="9"/>
                      <a:pt x="166" y="9"/>
                    </a:cubicBezTo>
                    <a:lnTo>
                      <a:pt x="166" y="61"/>
                    </a:lnTo>
                    <a:close/>
                    <a:moveTo>
                      <a:pt x="175" y="61"/>
                    </a:moveTo>
                    <a:cubicBezTo>
                      <a:pt x="175" y="9"/>
                      <a:pt x="175" y="9"/>
                      <a:pt x="175" y="9"/>
                    </a:cubicBezTo>
                    <a:cubicBezTo>
                      <a:pt x="175" y="4"/>
                      <a:pt x="171" y="0"/>
                      <a:pt x="166" y="0"/>
                    </a:cubicBezTo>
                    <a:cubicBezTo>
                      <a:pt x="140" y="0"/>
                      <a:pt x="140" y="0"/>
                      <a:pt x="140" y="0"/>
                    </a:cubicBezTo>
                    <a:cubicBezTo>
                      <a:pt x="135" y="0"/>
                      <a:pt x="131" y="4"/>
                      <a:pt x="131" y="9"/>
                    </a:cubicBezTo>
                    <a:cubicBezTo>
                      <a:pt x="131" y="61"/>
                      <a:pt x="131" y="61"/>
                      <a:pt x="131" y="61"/>
                    </a:cubicBezTo>
                    <a:cubicBezTo>
                      <a:pt x="131" y="66"/>
                      <a:pt x="135" y="70"/>
                      <a:pt x="140" y="70"/>
                    </a:cubicBezTo>
                    <a:cubicBezTo>
                      <a:pt x="166" y="70"/>
                      <a:pt x="166" y="70"/>
                      <a:pt x="166" y="70"/>
                    </a:cubicBezTo>
                    <a:cubicBezTo>
                      <a:pt x="172" y="70"/>
                      <a:pt x="175" y="66"/>
                      <a:pt x="175" y="61"/>
                    </a:cubicBezTo>
                    <a:moveTo>
                      <a:pt x="175" y="174"/>
                    </a:moveTo>
                    <a:cubicBezTo>
                      <a:pt x="175" y="151"/>
                      <a:pt x="175" y="151"/>
                      <a:pt x="175" y="151"/>
                    </a:cubicBezTo>
                    <a:cubicBezTo>
                      <a:pt x="175" y="149"/>
                      <a:pt x="174" y="147"/>
                      <a:pt x="171" y="147"/>
                    </a:cubicBezTo>
                    <a:cubicBezTo>
                      <a:pt x="168" y="147"/>
                      <a:pt x="166" y="149"/>
                      <a:pt x="166" y="151"/>
                    </a:cubicBezTo>
                    <a:cubicBezTo>
                      <a:pt x="166" y="170"/>
                      <a:pt x="166" y="170"/>
                      <a:pt x="166" y="170"/>
                    </a:cubicBezTo>
                    <a:cubicBezTo>
                      <a:pt x="158" y="170"/>
                      <a:pt x="158" y="170"/>
                      <a:pt x="158" y="170"/>
                    </a:cubicBezTo>
                    <a:cubicBezTo>
                      <a:pt x="158" y="108"/>
                      <a:pt x="158" y="108"/>
                      <a:pt x="158" y="108"/>
                    </a:cubicBezTo>
                    <a:cubicBezTo>
                      <a:pt x="135" y="108"/>
                      <a:pt x="135" y="108"/>
                      <a:pt x="135" y="108"/>
                    </a:cubicBezTo>
                    <a:cubicBezTo>
                      <a:pt x="133" y="108"/>
                      <a:pt x="131" y="110"/>
                      <a:pt x="131" y="113"/>
                    </a:cubicBezTo>
                    <a:cubicBezTo>
                      <a:pt x="131" y="116"/>
                      <a:pt x="133" y="117"/>
                      <a:pt x="135" y="117"/>
                    </a:cubicBezTo>
                    <a:cubicBezTo>
                      <a:pt x="149" y="117"/>
                      <a:pt x="149" y="117"/>
                      <a:pt x="149" y="117"/>
                    </a:cubicBezTo>
                    <a:cubicBezTo>
                      <a:pt x="149" y="170"/>
                      <a:pt x="149" y="170"/>
                      <a:pt x="149" y="170"/>
                    </a:cubicBezTo>
                    <a:cubicBezTo>
                      <a:pt x="135" y="170"/>
                      <a:pt x="135" y="170"/>
                      <a:pt x="135" y="170"/>
                    </a:cubicBezTo>
                    <a:cubicBezTo>
                      <a:pt x="133" y="170"/>
                      <a:pt x="131" y="171"/>
                      <a:pt x="131" y="174"/>
                    </a:cubicBezTo>
                    <a:cubicBezTo>
                      <a:pt x="131" y="178"/>
                      <a:pt x="133" y="179"/>
                      <a:pt x="135" y="179"/>
                    </a:cubicBezTo>
                    <a:cubicBezTo>
                      <a:pt x="171" y="179"/>
                      <a:pt x="171" y="179"/>
                      <a:pt x="171" y="179"/>
                    </a:cubicBezTo>
                    <a:cubicBezTo>
                      <a:pt x="173" y="179"/>
                      <a:pt x="175" y="178"/>
                      <a:pt x="175" y="174"/>
                    </a:cubicBezTo>
                    <a:moveTo>
                      <a:pt x="166" y="279"/>
                    </a:moveTo>
                    <a:cubicBezTo>
                      <a:pt x="140" y="279"/>
                      <a:pt x="140" y="279"/>
                      <a:pt x="140" y="279"/>
                    </a:cubicBezTo>
                    <a:cubicBezTo>
                      <a:pt x="140" y="226"/>
                      <a:pt x="140" y="226"/>
                      <a:pt x="140" y="226"/>
                    </a:cubicBezTo>
                    <a:cubicBezTo>
                      <a:pt x="166" y="226"/>
                      <a:pt x="166" y="226"/>
                      <a:pt x="166" y="226"/>
                    </a:cubicBezTo>
                    <a:lnTo>
                      <a:pt x="166" y="279"/>
                    </a:lnTo>
                    <a:close/>
                    <a:moveTo>
                      <a:pt x="175" y="279"/>
                    </a:moveTo>
                    <a:cubicBezTo>
                      <a:pt x="175" y="226"/>
                      <a:pt x="175" y="226"/>
                      <a:pt x="175" y="226"/>
                    </a:cubicBezTo>
                    <a:cubicBezTo>
                      <a:pt x="175" y="221"/>
                      <a:pt x="171" y="217"/>
                      <a:pt x="166" y="217"/>
                    </a:cubicBezTo>
                    <a:cubicBezTo>
                      <a:pt x="140" y="217"/>
                      <a:pt x="140" y="217"/>
                      <a:pt x="140" y="217"/>
                    </a:cubicBezTo>
                    <a:cubicBezTo>
                      <a:pt x="135" y="217"/>
                      <a:pt x="131" y="221"/>
                      <a:pt x="131" y="226"/>
                    </a:cubicBezTo>
                    <a:cubicBezTo>
                      <a:pt x="131" y="279"/>
                      <a:pt x="131" y="279"/>
                      <a:pt x="131" y="279"/>
                    </a:cubicBezTo>
                    <a:cubicBezTo>
                      <a:pt x="131" y="284"/>
                      <a:pt x="135" y="288"/>
                      <a:pt x="140" y="288"/>
                    </a:cubicBezTo>
                    <a:cubicBezTo>
                      <a:pt x="166" y="288"/>
                      <a:pt x="166" y="288"/>
                      <a:pt x="166" y="288"/>
                    </a:cubicBezTo>
                    <a:cubicBezTo>
                      <a:pt x="172" y="288"/>
                      <a:pt x="175" y="284"/>
                      <a:pt x="175" y="279"/>
                    </a:cubicBezTo>
                    <a:moveTo>
                      <a:pt x="241" y="66"/>
                    </a:moveTo>
                    <a:cubicBezTo>
                      <a:pt x="241" y="43"/>
                      <a:pt x="241" y="43"/>
                      <a:pt x="241" y="43"/>
                    </a:cubicBezTo>
                    <a:cubicBezTo>
                      <a:pt x="241" y="40"/>
                      <a:pt x="240" y="38"/>
                      <a:pt x="236" y="38"/>
                    </a:cubicBezTo>
                    <a:cubicBezTo>
                      <a:pt x="233" y="38"/>
                      <a:pt x="232" y="40"/>
                      <a:pt x="232" y="43"/>
                    </a:cubicBezTo>
                    <a:cubicBezTo>
                      <a:pt x="232" y="61"/>
                      <a:pt x="232" y="61"/>
                      <a:pt x="232" y="61"/>
                    </a:cubicBezTo>
                    <a:cubicBezTo>
                      <a:pt x="223" y="61"/>
                      <a:pt x="223" y="61"/>
                      <a:pt x="223" y="61"/>
                    </a:cubicBezTo>
                    <a:cubicBezTo>
                      <a:pt x="223" y="0"/>
                      <a:pt x="223" y="0"/>
                      <a:pt x="223" y="0"/>
                    </a:cubicBezTo>
                    <a:cubicBezTo>
                      <a:pt x="200" y="0"/>
                      <a:pt x="200" y="0"/>
                      <a:pt x="200" y="0"/>
                    </a:cubicBezTo>
                    <a:cubicBezTo>
                      <a:pt x="198" y="0"/>
                      <a:pt x="196" y="1"/>
                      <a:pt x="196" y="4"/>
                    </a:cubicBezTo>
                    <a:cubicBezTo>
                      <a:pt x="196" y="7"/>
                      <a:pt x="198" y="9"/>
                      <a:pt x="200" y="9"/>
                    </a:cubicBezTo>
                    <a:cubicBezTo>
                      <a:pt x="214" y="9"/>
                      <a:pt x="214" y="9"/>
                      <a:pt x="214" y="9"/>
                    </a:cubicBezTo>
                    <a:cubicBezTo>
                      <a:pt x="214" y="61"/>
                      <a:pt x="214" y="61"/>
                      <a:pt x="214" y="61"/>
                    </a:cubicBezTo>
                    <a:cubicBezTo>
                      <a:pt x="200" y="61"/>
                      <a:pt x="200" y="61"/>
                      <a:pt x="200" y="61"/>
                    </a:cubicBezTo>
                    <a:cubicBezTo>
                      <a:pt x="198" y="61"/>
                      <a:pt x="196" y="62"/>
                      <a:pt x="196" y="66"/>
                    </a:cubicBezTo>
                    <a:cubicBezTo>
                      <a:pt x="196" y="69"/>
                      <a:pt x="198" y="70"/>
                      <a:pt x="200" y="70"/>
                    </a:cubicBezTo>
                    <a:cubicBezTo>
                      <a:pt x="236" y="70"/>
                      <a:pt x="236" y="70"/>
                      <a:pt x="236" y="70"/>
                    </a:cubicBezTo>
                    <a:cubicBezTo>
                      <a:pt x="239" y="70"/>
                      <a:pt x="241" y="69"/>
                      <a:pt x="241" y="66"/>
                    </a:cubicBezTo>
                    <a:moveTo>
                      <a:pt x="232" y="170"/>
                    </a:moveTo>
                    <a:cubicBezTo>
                      <a:pt x="205" y="170"/>
                      <a:pt x="205" y="170"/>
                      <a:pt x="205" y="170"/>
                    </a:cubicBezTo>
                    <a:cubicBezTo>
                      <a:pt x="205" y="117"/>
                      <a:pt x="205" y="117"/>
                      <a:pt x="205" y="117"/>
                    </a:cubicBezTo>
                    <a:cubicBezTo>
                      <a:pt x="232" y="117"/>
                      <a:pt x="232" y="117"/>
                      <a:pt x="232" y="117"/>
                    </a:cubicBezTo>
                    <a:lnTo>
                      <a:pt x="232" y="170"/>
                    </a:lnTo>
                    <a:close/>
                    <a:moveTo>
                      <a:pt x="241" y="170"/>
                    </a:moveTo>
                    <a:cubicBezTo>
                      <a:pt x="241" y="117"/>
                      <a:pt x="241" y="117"/>
                      <a:pt x="241" y="117"/>
                    </a:cubicBezTo>
                    <a:cubicBezTo>
                      <a:pt x="241" y="112"/>
                      <a:pt x="237" y="108"/>
                      <a:pt x="232" y="108"/>
                    </a:cubicBezTo>
                    <a:cubicBezTo>
                      <a:pt x="205" y="108"/>
                      <a:pt x="205" y="108"/>
                      <a:pt x="205" y="108"/>
                    </a:cubicBezTo>
                    <a:cubicBezTo>
                      <a:pt x="200" y="108"/>
                      <a:pt x="196" y="112"/>
                      <a:pt x="196" y="117"/>
                    </a:cubicBezTo>
                    <a:cubicBezTo>
                      <a:pt x="196" y="170"/>
                      <a:pt x="196" y="170"/>
                      <a:pt x="196" y="170"/>
                    </a:cubicBezTo>
                    <a:cubicBezTo>
                      <a:pt x="196" y="175"/>
                      <a:pt x="200" y="179"/>
                      <a:pt x="205" y="179"/>
                    </a:cubicBezTo>
                    <a:cubicBezTo>
                      <a:pt x="232" y="179"/>
                      <a:pt x="232" y="179"/>
                      <a:pt x="232" y="179"/>
                    </a:cubicBezTo>
                    <a:cubicBezTo>
                      <a:pt x="237" y="179"/>
                      <a:pt x="241" y="175"/>
                      <a:pt x="241" y="170"/>
                    </a:cubicBezTo>
                    <a:moveTo>
                      <a:pt x="232" y="279"/>
                    </a:moveTo>
                    <a:cubicBezTo>
                      <a:pt x="205" y="279"/>
                      <a:pt x="205" y="279"/>
                      <a:pt x="205" y="279"/>
                    </a:cubicBezTo>
                    <a:cubicBezTo>
                      <a:pt x="205" y="226"/>
                      <a:pt x="205" y="226"/>
                      <a:pt x="205" y="226"/>
                    </a:cubicBezTo>
                    <a:cubicBezTo>
                      <a:pt x="232" y="226"/>
                      <a:pt x="232" y="226"/>
                      <a:pt x="232" y="226"/>
                    </a:cubicBezTo>
                    <a:lnTo>
                      <a:pt x="232" y="279"/>
                    </a:lnTo>
                    <a:close/>
                    <a:moveTo>
                      <a:pt x="241" y="279"/>
                    </a:moveTo>
                    <a:cubicBezTo>
                      <a:pt x="241" y="226"/>
                      <a:pt x="241" y="226"/>
                      <a:pt x="241" y="226"/>
                    </a:cubicBezTo>
                    <a:cubicBezTo>
                      <a:pt x="241" y="221"/>
                      <a:pt x="237" y="217"/>
                      <a:pt x="232" y="217"/>
                    </a:cubicBezTo>
                    <a:cubicBezTo>
                      <a:pt x="205" y="217"/>
                      <a:pt x="205" y="217"/>
                      <a:pt x="205" y="217"/>
                    </a:cubicBezTo>
                    <a:cubicBezTo>
                      <a:pt x="200" y="217"/>
                      <a:pt x="196" y="221"/>
                      <a:pt x="196" y="226"/>
                    </a:cubicBezTo>
                    <a:cubicBezTo>
                      <a:pt x="196" y="279"/>
                      <a:pt x="196" y="279"/>
                      <a:pt x="196" y="279"/>
                    </a:cubicBezTo>
                    <a:cubicBezTo>
                      <a:pt x="196" y="284"/>
                      <a:pt x="200" y="288"/>
                      <a:pt x="205" y="288"/>
                    </a:cubicBezTo>
                    <a:cubicBezTo>
                      <a:pt x="232" y="288"/>
                      <a:pt x="232" y="288"/>
                      <a:pt x="232" y="288"/>
                    </a:cubicBezTo>
                    <a:cubicBezTo>
                      <a:pt x="237" y="288"/>
                      <a:pt x="241" y="284"/>
                      <a:pt x="241" y="279"/>
                    </a:cubicBezTo>
                    <a:moveTo>
                      <a:pt x="297" y="61"/>
                    </a:moveTo>
                    <a:cubicBezTo>
                      <a:pt x="270" y="61"/>
                      <a:pt x="270" y="61"/>
                      <a:pt x="270" y="61"/>
                    </a:cubicBezTo>
                    <a:cubicBezTo>
                      <a:pt x="270" y="9"/>
                      <a:pt x="270" y="9"/>
                      <a:pt x="270" y="9"/>
                    </a:cubicBezTo>
                    <a:cubicBezTo>
                      <a:pt x="297" y="9"/>
                      <a:pt x="297" y="9"/>
                      <a:pt x="297" y="9"/>
                    </a:cubicBezTo>
                    <a:lnTo>
                      <a:pt x="297" y="61"/>
                    </a:lnTo>
                    <a:close/>
                    <a:moveTo>
                      <a:pt x="306" y="61"/>
                    </a:moveTo>
                    <a:cubicBezTo>
                      <a:pt x="306" y="9"/>
                      <a:pt x="306" y="9"/>
                      <a:pt x="306" y="9"/>
                    </a:cubicBezTo>
                    <a:cubicBezTo>
                      <a:pt x="306" y="4"/>
                      <a:pt x="302" y="0"/>
                      <a:pt x="297" y="0"/>
                    </a:cubicBezTo>
                    <a:cubicBezTo>
                      <a:pt x="270" y="0"/>
                      <a:pt x="270" y="0"/>
                      <a:pt x="270" y="0"/>
                    </a:cubicBezTo>
                    <a:cubicBezTo>
                      <a:pt x="265" y="0"/>
                      <a:pt x="261" y="4"/>
                      <a:pt x="261" y="9"/>
                    </a:cubicBezTo>
                    <a:cubicBezTo>
                      <a:pt x="261" y="61"/>
                      <a:pt x="261" y="61"/>
                      <a:pt x="261" y="61"/>
                    </a:cubicBezTo>
                    <a:cubicBezTo>
                      <a:pt x="261" y="66"/>
                      <a:pt x="265" y="70"/>
                      <a:pt x="270" y="70"/>
                    </a:cubicBezTo>
                    <a:cubicBezTo>
                      <a:pt x="297" y="70"/>
                      <a:pt x="297" y="70"/>
                      <a:pt x="297" y="70"/>
                    </a:cubicBezTo>
                    <a:cubicBezTo>
                      <a:pt x="302" y="70"/>
                      <a:pt x="306" y="66"/>
                      <a:pt x="306" y="61"/>
                    </a:cubicBezTo>
                    <a:moveTo>
                      <a:pt x="306" y="174"/>
                    </a:moveTo>
                    <a:cubicBezTo>
                      <a:pt x="306" y="151"/>
                      <a:pt x="306" y="151"/>
                      <a:pt x="306" y="151"/>
                    </a:cubicBezTo>
                    <a:cubicBezTo>
                      <a:pt x="306" y="149"/>
                      <a:pt x="305" y="147"/>
                      <a:pt x="301" y="147"/>
                    </a:cubicBezTo>
                    <a:cubicBezTo>
                      <a:pt x="298" y="147"/>
                      <a:pt x="297" y="149"/>
                      <a:pt x="297" y="151"/>
                    </a:cubicBezTo>
                    <a:cubicBezTo>
                      <a:pt x="297" y="170"/>
                      <a:pt x="297" y="170"/>
                      <a:pt x="297" y="170"/>
                    </a:cubicBezTo>
                    <a:cubicBezTo>
                      <a:pt x="288" y="170"/>
                      <a:pt x="288" y="170"/>
                      <a:pt x="288" y="170"/>
                    </a:cubicBezTo>
                    <a:cubicBezTo>
                      <a:pt x="288" y="108"/>
                      <a:pt x="288" y="108"/>
                      <a:pt x="288" y="108"/>
                    </a:cubicBezTo>
                    <a:cubicBezTo>
                      <a:pt x="266" y="108"/>
                      <a:pt x="266" y="108"/>
                      <a:pt x="266" y="108"/>
                    </a:cubicBezTo>
                    <a:cubicBezTo>
                      <a:pt x="263" y="108"/>
                      <a:pt x="261" y="110"/>
                      <a:pt x="261" y="113"/>
                    </a:cubicBezTo>
                    <a:cubicBezTo>
                      <a:pt x="261" y="116"/>
                      <a:pt x="263" y="117"/>
                      <a:pt x="266" y="117"/>
                    </a:cubicBezTo>
                    <a:cubicBezTo>
                      <a:pt x="279" y="117"/>
                      <a:pt x="279" y="117"/>
                      <a:pt x="279" y="117"/>
                    </a:cubicBezTo>
                    <a:cubicBezTo>
                      <a:pt x="279" y="170"/>
                      <a:pt x="279" y="170"/>
                      <a:pt x="279" y="170"/>
                    </a:cubicBezTo>
                    <a:cubicBezTo>
                      <a:pt x="266" y="170"/>
                      <a:pt x="266" y="170"/>
                      <a:pt x="266" y="170"/>
                    </a:cubicBezTo>
                    <a:cubicBezTo>
                      <a:pt x="263" y="170"/>
                      <a:pt x="261" y="171"/>
                      <a:pt x="261" y="174"/>
                    </a:cubicBezTo>
                    <a:cubicBezTo>
                      <a:pt x="261" y="178"/>
                      <a:pt x="263" y="179"/>
                      <a:pt x="266" y="179"/>
                    </a:cubicBezTo>
                    <a:cubicBezTo>
                      <a:pt x="301" y="179"/>
                      <a:pt x="301" y="179"/>
                      <a:pt x="301" y="179"/>
                    </a:cubicBezTo>
                    <a:cubicBezTo>
                      <a:pt x="304" y="179"/>
                      <a:pt x="306" y="178"/>
                      <a:pt x="306" y="174"/>
                    </a:cubicBezTo>
                    <a:moveTo>
                      <a:pt x="297" y="279"/>
                    </a:moveTo>
                    <a:cubicBezTo>
                      <a:pt x="270" y="279"/>
                      <a:pt x="270" y="279"/>
                      <a:pt x="270" y="279"/>
                    </a:cubicBezTo>
                    <a:cubicBezTo>
                      <a:pt x="270" y="226"/>
                      <a:pt x="270" y="226"/>
                      <a:pt x="270" y="226"/>
                    </a:cubicBezTo>
                    <a:cubicBezTo>
                      <a:pt x="297" y="226"/>
                      <a:pt x="297" y="226"/>
                      <a:pt x="297" y="226"/>
                    </a:cubicBezTo>
                    <a:lnTo>
                      <a:pt x="297" y="279"/>
                    </a:lnTo>
                    <a:close/>
                    <a:moveTo>
                      <a:pt x="306" y="279"/>
                    </a:moveTo>
                    <a:cubicBezTo>
                      <a:pt x="306" y="226"/>
                      <a:pt x="306" y="226"/>
                      <a:pt x="306" y="226"/>
                    </a:cubicBezTo>
                    <a:cubicBezTo>
                      <a:pt x="306" y="221"/>
                      <a:pt x="302" y="217"/>
                      <a:pt x="297" y="217"/>
                    </a:cubicBezTo>
                    <a:cubicBezTo>
                      <a:pt x="270" y="217"/>
                      <a:pt x="270" y="217"/>
                      <a:pt x="270" y="217"/>
                    </a:cubicBezTo>
                    <a:cubicBezTo>
                      <a:pt x="265" y="217"/>
                      <a:pt x="261" y="221"/>
                      <a:pt x="261" y="226"/>
                    </a:cubicBezTo>
                    <a:cubicBezTo>
                      <a:pt x="261" y="279"/>
                      <a:pt x="261" y="279"/>
                      <a:pt x="261" y="279"/>
                    </a:cubicBezTo>
                    <a:cubicBezTo>
                      <a:pt x="261" y="284"/>
                      <a:pt x="265" y="288"/>
                      <a:pt x="270" y="288"/>
                    </a:cubicBezTo>
                    <a:cubicBezTo>
                      <a:pt x="297" y="288"/>
                      <a:pt x="297" y="288"/>
                      <a:pt x="297" y="288"/>
                    </a:cubicBezTo>
                    <a:cubicBezTo>
                      <a:pt x="302" y="288"/>
                      <a:pt x="306" y="284"/>
                      <a:pt x="306" y="279"/>
                    </a:cubicBezTo>
                    <a:moveTo>
                      <a:pt x="371" y="66"/>
                    </a:moveTo>
                    <a:cubicBezTo>
                      <a:pt x="371" y="43"/>
                      <a:pt x="371" y="43"/>
                      <a:pt x="371" y="43"/>
                    </a:cubicBezTo>
                    <a:cubicBezTo>
                      <a:pt x="371" y="40"/>
                      <a:pt x="370" y="38"/>
                      <a:pt x="367" y="38"/>
                    </a:cubicBezTo>
                    <a:cubicBezTo>
                      <a:pt x="363" y="38"/>
                      <a:pt x="362" y="40"/>
                      <a:pt x="362" y="43"/>
                    </a:cubicBezTo>
                    <a:cubicBezTo>
                      <a:pt x="362" y="61"/>
                      <a:pt x="362" y="61"/>
                      <a:pt x="362" y="61"/>
                    </a:cubicBezTo>
                    <a:cubicBezTo>
                      <a:pt x="353" y="61"/>
                      <a:pt x="353" y="61"/>
                      <a:pt x="353" y="61"/>
                    </a:cubicBezTo>
                    <a:cubicBezTo>
                      <a:pt x="353" y="0"/>
                      <a:pt x="353" y="0"/>
                      <a:pt x="353" y="0"/>
                    </a:cubicBezTo>
                    <a:cubicBezTo>
                      <a:pt x="331" y="0"/>
                      <a:pt x="331" y="0"/>
                      <a:pt x="331" y="0"/>
                    </a:cubicBezTo>
                    <a:cubicBezTo>
                      <a:pt x="329" y="0"/>
                      <a:pt x="326" y="1"/>
                      <a:pt x="326" y="4"/>
                    </a:cubicBezTo>
                    <a:cubicBezTo>
                      <a:pt x="326" y="7"/>
                      <a:pt x="329" y="9"/>
                      <a:pt x="331" y="9"/>
                    </a:cubicBezTo>
                    <a:cubicBezTo>
                      <a:pt x="344" y="9"/>
                      <a:pt x="344" y="9"/>
                      <a:pt x="344" y="9"/>
                    </a:cubicBezTo>
                    <a:cubicBezTo>
                      <a:pt x="344" y="61"/>
                      <a:pt x="344" y="61"/>
                      <a:pt x="344" y="61"/>
                    </a:cubicBezTo>
                    <a:cubicBezTo>
                      <a:pt x="331" y="61"/>
                      <a:pt x="331" y="61"/>
                      <a:pt x="331" y="61"/>
                    </a:cubicBezTo>
                    <a:cubicBezTo>
                      <a:pt x="329" y="61"/>
                      <a:pt x="326" y="62"/>
                      <a:pt x="326" y="66"/>
                    </a:cubicBezTo>
                    <a:cubicBezTo>
                      <a:pt x="326" y="69"/>
                      <a:pt x="329" y="70"/>
                      <a:pt x="331" y="70"/>
                    </a:cubicBezTo>
                    <a:cubicBezTo>
                      <a:pt x="367" y="70"/>
                      <a:pt x="367" y="70"/>
                      <a:pt x="367" y="70"/>
                    </a:cubicBezTo>
                    <a:cubicBezTo>
                      <a:pt x="369" y="70"/>
                      <a:pt x="371" y="69"/>
                      <a:pt x="371" y="66"/>
                    </a:cubicBezTo>
                    <a:moveTo>
                      <a:pt x="362" y="170"/>
                    </a:moveTo>
                    <a:cubicBezTo>
                      <a:pt x="335" y="170"/>
                      <a:pt x="335" y="170"/>
                      <a:pt x="335" y="170"/>
                    </a:cubicBezTo>
                    <a:cubicBezTo>
                      <a:pt x="335" y="117"/>
                      <a:pt x="335" y="117"/>
                      <a:pt x="335" y="117"/>
                    </a:cubicBezTo>
                    <a:cubicBezTo>
                      <a:pt x="362" y="117"/>
                      <a:pt x="362" y="117"/>
                      <a:pt x="362" y="117"/>
                    </a:cubicBezTo>
                    <a:lnTo>
                      <a:pt x="362" y="170"/>
                    </a:lnTo>
                    <a:close/>
                    <a:moveTo>
                      <a:pt x="371" y="170"/>
                    </a:moveTo>
                    <a:cubicBezTo>
                      <a:pt x="371" y="117"/>
                      <a:pt x="371" y="117"/>
                      <a:pt x="371" y="117"/>
                    </a:cubicBezTo>
                    <a:cubicBezTo>
                      <a:pt x="371" y="112"/>
                      <a:pt x="367" y="108"/>
                      <a:pt x="362" y="108"/>
                    </a:cubicBezTo>
                    <a:cubicBezTo>
                      <a:pt x="335" y="108"/>
                      <a:pt x="335" y="108"/>
                      <a:pt x="335" y="108"/>
                    </a:cubicBezTo>
                    <a:cubicBezTo>
                      <a:pt x="330" y="108"/>
                      <a:pt x="326" y="112"/>
                      <a:pt x="326" y="117"/>
                    </a:cubicBezTo>
                    <a:cubicBezTo>
                      <a:pt x="326" y="170"/>
                      <a:pt x="326" y="170"/>
                      <a:pt x="326" y="170"/>
                    </a:cubicBezTo>
                    <a:cubicBezTo>
                      <a:pt x="326" y="175"/>
                      <a:pt x="330" y="179"/>
                      <a:pt x="335" y="179"/>
                    </a:cubicBezTo>
                    <a:cubicBezTo>
                      <a:pt x="362" y="179"/>
                      <a:pt x="362" y="179"/>
                      <a:pt x="362" y="179"/>
                    </a:cubicBezTo>
                    <a:cubicBezTo>
                      <a:pt x="367" y="179"/>
                      <a:pt x="371" y="175"/>
                      <a:pt x="371" y="170"/>
                    </a:cubicBezTo>
                    <a:moveTo>
                      <a:pt x="371" y="283"/>
                    </a:moveTo>
                    <a:cubicBezTo>
                      <a:pt x="371" y="260"/>
                      <a:pt x="371" y="260"/>
                      <a:pt x="371" y="260"/>
                    </a:cubicBezTo>
                    <a:cubicBezTo>
                      <a:pt x="371" y="258"/>
                      <a:pt x="370" y="256"/>
                      <a:pt x="367" y="256"/>
                    </a:cubicBezTo>
                    <a:cubicBezTo>
                      <a:pt x="363" y="256"/>
                      <a:pt x="362" y="258"/>
                      <a:pt x="362" y="260"/>
                    </a:cubicBezTo>
                    <a:cubicBezTo>
                      <a:pt x="362" y="279"/>
                      <a:pt x="362" y="279"/>
                      <a:pt x="362" y="279"/>
                    </a:cubicBezTo>
                    <a:cubicBezTo>
                      <a:pt x="353" y="279"/>
                      <a:pt x="353" y="279"/>
                      <a:pt x="353" y="279"/>
                    </a:cubicBezTo>
                    <a:cubicBezTo>
                      <a:pt x="353" y="217"/>
                      <a:pt x="353" y="217"/>
                      <a:pt x="353" y="217"/>
                    </a:cubicBezTo>
                    <a:cubicBezTo>
                      <a:pt x="331" y="217"/>
                      <a:pt x="331" y="217"/>
                      <a:pt x="331" y="217"/>
                    </a:cubicBezTo>
                    <a:cubicBezTo>
                      <a:pt x="329" y="217"/>
                      <a:pt x="326" y="218"/>
                      <a:pt x="326" y="222"/>
                    </a:cubicBezTo>
                    <a:cubicBezTo>
                      <a:pt x="326" y="225"/>
                      <a:pt x="329" y="226"/>
                      <a:pt x="331" y="226"/>
                    </a:cubicBezTo>
                    <a:cubicBezTo>
                      <a:pt x="344" y="226"/>
                      <a:pt x="344" y="226"/>
                      <a:pt x="344" y="226"/>
                    </a:cubicBezTo>
                    <a:cubicBezTo>
                      <a:pt x="344" y="279"/>
                      <a:pt x="344" y="279"/>
                      <a:pt x="344" y="279"/>
                    </a:cubicBezTo>
                    <a:cubicBezTo>
                      <a:pt x="331" y="279"/>
                      <a:pt x="331" y="279"/>
                      <a:pt x="331" y="279"/>
                    </a:cubicBezTo>
                    <a:cubicBezTo>
                      <a:pt x="329" y="279"/>
                      <a:pt x="326" y="280"/>
                      <a:pt x="326" y="283"/>
                    </a:cubicBezTo>
                    <a:cubicBezTo>
                      <a:pt x="326" y="286"/>
                      <a:pt x="329" y="288"/>
                      <a:pt x="331" y="288"/>
                    </a:cubicBezTo>
                    <a:cubicBezTo>
                      <a:pt x="367" y="288"/>
                      <a:pt x="367" y="288"/>
                      <a:pt x="367" y="288"/>
                    </a:cubicBezTo>
                    <a:cubicBezTo>
                      <a:pt x="369" y="288"/>
                      <a:pt x="371" y="286"/>
                      <a:pt x="371" y="283"/>
                    </a:cubicBezTo>
                    <a:moveTo>
                      <a:pt x="427" y="61"/>
                    </a:moveTo>
                    <a:cubicBezTo>
                      <a:pt x="401" y="61"/>
                      <a:pt x="401" y="61"/>
                      <a:pt x="401" y="61"/>
                    </a:cubicBezTo>
                    <a:cubicBezTo>
                      <a:pt x="401" y="9"/>
                      <a:pt x="401" y="9"/>
                      <a:pt x="401" y="9"/>
                    </a:cubicBezTo>
                    <a:cubicBezTo>
                      <a:pt x="427" y="9"/>
                      <a:pt x="427" y="9"/>
                      <a:pt x="427" y="9"/>
                    </a:cubicBezTo>
                    <a:lnTo>
                      <a:pt x="427" y="61"/>
                    </a:lnTo>
                    <a:close/>
                    <a:moveTo>
                      <a:pt x="436" y="61"/>
                    </a:moveTo>
                    <a:cubicBezTo>
                      <a:pt x="436" y="9"/>
                      <a:pt x="436" y="9"/>
                      <a:pt x="436" y="9"/>
                    </a:cubicBezTo>
                    <a:cubicBezTo>
                      <a:pt x="436" y="4"/>
                      <a:pt x="432" y="0"/>
                      <a:pt x="427" y="0"/>
                    </a:cubicBezTo>
                    <a:cubicBezTo>
                      <a:pt x="401" y="0"/>
                      <a:pt x="401" y="0"/>
                      <a:pt x="401" y="0"/>
                    </a:cubicBezTo>
                    <a:cubicBezTo>
                      <a:pt x="396" y="0"/>
                      <a:pt x="392" y="4"/>
                      <a:pt x="392" y="9"/>
                    </a:cubicBezTo>
                    <a:cubicBezTo>
                      <a:pt x="392" y="61"/>
                      <a:pt x="392" y="61"/>
                      <a:pt x="392" y="61"/>
                    </a:cubicBezTo>
                    <a:cubicBezTo>
                      <a:pt x="392" y="66"/>
                      <a:pt x="396" y="70"/>
                      <a:pt x="401" y="70"/>
                    </a:cubicBezTo>
                    <a:cubicBezTo>
                      <a:pt x="427" y="70"/>
                      <a:pt x="427" y="70"/>
                      <a:pt x="427" y="70"/>
                    </a:cubicBezTo>
                    <a:cubicBezTo>
                      <a:pt x="433" y="70"/>
                      <a:pt x="436" y="66"/>
                      <a:pt x="436" y="61"/>
                    </a:cubicBezTo>
                    <a:moveTo>
                      <a:pt x="427" y="170"/>
                    </a:moveTo>
                    <a:cubicBezTo>
                      <a:pt x="401" y="170"/>
                      <a:pt x="401" y="170"/>
                      <a:pt x="401" y="170"/>
                    </a:cubicBezTo>
                    <a:cubicBezTo>
                      <a:pt x="401" y="117"/>
                      <a:pt x="401" y="117"/>
                      <a:pt x="401" y="117"/>
                    </a:cubicBezTo>
                    <a:cubicBezTo>
                      <a:pt x="427" y="117"/>
                      <a:pt x="427" y="117"/>
                      <a:pt x="427" y="117"/>
                    </a:cubicBezTo>
                    <a:lnTo>
                      <a:pt x="427" y="170"/>
                    </a:lnTo>
                    <a:close/>
                    <a:moveTo>
                      <a:pt x="436" y="170"/>
                    </a:moveTo>
                    <a:cubicBezTo>
                      <a:pt x="436" y="117"/>
                      <a:pt x="436" y="117"/>
                      <a:pt x="436" y="117"/>
                    </a:cubicBezTo>
                    <a:cubicBezTo>
                      <a:pt x="436" y="112"/>
                      <a:pt x="432" y="108"/>
                      <a:pt x="427" y="108"/>
                    </a:cubicBezTo>
                    <a:cubicBezTo>
                      <a:pt x="401" y="108"/>
                      <a:pt x="401" y="108"/>
                      <a:pt x="401" y="108"/>
                    </a:cubicBezTo>
                    <a:cubicBezTo>
                      <a:pt x="396" y="108"/>
                      <a:pt x="392" y="112"/>
                      <a:pt x="392" y="117"/>
                    </a:cubicBezTo>
                    <a:cubicBezTo>
                      <a:pt x="392" y="170"/>
                      <a:pt x="392" y="170"/>
                      <a:pt x="392" y="170"/>
                    </a:cubicBezTo>
                    <a:cubicBezTo>
                      <a:pt x="392" y="175"/>
                      <a:pt x="396" y="179"/>
                      <a:pt x="401" y="179"/>
                    </a:cubicBezTo>
                    <a:cubicBezTo>
                      <a:pt x="427" y="179"/>
                      <a:pt x="427" y="179"/>
                      <a:pt x="427" y="179"/>
                    </a:cubicBezTo>
                    <a:cubicBezTo>
                      <a:pt x="433" y="179"/>
                      <a:pt x="436" y="175"/>
                      <a:pt x="436" y="170"/>
                    </a:cubicBezTo>
                    <a:moveTo>
                      <a:pt x="436" y="283"/>
                    </a:moveTo>
                    <a:cubicBezTo>
                      <a:pt x="436" y="260"/>
                      <a:pt x="436" y="260"/>
                      <a:pt x="436" y="260"/>
                    </a:cubicBezTo>
                    <a:cubicBezTo>
                      <a:pt x="436" y="258"/>
                      <a:pt x="435" y="256"/>
                      <a:pt x="432" y="256"/>
                    </a:cubicBezTo>
                    <a:cubicBezTo>
                      <a:pt x="429" y="256"/>
                      <a:pt x="427" y="258"/>
                      <a:pt x="427" y="260"/>
                    </a:cubicBezTo>
                    <a:cubicBezTo>
                      <a:pt x="427" y="279"/>
                      <a:pt x="427" y="279"/>
                      <a:pt x="427" y="279"/>
                    </a:cubicBezTo>
                    <a:cubicBezTo>
                      <a:pt x="419" y="279"/>
                      <a:pt x="419" y="279"/>
                      <a:pt x="419" y="279"/>
                    </a:cubicBezTo>
                    <a:cubicBezTo>
                      <a:pt x="419" y="217"/>
                      <a:pt x="419" y="217"/>
                      <a:pt x="419" y="217"/>
                    </a:cubicBezTo>
                    <a:cubicBezTo>
                      <a:pt x="396" y="217"/>
                      <a:pt x="396" y="217"/>
                      <a:pt x="396" y="217"/>
                    </a:cubicBezTo>
                    <a:cubicBezTo>
                      <a:pt x="394" y="217"/>
                      <a:pt x="392" y="218"/>
                      <a:pt x="392" y="222"/>
                    </a:cubicBezTo>
                    <a:cubicBezTo>
                      <a:pt x="392" y="225"/>
                      <a:pt x="394" y="226"/>
                      <a:pt x="396" y="226"/>
                    </a:cubicBezTo>
                    <a:cubicBezTo>
                      <a:pt x="410" y="226"/>
                      <a:pt x="410" y="226"/>
                      <a:pt x="410" y="226"/>
                    </a:cubicBezTo>
                    <a:cubicBezTo>
                      <a:pt x="410" y="279"/>
                      <a:pt x="410" y="279"/>
                      <a:pt x="410" y="279"/>
                    </a:cubicBezTo>
                    <a:cubicBezTo>
                      <a:pt x="396" y="279"/>
                      <a:pt x="396" y="279"/>
                      <a:pt x="396" y="279"/>
                    </a:cubicBezTo>
                    <a:cubicBezTo>
                      <a:pt x="394" y="279"/>
                      <a:pt x="392" y="280"/>
                      <a:pt x="392" y="283"/>
                    </a:cubicBezTo>
                    <a:cubicBezTo>
                      <a:pt x="392" y="286"/>
                      <a:pt x="394" y="288"/>
                      <a:pt x="396" y="288"/>
                    </a:cubicBezTo>
                    <a:cubicBezTo>
                      <a:pt x="432" y="288"/>
                      <a:pt x="432" y="288"/>
                      <a:pt x="432" y="288"/>
                    </a:cubicBezTo>
                    <a:cubicBezTo>
                      <a:pt x="434" y="288"/>
                      <a:pt x="436" y="286"/>
                      <a:pt x="436" y="283"/>
                    </a:cubicBezTo>
                    <a:moveTo>
                      <a:pt x="502" y="66"/>
                    </a:moveTo>
                    <a:cubicBezTo>
                      <a:pt x="502" y="43"/>
                      <a:pt x="502" y="43"/>
                      <a:pt x="502" y="43"/>
                    </a:cubicBezTo>
                    <a:cubicBezTo>
                      <a:pt x="502" y="40"/>
                      <a:pt x="500" y="38"/>
                      <a:pt x="497" y="38"/>
                    </a:cubicBezTo>
                    <a:cubicBezTo>
                      <a:pt x="494" y="38"/>
                      <a:pt x="493" y="40"/>
                      <a:pt x="493" y="43"/>
                    </a:cubicBezTo>
                    <a:cubicBezTo>
                      <a:pt x="493" y="61"/>
                      <a:pt x="493" y="61"/>
                      <a:pt x="493" y="61"/>
                    </a:cubicBezTo>
                    <a:cubicBezTo>
                      <a:pt x="484" y="61"/>
                      <a:pt x="484" y="61"/>
                      <a:pt x="484" y="61"/>
                    </a:cubicBezTo>
                    <a:cubicBezTo>
                      <a:pt x="484" y="0"/>
                      <a:pt x="484" y="0"/>
                      <a:pt x="484" y="0"/>
                    </a:cubicBezTo>
                    <a:cubicBezTo>
                      <a:pt x="461" y="0"/>
                      <a:pt x="461" y="0"/>
                      <a:pt x="461" y="0"/>
                    </a:cubicBezTo>
                    <a:cubicBezTo>
                      <a:pt x="459" y="0"/>
                      <a:pt x="457" y="1"/>
                      <a:pt x="457" y="4"/>
                    </a:cubicBezTo>
                    <a:cubicBezTo>
                      <a:pt x="457" y="7"/>
                      <a:pt x="459" y="9"/>
                      <a:pt x="461" y="9"/>
                    </a:cubicBezTo>
                    <a:cubicBezTo>
                      <a:pt x="475" y="9"/>
                      <a:pt x="475" y="9"/>
                      <a:pt x="475" y="9"/>
                    </a:cubicBezTo>
                    <a:cubicBezTo>
                      <a:pt x="475" y="61"/>
                      <a:pt x="475" y="61"/>
                      <a:pt x="475" y="61"/>
                    </a:cubicBezTo>
                    <a:cubicBezTo>
                      <a:pt x="461" y="61"/>
                      <a:pt x="461" y="61"/>
                      <a:pt x="461" y="61"/>
                    </a:cubicBezTo>
                    <a:cubicBezTo>
                      <a:pt x="459" y="61"/>
                      <a:pt x="457" y="62"/>
                      <a:pt x="457" y="66"/>
                    </a:cubicBezTo>
                    <a:cubicBezTo>
                      <a:pt x="457" y="69"/>
                      <a:pt x="459" y="70"/>
                      <a:pt x="461" y="70"/>
                    </a:cubicBezTo>
                    <a:cubicBezTo>
                      <a:pt x="497" y="70"/>
                      <a:pt x="497" y="70"/>
                      <a:pt x="497" y="70"/>
                    </a:cubicBezTo>
                    <a:cubicBezTo>
                      <a:pt x="499" y="70"/>
                      <a:pt x="502" y="69"/>
                      <a:pt x="502" y="66"/>
                    </a:cubicBezTo>
                    <a:moveTo>
                      <a:pt x="502" y="174"/>
                    </a:moveTo>
                    <a:cubicBezTo>
                      <a:pt x="502" y="151"/>
                      <a:pt x="502" y="151"/>
                      <a:pt x="502" y="151"/>
                    </a:cubicBezTo>
                    <a:cubicBezTo>
                      <a:pt x="502" y="149"/>
                      <a:pt x="500" y="147"/>
                      <a:pt x="497" y="147"/>
                    </a:cubicBezTo>
                    <a:cubicBezTo>
                      <a:pt x="494" y="147"/>
                      <a:pt x="493" y="149"/>
                      <a:pt x="493" y="151"/>
                    </a:cubicBezTo>
                    <a:cubicBezTo>
                      <a:pt x="493" y="170"/>
                      <a:pt x="493" y="170"/>
                      <a:pt x="493" y="170"/>
                    </a:cubicBezTo>
                    <a:cubicBezTo>
                      <a:pt x="484" y="170"/>
                      <a:pt x="484" y="170"/>
                      <a:pt x="484" y="170"/>
                    </a:cubicBezTo>
                    <a:cubicBezTo>
                      <a:pt x="484" y="108"/>
                      <a:pt x="484" y="108"/>
                      <a:pt x="484" y="108"/>
                    </a:cubicBezTo>
                    <a:cubicBezTo>
                      <a:pt x="461" y="108"/>
                      <a:pt x="461" y="108"/>
                      <a:pt x="461" y="108"/>
                    </a:cubicBezTo>
                    <a:cubicBezTo>
                      <a:pt x="459" y="108"/>
                      <a:pt x="457" y="110"/>
                      <a:pt x="457" y="113"/>
                    </a:cubicBezTo>
                    <a:cubicBezTo>
                      <a:pt x="457" y="116"/>
                      <a:pt x="459" y="117"/>
                      <a:pt x="461" y="117"/>
                    </a:cubicBezTo>
                    <a:cubicBezTo>
                      <a:pt x="475" y="117"/>
                      <a:pt x="475" y="117"/>
                      <a:pt x="475" y="117"/>
                    </a:cubicBezTo>
                    <a:cubicBezTo>
                      <a:pt x="475" y="170"/>
                      <a:pt x="475" y="170"/>
                      <a:pt x="475" y="170"/>
                    </a:cubicBezTo>
                    <a:cubicBezTo>
                      <a:pt x="461" y="170"/>
                      <a:pt x="461" y="170"/>
                      <a:pt x="461" y="170"/>
                    </a:cubicBezTo>
                    <a:cubicBezTo>
                      <a:pt x="459" y="170"/>
                      <a:pt x="457" y="171"/>
                      <a:pt x="457" y="174"/>
                    </a:cubicBezTo>
                    <a:cubicBezTo>
                      <a:pt x="457" y="178"/>
                      <a:pt x="459" y="179"/>
                      <a:pt x="461" y="179"/>
                    </a:cubicBezTo>
                    <a:cubicBezTo>
                      <a:pt x="497" y="179"/>
                      <a:pt x="497" y="179"/>
                      <a:pt x="497" y="179"/>
                    </a:cubicBezTo>
                    <a:cubicBezTo>
                      <a:pt x="499" y="179"/>
                      <a:pt x="502" y="178"/>
                      <a:pt x="502" y="174"/>
                    </a:cubicBezTo>
                    <a:moveTo>
                      <a:pt x="493" y="279"/>
                    </a:moveTo>
                    <a:cubicBezTo>
                      <a:pt x="466" y="279"/>
                      <a:pt x="466" y="279"/>
                      <a:pt x="466" y="279"/>
                    </a:cubicBezTo>
                    <a:cubicBezTo>
                      <a:pt x="466" y="226"/>
                      <a:pt x="466" y="226"/>
                      <a:pt x="466" y="226"/>
                    </a:cubicBezTo>
                    <a:cubicBezTo>
                      <a:pt x="493" y="226"/>
                      <a:pt x="493" y="226"/>
                      <a:pt x="493" y="226"/>
                    </a:cubicBezTo>
                    <a:lnTo>
                      <a:pt x="493" y="279"/>
                    </a:lnTo>
                    <a:close/>
                    <a:moveTo>
                      <a:pt x="502" y="279"/>
                    </a:moveTo>
                    <a:cubicBezTo>
                      <a:pt x="502" y="226"/>
                      <a:pt x="502" y="226"/>
                      <a:pt x="502" y="226"/>
                    </a:cubicBezTo>
                    <a:cubicBezTo>
                      <a:pt x="502" y="221"/>
                      <a:pt x="498" y="217"/>
                      <a:pt x="493" y="217"/>
                    </a:cubicBezTo>
                    <a:cubicBezTo>
                      <a:pt x="466" y="217"/>
                      <a:pt x="466" y="217"/>
                      <a:pt x="466" y="217"/>
                    </a:cubicBezTo>
                    <a:cubicBezTo>
                      <a:pt x="461" y="217"/>
                      <a:pt x="457" y="221"/>
                      <a:pt x="457" y="226"/>
                    </a:cubicBezTo>
                    <a:cubicBezTo>
                      <a:pt x="457" y="279"/>
                      <a:pt x="457" y="279"/>
                      <a:pt x="457" y="279"/>
                    </a:cubicBezTo>
                    <a:cubicBezTo>
                      <a:pt x="457" y="284"/>
                      <a:pt x="461" y="288"/>
                      <a:pt x="466" y="288"/>
                    </a:cubicBezTo>
                    <a:cubicBezTo>
                      <a:pt x="493" y="288"/>
                      <a:pt x="493" y="288"/>
                      <a:pt x="493" y="288"/>
                    </a:cubicBezTo>
                    <a:cubicBezTo>
                      <a:pt x="498" y="288"/>
                      <a:pt x="502" y="284"/>
                      <a:pt x="502" y="279"/>
                    </a:cubicBezTo>
                    <a:moveTo>
                      <a:pt x="567" y="66"/>
                    </a:moveTo>
                    <a:cubicBezTo>
                      <a:pt x="567" y="43"/>
                      <a:pt x="567" y="43"/>
                      <a:pt x="567" y="43"/>
                    </a:cubicBezTo>
                    <a:cubicBezTo>
                      <a:pt x="567" y="40"/>
                      <a:pt x="566" y="38"/>
                      <a:pt x="562" y="38"/>
                    </a:cubicBezTo>
                    <a:cubicBezTo>
                      <a:pt x="559" y="38"/>
                      <a:pt x="558" y="40"/>
                      <a:pt x="558" y="43"/>
                    </a:cubicBezTo>
                    <a:cubicBezTo>
                      <a:pt x="558" y="61"/>
                      <a:pt x="558" y="61"/>
                      <a:pt x="558" y="61"/>
                    </a:cubicBezTo>
                    <a:cubicBezTo>
                      <a:pt x="549" y="61"/>
                      <a:pt x="549" y="61"/>
                      <a:pt x="549" y="61"/>
                    </a:cubicBezTo>
                    <a:cubicBezTo>
                      <a:pt x="549" y="0"/>
                      <a:pt x="549" y="0"/>
                      <a:pt x="549" y="0"/>
                    </a:cubicBezTo>
                    <a:cubicBezTo>
                      <a:pt x="527" y="0"/>
                      <a:pt x="527" y="0"/>
                      <a:pt x="527" y="0"/>
                    </a:cubicBezTo>
                    <a:cubicBezTo>
                      <a:pt x="524" y="0"/>
                      <a:pt x="522" y="1"/>
                      <a:pt x="522" y="4"/>
                    </a:cubicBezTo>
                    <a:cubicBezTo>
                      <a:pt x="522" y="7"/>
                      <a:pt x="524" y="9"/>
                      <a:pt x="527" y="9"/>
                    </a:cubicBezTo>
                    <a:cubicBezTo>
                      <a:pt x="540" y="9"/>
                      <a:pt x="540" y="9"/>
                      <a:pt x="540" y="9"/>
                    </a:cubicBezTo>
                    <a:cubicBezTo>
                      <a:pt x="540" y="61"/>
                      <a:pt x="540" y="61"/>
                      <a:pt x="540" y="61"/>
                    </a:cubicBezTo>
                    <a:cubicBezTo>
                      <a:pt x="527" y="61"/>
                      <a:pt x="527" y="61"/>
                      <a:pt x="527" y="61"/>
                    </a:cubicBezTo>
                    <a:cubicBezTo>
                      <a:pt x="524" y="61"/>
                      <a:pt x="522" y="62"/>
                      <a:pt x="522" y="66"/>
                    </a:cubicBezTo>
                    <a:cubicBezTo>
                      <a:pt x="522" y="69"/>
                      <a:pt x="524" y="70"/>
                      <a:pt x="527" y="70"/>
                    </a:cubicBezTo>
                    <a:cubicBezTo>
                      <a:pt x="562" y="70"/>
                      <a:pt x="562" y="70"/>
                      <a:pt x="562" y="70"/>
                    </a:cubicBezTo>
                    <a:cubicBezTo>
                      <a:pt x="565" y="70"/>
                      <a:pt x="567" y="69"/>
                      <a:pt x="567" y="66"/>
                    </a:cubicBezTo>
                    <a:moveTo>
                      <a:pt x="558" y="170"/>
                    </a:moveTo>
                    <a:cubicBezTo>
                      <a:pt x="531" y="170"/>
                      <a:pt x="531" y="170"/>
                      <a:pt x="531" y="170"/>
                    </a:cubicBezTo>
                    <a:cubicBezTo>
                      <a:pt x="531" y="117"/>
                      <a:pt x="531" y="117"/>
                      <a:pt x="531" y="117"/>
                    </a:cubicBezTo>
                    <a:cubicBezTo>
                      <a:pt x="558" y="117"/>
                      <a:pt x="558" y="117"/>
                      <a:pt x="558" y="117"/>
                    </a:cubicBezTo>
                    <a:lnTo>
                      <a:pt x="558" y="170"/>
                    </a:lnTo>
                    <a:close/>
                    <a:moveTo>
                      <a:pt x="567" y="170"/>
                    </a:moveTo>
                    <a:cubicBezTo>
                      <a:pt x="567" y="117"/>
                      <a:pt x="567" y="117"/>
                      <a:pt x="567" y="117"/>
                    </a:cubicBezTo>
                    <a:cubicBezTo>
                      <a:pt x="567" y="112"/>
                      <a:pt x="563" y="108"/>
                      <a:pt x="558" y="108"/>
                    </a:cubicBezTo>
                    <a:cubicBezTo>
                      <a:pt x="531" y="108"/>
                      <a:pt x="531" y="108"/>
                      <a:pt x="531" y="108"/>
                    </a:cubicBezTo>
                    <a:cubicBezTo>
                      <a:pt x="526" y="108"/>
                      <a:pt x="522" y="112"/>
                      <a:pt x="522" y="117"/>
                    </a:cubicBezTo>
                    <a:cubicBezTo>
                      <a:pt x="522" y="170"/>
                      <a:pt x="522" y="170"/>
                      <a:pt x="522" y="170"/>
                    </a:cubicBezTo>
                    <a:cubicBezTo>
                      <a:pt x="522" y="175"/>
                      <a:pt x="526" y="179"/>
                      <a:pt x="531" y="179"/>
                    </a:cubicBezTo>
                    <a:cubicBezTo>
                      <a:pt x="558" y="179"/>
                      <a:pt x="558" y="179"/>
                      <a:pt x="558" y="179"/>
                    </a:cubicBezTo>
                    <a:cubicBezTo>
                      <a:pt x="563" y="179"/>
                      <a:pt x="567" y="175"/>
                      <a:pt x="567" y="170"/>
                    </a:cubicBezTo>
                    <a:moveTo>
                      <a:pt x="567" y="283"/>
                    </a:moveTo>
                    <a:cubicBezTo>
                      <a:pt x="567" y="260"/>
                      <a:pt x="567" y="260"/>
                      <a:pt x="567" y="260"/>
                    </a:cubicBezTo>
                    <a:cubicBezTo>
                      <a:pt x="567" y="258"/>
                      <a:pt x="566" y="256"/>
                      <a:pt x="562" y="256"/>
                    </a:cubicBezTo>
                    <a:cubicBezTo>
                      <a:pt x="559" y="256"/>
                      <a:pt x="558" y="258"/>
                      <a:pt x="558" y="260"/>
                    </a:cubicBezTo>
                    <a:cubicBezTo>
                      <a:pt x="558" y="279"/>
                      <a:pt x="558" y="279"/>
                      <a:pt x="558" y="279"/>
                    </a:cubicBezTo>
                    <a:cubicBezTo>
                      <a:pt x="549" y="279"/>
                      <a:pt x="549" y="279"/>
                      <a:pt x="549" y="279"/>
                    </a:cubicBezTo>
                    <a:cubicBezTo>
                      <a:pt x="549" y="217"/>
                      <a:pt x="549" y="217"/>
                      <a:pt x="549" y="217"/>
                    </a:cubicBezTo>
                    <a:cubicBezTo>
                      <a:pt x="527" y="217"/>
                      <a:pt x="527" y="217"/>
                      <a:pt x="527" y="217"/>
                    </a:cubicBezTo>
                    <a:cubicBezTo>
                      <a:pt x="524" y="217"/>
                      <a:pt x="522" y="218"/>
                      <a:pt x="522" y="222"/>
                    </a:cubicBezTo>
                    <a:cubicBezTo>
                      <a:pt x="522" y="225"/>
                      <a:pt x="524" y="226"/>
                      <a:pt x="527" y="226"/>
                    </a:cubicBezTo>
                    <a:cubicBezTo>
                      <a:pt x="540" y="226"/>
                      <a:pt x="540" y="226"/>
                      <a:pt x="540" y="226"/>
                    </a:cubicBezTo>
                    <a:cubicBezTo>
                      <a:pt x="540" y="279"/>
                      <a:pt x="540" y="279"/>
                      <a:pt x="540" y="279"/>
                    </a:cubicBezTo>
                    <a:cubicBezTo>
                      <a:pt x="527" y="279"/>
                      <a:pt x="527" y="279"/>
                      <a:pt x="527" y="279"/>
                    </a:cubicBezTo>
                    <a:cubicBezTo>
                      <a:pt x="524" y="279"/>
                      <a:pt x="522" y="280"/>
                      <a:pt x="522" y="283"/>
                    </a:cubicBezTo>
                    <a:cubicBezTo>
                      <a:pt x="522" y="286"/>
                      <a:pt x="524" y="288"/>
                      <a:pt x="527" y="288"/>
                    </a:cubicBezTo>
                    <a:cubicBezTo>
                      <a:pt x="562" y="288"/>
                      <a:pt x="562" y="288"/>
                      <a:pt x="562" y="288"/>
                    </a:cubicBezTo>
                    <a:cubicBezTo>
                      <a:pt x="565" y="288"/>
                      <a:pt x="567" y="286"/>
                      <a:pt x="567" y="2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52"/>
              <p:cNvSpPr>
                <a:spLocks/>
              </p:cNvSpPr>
              <p:nvPr/>
            </p:nvSpPr>
            <p:spPr bwMode="auto">
              <a:xfrm>
                <a:off x="1955800" y="4894263"/>
                <a:ext cx="320675" cy="228600"/>
              </a:xfrm>
              <a:custGeom>
                <a:avLst/>
                <a:gdLst>
                  <a:gd name="T0" fmla="*/ 126 w 504"/>
                  <a:gd name="T1" fmla="*/ 336 h 359"/>
                  <a:gd name="T2" fmla="*/ 316 w 504"/>
                  <a:gd name="T3" fmla="*/ 233 h 359"/>
                  <a:gd name="T4" fmla="*/ 311 w 504"/>
                  <a:gd name="T5" fmla="*/ 132 h 359"/>
                  <a:gd name="T6" fmla="*/ 396 w 504"/>
                  <a:gd name="T7" fmla="*/ 89 h 359"/>
                  <a:gd name="T8" fmla="*/ 486 w 504"/>
                  <a:gd name="T9" fmla="*/ 44 h 359"/>
                  <a:gd name="T10" fmla="*/ 496 w 504"/>
                  <a:gd name="T11" fmla="*/ 20 h 359"/>
                  <a:gd name="T12" fmla="*/ 494 w 504"/>
                  <a:gd name="T13" fmla="*/ 16 h 359"/>
                  <a:gd name="T14" fmla="*/ 469 w 504"/>
                  <a:gd name="T15" fmla="*/ 9 h 359"/>
                  <a:gd name="T16" fmla="*/ 291 w 504"/>
                  <a:gd name="T17" fmla="*/ 97 h 359"/>
                  <a:gd name="T18" fmla="*/ 213 w 504"/>
                  <a:gd name="T19" fmla="*/ 43 h 359"/>
                  <a:gd name="T20" fmla="*/ 24 w 504"/>
                  <a:gd name="T21" fmla="*/ 146 h 359"/>
                  <a:gd name="T22" fmla="*/ 126 w 504"/>
                  <a:gd name="T23" fmla="*/ 336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59">
                    <a:moveTo>
                      <a:pt x="126" y="336"/>
                    </a:moveTo>
                    <a:cubicBezTo>
                      <a:pt x="207" y="359"/>
                      <a:pt x="292" y="313"/>
                      <a:pt x="316" y="233"/>
                    </a:cubicBezTo>
                    <a:cubicBezTo>
                      <a:pt x="326" y="198"/>
                      <a:pt x="323" y="163"/>
                      <a:pt x="311" y="132"/>
                    </a:cubicBezTo>
                    <a:cubicBezTo>
                      <a:pt x="396" y="89"/>
                      <a:pt x="396" y="89"/>
                      <a:pt x="396" y="89"/>
                    </a:cubicBezTo>
                    <a:cubicBezTo>
                      <a:pt x="486" y="44"/>
                      <a:pt x="486" y="44"/>
                      <a:pt x="486" y="44"/>
                    </a:cubicBezTo>
                    <a:cubicBezTo>
                      <a:pt x="486" y="44"/>
                      <a:pt x="504" y="36"/>
                      <a:pt x="496" y="20"/>
                    </a:cubicBezTo>
                    <a:cubicBezTo>
                      <a:pt x="494" y="16"/>
                      <a:pt x="494" y="16"/>
                      <a:pt x="494" y="16"/>
                    </a:cubicBezTo>
                    <a:cubicBezTo>
                      <a:pt x="494" y="16"/>
                      <a:pt x="486" y="0"/>
                      <a:pt x="469" y="9"/>
                    </a:cubicBezTo>
                    <a:cubicBezTo>
                      <a:pt x="291" y="97"/>
                      <a:pt x="291" y="97"/>
                      <a:pt x="291" y="97"/>
                    </a:cubicBezTo>
                    <a:cubicBezTo>
                      <a:pt x="272" y="72"/>
                      <a:pt x="245" y="53"/>
                      <a:pt x="213" y="43"/>
                    </a:cubicBezTo>
                    <a:cubicBezTo>
                      <a:pt x="132" y="19"/>
                      <a:pt x="48" y="65"/>
                      <a:pt x="24" y="146"/>
                    </a:cubicBezTo>
                    <a:cubicBezTo>
                      <a:pt x="0" y="227"/>
                      <a:pt x="46" y="312"/>
                      <a:pt x="126" y="33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1" name="Freeform 53"/>
              <p:cNvSpPr>
                <a:spLocks/>
              </p:cNvSpPr>
              <p:nvPr/>
            </p:nvSpPr>
            <p:spPr bwMode="auto">
              <a:xfrm>
                <a:off x="1971675" y="4922838"/>
                <a:ext cx="184150" cy="182563"/>
              </a:xfrm>
              <a:custGeom>
                <a:avLst/>
                <a:gdLst>
                  <a:gd name="T0" fmla="*/ 180 w 288"/>
                  <a:gd name="T1" fmla="*/ 21 h 288"/>
                  <a:gd name="T2" fmla="*/ 20 w 288"/>
                  <a:gd name="T3" fmla="*/ 108 h 288"/>
                  <a:gd name="T4" fmla="*/ 107 w 288"/>
                  <a:gd name="T5" fmla="*/ 268 h 288"/>
                  <a:gd name="T6" fmla="*/ 267 w 288"/>
                  <a:gd name="T7" fmla="*/ 181 h 288"/>
                  <a:gd name="T8" fmla="*/ 180 w 288"/>
                  <a:gd name="T9" fmla="*/ 21 h 288"/>
                </a:gdLst>
                <a:ahLst/>
                <a:cxnLst>
                  <a:cxn ang="0">
                    <a:pos x="T0" y="T1"/>
                  </a:cxn>
                  <a:cxn ang="0">
                    <a:pos x="T2" y="T3"/>
                  </a:cxn>
                  <a:cxn ang="0">
                    <a:pos x="T4" y="T5"/>
                  </a:cxn>
                  <a:cxn ang="0">
                    <a:pos x="T6" y="T7"/>
                  </a:cxn>
                  <a:cxn ang="0">
                    <a:pos x="T8" y="T9"/>
                  </a:cxn>
                </a:cxnLst>
                <a:rect l="0" t="0" r="r" b="b"/>
                <a:pathLst>
                  <a:path w="288" h="288">
                    <a:moveTo>
                      <a:pt x="180" y="21"/>
                    </a:moveTo>
                    <a:cubicBezTo>
                      <a:pt x="112" y="0"/>
                      <a:pt x="40" y="39"/>
                      <a:pt x="20" y="108"/>
                    </a:cubicBezTo>
                    <a:cubicBezTo>
                      <a:pt x="0" y="176"/>
                      <a:pt x="39" y="248"/>
                      <a:pt x="107" y="268"/>
                    </a:cubicBezTo>
                    <a:cubicBezTo>
                      <a:pt x="175" y="288"/>
                      <a:pt x="247" y="249"/>
                      <a:pt x="267" y="181"/>
                    </a:cubicBezTo>
                    <a:cubicBezTo>
                      <a:pt x="288" y="113"/>
                      <a:pt x="249" y="41"/>
                      <a:pt x="180" y="21"/>
                    </a:cubicBezTo>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2" name="Freeform 54"/>
              <p:cNvSpPr>
                <a:spLocks noEditPoints="1"/>
              </p:cNvSpPr>
              <p:nvPr/>
            </p:nvSpPr>
            <p:spPr bwMode="auto">
              <a:xfrm>
                <a:off x="1944688" y="4922838"/>
                <a:ext cx="360363" cy="182563"/>
              </a:xfrm>
              <a:custGeom>
                <a:avLst/>
                <a:gdLst>
                  <a:gd name="T0" fmla="*/ 27 w 567"/>
                  <a:gd name="T1" fmla="*/ 0 h 288"/>
                  <a:gd name="T2" fmla="*/ 0 w 567"/>
                  <a:gd name="T3" fmla="*/ 66 h 288"/>
                  <a:gd name="T4" fmla="*/ 36 w 567"/>
                  <a:gd name="T5" fmla="*/ 152 h 288"/>
                  <a:gd name="T6" fmla="*/ 18 w 567"/>
                  <a:gd name="T7" fmla="*/ 118 h 288"/>
                  <a:gd name="T8" fmla="*/ 36 w 567"/>
                  <a:gd name="T9" fmla="*/ 279 h 288"/>
                  <a:gd name="T10" fmla="*/ 36 w 567"/>
                  <a:gd name="T11" fmla="*/ 218 h 288"/>
                  <a:gd name="T12" fmla="*/ 101 w 567"/>
                  <a:gd name="T13" fmla="*/ 62 h 288"/>
                  <a:gd name="T14" fmla="*/ 101 w 567"/>
                  <a:gd name="T15" fmla="*/ 0 h 288"/>
                  <a:gd name="T16" fmla="*/ 110 w 567"/>
                  <a:gd name="T17" fmla="*/ 175 h 288"/>
                  <a:gd name="T18" fmla="*/ 70 w 567"/>
                  <a:gd name="T19" fmla="*/ 109 h 288"/>
                  <a:gd name="T20" fmla="*/ 70 w 567"/>
                  <a:gd name="T21" fmla="*/ 180 h 288"/>
                  <a:gd name="T22" fmla="*/ 101 w 567"/>
                  <a:gd name="T23" fmla="*/ 279 h 288"/>
                  <a:gd name="T24" fmla="*/ 83 w 567"/>
                  <a:gd name="T25" fmla="*/ 279 h 288"/>
                  <a:gd name="T26" fmla="*/ 140 w 567"/>
                  <a:gd name="T27" fmla="*/ 62 h 288"/>
                  <a:gd name="T28" fmla="*/ 140 w 567"/>
                  <a:gd name="T29" fmla="*/ 0 h 288"/>
                  <a:gd name="T30" fmla="*/ 176 w 567"/>
                  <a:gd name="T31" fmla="*/ 152 h 288"/>
                  <a:gd name="T32" fmla="*/ 131 w 567"/>
                  <a:gd name="T33" fmla="*/ 114 h 288"/>
                  <a:gd name="T34" fmla="*/ 171 w 567"/>
                  <a:gd name="T35" fmla="*/ 180 h 288"/>
                  <a:gd name="T36" fmla="*/ 176 w 567"/>
                  <a:gd name="T37" fmla="*/ 279 h 288"/>
                  <a:gd name="T38" fmla="*/ 167 w 567"/>
                  <a:gd name="T39" fmla="*/ 288 h 288"/>
                  <a:gd name="T40" fmla="*/ 223 w 567"/>
                  <a:gd name="T41" fmla="*/ 62 h 288"/>
                  <a:gd name="T42" fmla="*/ 201 w 567"/>
                  <a:gd name="T43" fmla="*/ 62 h 288"/>
                  <a:gd name="T44" fmla="*/ 205 w 567"/>
                  <a:gd name="T45" fmla="*/ 118 h 288"/>
                  <a:gd name="T46" fmla="*/ 196 w 567"/>
                  <a:gd name="T47" fmla="*/ 118 h 288"/>
                  <a:gd name="T48" fmla="*/ 205 w 567"/>
                  <a:gd name="T49" fmla="*/ 227 h 288"/>
                  <a:gd name="T50" fmla="*/ 196 w 567"/>
                  <a:gd name="T51" fmla="*/ 227 h 288"/>
                  <a:gd name="T52" fmla="*/ 270 w 567"/>
                  <a:gd name="T53" fmla="*/ 9 h 288"/>
                  <a:gd name="T54" fmla="*/ 261 w 567"/>
                  <a:gd name="T55" fmla="*/ 9 h 288"/>
                  <a:gd name="T56" fmla="*/ 302 w 567"/>
                  <a:gd name="T57" fmla="*/ 148 h 288"/>
                  <a:gd name="T58" fmla="*/ 266 w 567"/>
                  <a:gd name="T59" fmla="*/ 118 h 288"/>
                  <a:gd name="T60" fmla="*/ 306 w 567"/>
                  <a:gd name="T61" fmla="*/ 175 h 288"/>
                  <a:gd name="T62" fmla="*/ 306 w 567"/>
                  <a:gd name="T63" fmla="*/ 227 h 288"/>
                  <a:gd name="T64" fmla="*/ 306 w 567"/>
                  <a:gd name="T65" fmla="*/ 279 h 288"/>
                  <a:gd name="T66" fmla="*/ 354 w 567"/>
                  <a:gd name="T67" fmla="*/ 0 h 288"/>
                  <a:gd name="T68" fmla="*/ 327 w 567"/>
                  <a:gd name="T69" fmla="*/ 66 h 288"/>
                  <a:gd name="T70" fmla="*/ 362 w 567"/>
                  <a:gd name="T71" fmla="*/ 118 h 288"/>
                  <a:gd name="T72" fmla="*/ 327 w 567"/>
                  <a:gd name="T73" fmla="*/ 171 h 288"/>
                  <a:gd name="T74" fmla="*/ 362 w 567"/>
                  <a:gd name="T75" fmla="*/ 261 h 288"/>
                  <a:gd name="T76" fmla="*/ 344 w 567"/>
                  <a:gd name="T77" fmla="*/ 227 h 288"/>
                  <a:gd name="T78" fmla="*/ 428 w 567"/>
                  <a:gd name="T79" fmla="*/ 62 h 288"/>
                  <a:gd name="T80" fmla="*/ 428 w 567"/>
                  <a:gd name="T81" fmla="*/ 0 h 288"/>
                  <a:gd name="T82" fmla="*/ 428 w 567"/>
                  <a:gd name="T83" fmla="*/ 171 h 288"/>
                  <a:gd name="T84" fmla="*/ 428 w 567"/>
                  <a:gd name="T85" fmla="*/ 109 h 288"/>
                  <a:gd name="T86" fmla="*/ 437 w 567"/>
                  <a:gd name="T87" fmla="*/ 284 h 288"/>
                  <a:gd name="T88" fmla="*/ 396 w 567"/>
                  <a:gd name="T89" fmla="*/ 218 h 288"/>
                  <a:gd name="T90" fmla="*/ 396 w 567"/>
                  <a:gd name="T91" fmla="*/ 288 h 288"/>
                  <a:gd name="T92" fmla="*/ 493 w 567"/>
                  <a:gd name="T93" fmla="*/ 62 h 288"/>
                  <a:gd name="T94" fmla="*/ 475 w 567"/>
                  <a:gd name="T95" fmla="*/ 62 h 288"/>
                  <a:gd name="T96" fmla="*/ 502 w 567"/>
                  <a:gd name="T97" fmla="*/ 152 h 288"/>
                  <a:gd name="T98" fmla="*/ 457 w 567"/>
                  <a:gd name="T99" fmla="*/ 114 h 288"/>
                  <a:gd name="T100" fmla="*/ 497 w 567"/>
                  <a:gd name="T101" fmla="*/ 180 h 288"/>
                  <a:gd name="T102" fmla="*/ 502 w 567"/>
                  <a:gd name="T103" fmla="*/ 279 h 288"/>
                  <a:gd name="T104" fmla="*/ 493 w 567"/>
                  <a:gd name="T105" fmla="*/ 288 h 288"/>
                  <a:gd name="T106" fmla="*/ 549 w 567"/>
                  <a:gd name="T107" fmla="*/ 62 h 288"/>
                  <a:gd name="T108" fmla="*/ 527 w 567"/>
                  <a:gd name="T109" fmla="*/ 62 h 288"/>
                  <a:gd name="T110" fmla="*/ 531 w 567"/>
                  <a:gd name="T111" fmla="*/ 118 h 288"/>
                  <a:gd name="T112" fmla="*/ 522 w 567"/>
                  <a:gd name="T113" fmla="*/ 118 h 288"/>
                  <a:gd name="T114" fmla="*/ 563 w 567"/>
                  <a:gd name="T115" fmla="*/ 257 h 288"/>
                  <a:gd name="T116" fmla="*/ 527 w 567"/>
                  <a:gd name="T117" fmla="*/ 227 h 288"/>
                  <a:gd name="T118" fmla="*/ 567 w 567"/>
                  <a:gd name="T119" fmla="*/ 28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7" h="288">
                    <a:moveTo>
                      <a:pt x="45" y="66"/>
                    </a:moveTo>
                    <a:cubicBezTo>
                      <a:pt x="45" y="44"/>
                      <a:pt x="45" y="44"/>
                      <a:pt x="45" y="44"/>
                    </a:cubicBezTo>
                    <a:cubicBezTo>
                      <a:pt x="45" y="41"/>
                      <a:pt x="44" y="39"/>
                      <a:pt x="41" y="39"/>
                    </a:cubicBezTo>
                    <a:cubicBezTo>
                      <a:pt x="37" y="39"/>
                      <a:pt x="36" y="41"/>
                      <a:pt x="36" y="44"/>
                    </a:cubicBezTo>
                    <a:cubicBezTo>
                      <a:pt x="36" y="62"/>
                      <a:pt x="36" y="62"/>
                      <a:pt x="36" y="62"/>
                    </a:cubicBezTo>
                    <a:cubicBezTo>
                      <a:pt x="27" y="62"/>
                      <a:pt x="27" y="62"/>
                      <a:pt x="27" y="62"/>
                    </a:cubicBezTo>
                    <a:cubicBezTo>
                      <a:pt x="27" y="0"/>
                      <a:pt x="27" y="0"/>
                      <a:pt x="27" y="0"/>
                    </a:cubicBezTo>
                    <a:cubicBezTo>
                      <a:pt x="5" y="0"/>
                      <a:pt x="5" y="0"/>
                      <a:pt x="5" y="0"/>
                    </a:cubicBezTo>
                    <a:cubicBezTo>
                      <a:pt x="3" y="0"/>
                      <a:pt x="0" y="2"/>
                      <a:pt x="0" y="5"/>
                    </a:cubicBezTo>
                    <a:cubicBezTo>
                      <a:pt x="0" y="8"/>
                      <a:pt x="3" y="9"/>
                      <a:pt x="5" y="9"/>
                    </a:cubicBezTo>
                    <a:cubicBezTo>
                      <a:pt x="18" y="9"/>
                      <a:pt x="18" y="9"/>
                      <a:pt x="18" y="9"/>
                    </a:cubicBezTo>
                    <a:cubicBezTo>
                      <a:pt x="18" y="62"/>
                      <a:pt x="18" y="62"/>
                      <a:pt x="18" y="62"/>
                    </a:cubicBezTo>
                    <a:cubicBezTo>
                      <a:pt x="5" y="62"/>
                      <a:pt x="5" y="62"/>
                      <a:pt x="5" y="62"/>
                    </a:cubicBezTo>
                    <a:cubicBezTo>
                      <a:pt x="3" y="62"/>
                      <a:pt x="0" y="63"/>
                      <a:pt x="0" y="66"/>
                    </a:cubicBezTo>
                    <a:cubicBezTo>
                      <a:pt x="0" y="70"/>
                      <a:pt x="3" y="71"/>
                      <a:pt x="5" y="71"/>
                    </a:cubicBezTo>
                    <a:cubicBezTo>
                      <a:pt x="41" y="71"/>
                      <a:pt x="41" y="71"/>
                      <a:pt x="41" y="71"/>
                    </a:cubicBezTo>
                    <a:cubicBezTo>
                      <a:pt x="43" y="71"/>
                      <a:pt x="45" y="70"/>
                      <a:pt x="45" y="66"/>
                    </a:cubicBezTo>
                    <a:moveTo>
                      <a:pt x="45" y="175"/>
                    </a:moveTo>
                    <a:cubicBezTo>
                      <a:pt x="45" y="152"/>
                      <a:pt x="45" y="152"/>
                      <a:pt x="45" y="152"/>
                    </a:cubicBezTo>
                    <a:cubicBezTo>
                      <a:pt x="45" y="150"/>
                      <a:pt x="44" y="148"/>
                      <a:pt x="41" y="148"/>
                    </a:cubicBezTo>
                    <a:cubicBezTo>
                      <a:pt x="37" y="148"/>
                      <a:pt x="36" y="150"/>
                      <a:pt x="36" y="152"/>
                    </a:cubicBezTo>
                    <a:cubicBezTo>
                      <a:pt x="36" y="171"/>
                      <a:pt x="36" y="171"/>
                      <a:pt x="36" y="171"/>
                    </a:cubicBezTo>
                    <a:cubicBezTo>
                      <a:pt x="27" y="171"/>
                      <a:pt x="27" y="171"/>
                      <a:pt x="27" y="171"/>
                    </a:cubicBezTo>
                    <a:cubicBezTo>
                      <a:pt x="27" y="109"/>
                      <a:pt x="27" y="109"/>
                      <a:pt x="27" y="109"/>
                    </a:cubicBezTo>
                    <a:cubicBezTo>
                      <a:pt x="5" y="109"/>
                      <a:pt x="5" y="109"/>
                      <a:pt x="5" y="109"/>
                    </a:cubicBezTo>
                    <a:cubicBezTo>
                      <a:pt x="3" y="109"/>
                      <a:pt x="0" y="110"/>
                      <a:pt x="0" y="114"/>
                    </a:cubicBezTo>
                    <a:cubicBezTo>
                      <a:pt x="0" y="117"/>
                      <a:pt x="3" y="118"/>
                      <a:pt x="5" y="118"/>
                    </a:cubicBezTo>
                    <a:cubicBezTo>
                      <a:pt x="18" y="118"/>
                      <a:pt x="18" y="118"/>
                      <a:pt x="18" y="118"/>
                    </a:cubicBezTo>
                    <a:cubicBezTo>
                      <a:pt x="18" y="171"/>
                      <a:pt x="18" y="171"/>
                      <a:pt x="18" y="171"/>
                    </a:cubicBezTo>
                    <a:cubicBezTo>
                      <a:pt x="5" y="171"/>
                      <a:pt x="5" y="171"/>
                      <a:pt x="5" y="171"/>
                    </a:cubicBezTo>
                    <a:cubicBezTo>
                      <a:pt x="3" y="171"/>
                      <a:pt x="0" y="172"/>
                      <a:pt x="0" y="175"/>
                    </a:cubicBezTo>
                    <a:cubicBezTo>
                      <a:pt x="0" y="178"/>
                      <a:pt x="3" y="180"/>
                      <a:pt x="5" y="180"/>
                    </a:cubicBezTo>
                    <a:cubicBezTo>
                      <a:pt x="41" y="180"/>
                      <a:pt x="41" y="180"/>
                      <a:pt x="41" y="180"/>
                    </a:cubicBezTo>
                    <a:cubicBezTo>
                      <a:pt x="43" y="180"/>
                      <a:pt x="45" y="178"/>
                      <a:pt x="45" y="175"/>
                    </a:cubicBezTo>
                    <a:moveTo>
                      <a:pt x="36" y="279"/>
                    </a:moveTo>
                    <a:cubicBezTo>
                      <a:pt x="9" y="279"/>
                      <a:pt x="9" y="279"/>
                      <a:pt x="9" y="279"/>
                    </a:cubicBezTo>
                    <a:cubicBezTo>
                      <a:pt x="9" y="227"/>
                      <a:pt x="9" y="227"/>
                      <a:pt x="9" y="227"/>
                    </a:cubicBezTo>
                    <a:cubicBezTo>
                      <a:pt x="36" y="227"/>
                      <a:pt x="36" y="227"/>
                      <a:pt x="36" y="227"/>
                    </a:cubicBezTo>
                    <a:lnTo>
                      <a:pt x="36" y="279"/>
                    </a:lnTo>
                    <a:close/>
                    <a:moveTo>
                      <a:pt x="45" y="279"/>
                    </a:moveTo>
                    <a:cubicBezTo>
                      <a:pt x="45" y="227"/>
                      <a:pt x="45" y="227"/>
                      <a:pt x="45" y="227"/>
                    </a:cubicBezTo>
                    <a:cubicBezTo>
                      <a:pt x="45" y="222"/>
                      <a:pt x="41" y="218"/>
                      <a:pt x="36" y="218"/>
                    </a:cubicBezTo>
                    <a:cubicBezTo>
                      <a:pt x="9" y="218"/>
                      <a:pt x="9" y="218"/>
                      <a:pt x="9" y="218"/>
                    </a:cubicBezTo>
                    <a:cubicBezTo>
                      <a:pt x="4" y="218"/>
                      <a:pt x="0" y="222"/>
                      <a:pt x="0" y="227"/>
                    </a:cubicBezTo>
                    <a:cubicBezTo>
                      <a:pt x="0" y="279"/>
                      <a:pt x="0" y="279"/>
                      <a:pt x="0" y="279"/>
                    </a:cubicBezTo>
                    <a:cubicBezTo>
                      <a:pt x="0" y="284"/>
                      <a:pt x="4" y="288"/>
                      <a:pt x="9" y="288"/>
                    </a:cubicBezTo>
                    <a:cubicBezTo>
                      <a:pt x="36" y="288"/>
                      <a:pt x="36" y="288"/>
                      <a:pt x="36" y="288"/>
                    </a:cubicBezTo>
                    <a:cubicBezTo>
                      <a:pt x="41" y="288"/>
                      <a:pt x="45" y="284"/>
                      <a:pt x="45" y="279"/>
                    </a:cubicBezTo>
                    <a:moveTo>
                      <a:pt x="101" y="62"/>
                    </a:moveTo>
                    <a:cubicBezTo>
                      <a:pt x="75" y="62"/>
                      <a:pt x="75" y="62"/>
                      <a:pt x="75" y="62"/>
                    </a:cubicBezTo>
                    <a:cubicBezTo>
                      <a:pt x="75" y="9"/>
                      <a:pt x="75" y="9"/>
                      <a:pt x="75" y="9"/>
                    </a:cubicBezTo>
                    <a:cubicBezTo>
                      <a:pt x="101" y="9"/>
                      <a:pt x="101" y="9"/>
                      <a:pt x="101" y="9"/>
                    </a:cubicBezTo>
                    <a:lnTo>
                      <a:pt x="101" y="62"/>
                    </a:lnTo>
                    <a:close/>
                    <a:moveTo>
                      <a:pt x="110" y="62"/>
                    </a:moveTo>
                    <a:cubicBezTo>
                      <a:pt x="110" y="9"/>
                      <a:pt x="110" y="9"/>
                      <a:pt x="110" y="9"/>
                    </a:cubicBezTo>
                    <a:cubicBezTo>
                      <a:pt x="110" y="5"/>
                      <a:pt x="106" y="0"/>
                      <a:pt x="101" y="0"/>
                    </a:cubicBezTo>
                    <a:cubicBezTo>
                      <a:pt x="75" y="0"/>
                      <a:pt x="75" y="0"/>
                      <a:pt x="75" y="0"/>
                    </a:cubicBezTo>
                    <a:cubicBezTo>
                      <a:pt x="70" y="0"/>
                      <a:pt x="66" y="5"/>
                      <a:pt x="66" y="9"/>
                    </a:cubicBezTo>
                    <a:cubicBezTo>
                      <a:pt x="66" y="62"/>
                      <a:pt x="66" y="62"/>
                      <a:pt x="66" y="62"/>
                    </a:cubicBezTo>
                    <a:cubicBezTo>
                      <a:pt x="66" y="67"/>
                      <a:pt x="70" y="71"/>
                      <a:pt x="75" y="71"/>
                    </a:cubicBezTo>
                    <a:cubicBezTo>
                      <a:pt x="101" y="71"/>
                      <a:pt x="101" y="71"/>
                      <a:pt x="101" y="71"/>
                    </a:cubicBezTo>
                    <a:cubicBezTo>
                      <a:pt x="106" y="71"/>
                      <a:pt x="110" y="67"/>
                      <a:pt x="110" y="62"/>
                    </a:cubicBezTo>
                    <a:moveTo>
                      <a:pt x="110" y="175"/>
                    </a:moveTo>
                    <a:cubicBezTo>
                      <a:pt x="110" y="152"/>
                      <a:pt x="110" y="152"/>
                      <a:pt x="110" y="152"/>
                    </a:cubicBezTo>
                    <a:cubicBezTo>
                      <a:pt x="110" y="150"/>
                      <a:pt x="109" y="148"/>
                      <a:pt x="106" y="148"/>
                    </a:cubicBezTo>
                    <a:cubicBezTo>
                      <a:pt x="103" y="148"/>
                      <a:pt x="101" y="150"/>
                      <a:pt x="101" y="152"/>
                    </a:cubicBezTo>
                    <a:cubicBezTo>
                      <a:pt x="101" y="171"/>
                      <a:pt x="101" y="171"/>
                      <a:pt x="101" y="171"/>
                    </a:cubicBezTo>
                    <a:cubicBezTo>
                      <a:pt x="93" y="171"/>
                      <a:pt x="93" y="171"/>
                      <a:pt x="93" y="171"/>
                    </a:cubicBezTo>
                    <a:cubicBezTo>
                      <a:pt x="93" y="109"/>
                      <a:pt x="93" y="109"/>
                      <a:pt x="93" y="109"/>
                    </a:cubicBezTo>
                    <a:cubicBezTo>
                      <a:pt x="70" y="109"/>
                      <a:pt x="70" y="109"/>
                      <a:pt x="70" y="109"/>
                    </a:cubicBezTo>
                    <a:cubicBezTo>
                      <a:pt x="68" y="109"/>
                      <a:pt x="66" y="110"/>
                      <a:pt x="66" y="114"/>
                    </a:cubicBezTo>
                    <a:cubicBezTo>
                      <a:pt x="66" y="117"/>
                      <a:pt x="68" y="118"/>
                      <a:pt x="70" y="118"/>
                    </a:cubicBezTo>
                    <a:cubicBezTo>
                      <a:pt x="83" y="118"/>
                      <a:pt x="83" y="118"/>
                      <a:pt x="83" y="118"/>
                    </a:cubicBezTo>
                    <a:cubicBezTo>
                      <a:pt x="83" y="171"/>
                      <a:pt x="83" y="171"/>
                      <a:pt x="83" y="171"/>
                    </a:cubicBezTo>
                    <a:cubicBezTo>
                      <a:pt x="70" y="171"/>
                      <a:pt x="70" y="171"/>
                      <a:pt x="70" y="171"/>
                    </a:cubicBezTo>
                    <a:cubicBezTo>
                      <a:pt x="68" y="171"/>
                      <a:pt x="66" y="172"/>
                      <a:pt x="66" y="175"/>
                    </a:cubicBezTo>
                    <a:cubicBezTo>
                      <a:pt x="66" y="178"/>
                      <a:pt x="68" y="180"/>
                      <a:pt x="70" y="180"/>
                    </a:cubicBezTo>
                    <a:cubicBezTo>
                      <a:pt x="106" y="180"/>
                      <a:pt x="106" y="180"/>
                      <a:pt x="106" y="180"/>
                    </a:cubicBezTo>
                    <a:cubicBezTo>
                      <a:pt x="108" y="180"/>
                      <a:pt x="110" y="178"/>
                      <a:pt x="110" y="175"/>
                    </a:cubicBezTo>
                    <a:moveTo>
                      <a:pt x="110" y="284"/>
                    </a:moveTo>
                    <a:cubicBezTo>
                      <a:pt x="110" y="261"/>
                      <a:pt x="110" y="261"/>
                      <a:pt x="110" y="261"/>
                    </a:cubicBezTo>
                    <a:cubicBezTo>
                      <a:pt x="110" y="258"/>
                      <a:pt x="109" y="257"/>
                      <a:pt x="106" y="257"/>
                    </a:cubicBezTo>
                    <a:cubicBezTo>
                      <a:pt x="103" y="257"/>
                      <a:pt x="101" y="258"/>
                      <a:pt x="101" y="261"/>
                    </a:cubicBezTo>
                    <a:cubicBezTo>
                      <a:pt x="101" y="279"/>
                      <a:pt x="101" y="279"/>
                      <a:pt x="101" y="279"/>
                    </a:cubicBezTo>
                    <a:cubicBezTo>
                      <a:pt x="93" y="279"/>
                      <a:pt x="93" y="279"/>
                      <a:pt x="93" y="279"/>
                    </a:cubicBezTo>
                    <a:cubicBezTo>
                      <a:pt x="93" y="218"/>
                      <a:pt x="93" y="218"/>
                      <a:pt x="93" y="218"/>
                    </a:cubicBezTo>
                    <a:cubicBezTo>
                      <a:pt x="70" y="218"/>
                      <a:pt x="70" y="218"/>
                      <a:pt x="70" y="218"/>
                    </a:cubicBezTo>
                    <a:cubicBezTo>
                      <a:pt x="68" y="218"/>
                      <a:pt x="66" y="219"/>
                      <a:pt x="66" y="222"/>
                    </a:cubicBezTo>
                    <a:cubicBezTo>
                      <a:pt x="66" y="226"/>
                      <a:pt x="68" y="227"/>
                      <a:pt x="70" y="227"/>
                    </a:cubicBezTo>
                    <a:cubicBezTo>
                      <a:pt x="83" y="227"/>
                      <a:pt x="83" y="227"/>
                      <a:pt x="83" y="227"/>
                    </a:cubicBezTo>
                    <a:cubicBezTo>
                      <a:pt x="83" y="279"/>
                      <a:pt x="83" y="279"/>
                      <a:pt x="83" y="279"/>
                    </a:cubicBezTo>
                    <a:cubicBezTo>
                      <a:pt x="70" y="279"/>
                      <a:pt x="70" y="279"/>
                      <a:pt x="70" y="279"/>
                    </a:cubicBezTo>
                    <a:cubicBezTo>
                      <a:pt x="68" y="279"/>
                      <a:pt x="66" y="281"/>
                      <a:pt x="66" y="284"/>
                    </a:cubicBezTo>
                    <a:cubicBezTo>
                      <a:pt x="66" y="287"/>
                      <a:pt x="68" y="288"/>
                      <a:pt x="70" y="288"/>
                    </a:cubicBezTo>
                    <a:cubicBezTo>
                      <a:pt x="106" y="288"/>
                      <a:pt x="106" y="288"/>
                      <a:pt x="106" y="288"/>
                    </a:cubicBezTo>
                    <a:cubicBezTo>
                      <a:pt x="108" y="288"/>
                      <a:pt x="110" y="287"/>
                      <a:pt x="110" y="284"/>
                    </a:cubicBezTo>
                    <a:moveTo>
                      <a:pt x="167" y="62"/>
                    </a:moveTo>
                    <a:cubicBezTo>
                      <a:pt x="140" y="62"/>
                      <a:pt x="140" y="62"/>
                      <a:pt x="140" y="62"/>
                    </a:cubicBezTo>
                    <a:cubicBezTo>
                      <a:pt x="140" y="9"/>
                      <a:pt x="140" y="9"/>
                      <a:pt x="140" y="9"/>
                    </a:cubicBezTo>
                    <a:cubicBezTo>
                      <a:pt x="167" y="9"/>
                      <a:pt x="167" y="9"/>
                      <a:pt x="167" y="9"/>
                    </a:cubicBezTo>
                    <a:lnTo>
                      <a:pt x="167" y="62"/>
                    </a:lnTo>
                    <a:close/>
                    <a:moveTo>
                      <a:pt x="176" y="62"/>
                    </a:moveTo>
                    <a:cubicBezTo>
                      <a:pt x="176" y="9"/>
                      <a:pt x="176" y="9"/>
                      <a:pt x="176" y="9"/>
                    </a:cubicBezTo>
                    <a:cubicBezTo>
                      <a:pt x="176" y="5"/>
                      <a:pt x="172" y="0"/>
                      <a:pt x="167" y="0"/>
                    </a:cubicBezTo>
                    <a:cubicBezTo>
                      <a:pt x="140" y="0"/>
                      <a:pt x="140" y="0"/>
                      <a:pt x="140" y="0"/>
                    </a:cubicBezTo>
                    <a:cubicBezTo>
                      <a:pt x="135" y="0"/>
                      <a:pt x="131" y="5"/>
                      <a:pt x="131" y="9"/>
                    </a:cubicBezTo>
                    <a:cubicBezTo>
                      <a:pt x="131" y="62"/>
                      <a:pt x="131" y="62"/>
                      <a:pt x="131" y="62"/>
                    </a:cubicBezTo>
                    <a:cubicBezTo>
                      <a:pt x="131" y="67"/>
                      <a:pt x="135" y="71"/>
                      <a:pt x="140" y="71"/>
                    </a:cubicBezTo>
                    <a:cubicBezTo>
                      <a:pt x="167" y="71"/>
                      <a:pt x="167" y="71"/>
                      <a:pt x="167" y="71"/>
                    </a:cubicBezTo>
                    <a:cubicBezTo>
                      <a:pt x="172" y="71"/>
                      <a:pt x="176" y="67"/>
                      <a:pt x="176" y="62"/>
                    </a:cubicBezTo>
                    <a:moveTo>
                      <a:pt x="176" y="175"/>
                    </a:moveTo>
                    <a:cubicBezTo>
                      <a:pt x="176" y="152"/>
                      <a:pt x="176" y="152"/>
                      <a:pt x="176" y="152"/>
                    </a:cubicBezTo>
                    <a:cubicBezTo>
                      <a:pt x="176" y="150"/>
                      <a:pt x="174" y="148"/>
                      <a:pt x="171" y="148"/>
                    </a:cubicBezTo>
                    <a:cubicBezTo>
                      <a:pt x="168" y="148"/>
                      <a:pt x="167" y="150"/>
                      <a:pt x="167" y="152"/>
                    </a:cubicBezTo>
                    <a:cubicBezTo>
                      <a:pt x="167" y="171"/>
                      <a:pt x="167" y="171"/>
                      <a:pt x="167" y="171"/>
                    </a:cubicBezTo>
                    <a:cubicBezTo>
                      <a:pt x="158" y="171"/>
                      <a:pt x="158" y="171"/>
                      <a:pt x="158" y="171"/>
                    </a:cubicBezTo>
                    <a:cubicBezTo>
                      <a:pt x="158" y="109"/>
                      <a:pt x="158" y="109"/>
                      <a:pt x="158" y="109"/>
                    </a:cubicBezTo>
                    <a:cubicBezTo>
                      <a:pt x="135" y="109"/>
                      <a:pt x="135" y="109"/>
                      <a:pt x="135" y="109"/>
                    </a:cubicBezTo>
                    <a:cubicBezTo>
                      <a:pt x="133" y="109"/>
                      <a:pt x="131" y="110"/>
                      <a:pt x="131" y="114"/>
                    </a:cubicBezTo>
                    <a:cubicBezTo>
                      <a:pt x="131" y="117"/>
                      <a:pt x="133" y="118"/>
                      <a:pt x="135" y="118"/>
                    </a:cubicBezTo>
                    <a:cubicBezTo>
                      <a:pt x="149" y="118"/>
                      <a:pt x="149" y="118"/>
                      <a:pt x="149" y="118"/>
                    </a:cubicBezTo>
                    <a:cubicBezTo>
                      <a:pt x="149" y="171"/>
                      <a:pt x="149" y="171"/>
                      <a:pt x="149" y="171"/>
                    </a:cubicBezTo>
                    <a:cubicBezTo>
                      <a:pt x="135" y="171"/>
                      <a:pt x="135" y="171"/>
                      <a:pt x="135" y="171"/>
                    </a:cubicBezTo>
                    <a:cubicBezTo>
                      <a:pt x="133" y="171"/>
                      <a:pt x="131" y="172"/>
                      <a:pt x="131" y="175"/>
                    </a:cubicBezTo>
                    <a:cubicBezTo>
                      <a:pt x="131" y="178"/>
                      <a:pt x="133" y="180"/>
                      <a:pt x="135" y="180"/>
                    </a:cubicBezTo>
                    <a:cubicBezTo>
                      <a:pt x="171" y="180"/>
                      <a:pt x="171" y="180"/>
                      <a:pt x="171" y="180"/>
                    </a:cubicBezTo>
                    <a:cubicBezTo>
                      <a:pt x="173" y="180"/>
                      <a:pt x="176" y="178"/>
                      <a:pt x="176" y="175"/>
                    </a:cubicBezTo>
                    <a:moveTo>
                      <a:pt x="167" y="279"/>
                    </a:moveTo>
                    <a:cubicBezTo>
                      <a:pt x="140" y="279"/>
                      <a:pt x="140" y="279"/>
                      <a:pt x="140" y="279"/>
                    </a:cubicBezTo>
                    <a:cubicBezTo>
                      <a:pt x="140" y="227"/>
                      <a:pt x="140" y="227"/>
                      <a:pt x="140" y="227"/>
                    </a:cubicBezTo>
                    <a:cubicBezTo>
                      <a:pt x="167" y="227"/>
                      <a:pt x="167" y="227"/>
                      <a:pt x="167" y="227"/>
                    </a:cubicBezTo>
                    <a:lnTo>
                      <a:pt x="167" y="279"/>
                    </a:lnTo>
                    <a:close/>
                    <a:moveTo>
                      <a:pt x="176" y="279"/>
                    </a:moveTo>
                    <a:cubicBezTo>
                      <a:pt x="176" y="227"/>
                      <a:pt x="176" y="227"/>
                      <a:pt x="176" y="227"/>
                    </a:cubicBezTo>
                    <a:cubicBezTo>
                      <a:pt x="176" y="222"/>
                      <a:pt x="172" y="218"/>
                      <a:pt x="167" y="218"/>
                    </a:cubicBezTo>
                    <a:cubicBezTo>
                      <a:pt x="140" y="218"/>
                      <a:pt x="140" y="218"/>
                      <a:pt x="140" y="218"/>
                    </a:cubicBezTo>
                    <a:cubicBezTo>
                      <a:pt x="135" y="218"/>
                      <a:pt x="131" y="222"/>
                      <a:pt x="131" y="227"/>
                    </a:cubicBezTo>
                    <a:cubicBezTo>
                      <a:pt x="131" y="279"/>
                      <a:pt x="131" y="279"/>
                      <a:pt x="131" y="279"/>
                    </a:cubicBezTo>
                    <a:cubicBezTo>
                      <a:pt x="131" y="284"/>
                      <a:pt x="135" y="288"/>
                      <a:pt x="140" y="288"/>
                    </a:cubicBezTo>
                    <a:cubicBezTo>
                      <a:pt x="167" y="288"/>
                      <a:pt x="167" y="288"/>
                      <a:pt x="167" y="288"/>
                    </a:cubicBezTo>
                    <a:cubicBezTo>
                      <a:pt x="172" y="288"/>
                      <a:pt x="176" y="284"/>
                      <a:pt x="176" y="279"/>
                    </a:cubicBezTo>
                    <a:moveTo>
                      <a:pt x="241" y="66"/>
                    </a:moveTo>
                    <a:cubicBezTo>
                      <a:pt x="241" y="44"/>
                      <a:pt x="241" y="44"/>
                      <a:pt x="241" y="44"/>
                    </a:cubicBezTo>
                    <a:cubicBezTo>
                      <a:pt x="241" y="41"/>
                      <a:pt x="240" y="39"/>
                      <a:pt x="236" y="39"/>
                    </a:cubicBezTo>
                    <a:cubicBezTo>
                      <a:pt x="233" y="39"/>
                      <a:pt x="232" y="41"/>
                      <a:pt x="232" y="44"/>
                    </a:cubicBezTo>
                    <a:cubicBezTo>
                      <a:pt x="232" y="62"/>
                      <a:pt x="232" y="62"/>
                      <a:pt x="232" y="62"/>
                    </a:cubicBezTo>
                    <a:cubicBezTo>
                      <a:pt x="223" y="62"/>
                      <a:pt x="223" y="62"/>
                      <a:pt x="223" y="62"/>
                    </a:cubicBezTo>
                    <a:cubicBezTo>
                      <a:pt x="223" y="0"/>
                      <a:pt x="223" y="0"/>
                      <a:pt x="223" y="0"/>
                    </a:cubicBezTo>
                    <a:cubicBezTo>
                      <a:pt x="201" y="0"/>
                      <a:pt x="201" y="0"/>
                      <a:pt x="201" y="0"/>
                    </a:cubicBezTo>
                    <a:cubicBezTo>
                      <a:pt x="198" y="0"/>
                      <a:pt x="196" y="2"/>
                      <a:pt x="196" y="5"/>
                    </a:cubicBezTo>
                    <a:cubicBezTo>
                      <a:pt x="196" y="8"/>
                      <a:pt x="198" y="9"/>
                      <a:pt x="201" y="9"/>
                    </a:cubicBezTo>
                    <a:cubicBezTo>
                      <a:pt x="214" y="9"/>
                      <a:pt x="214" y="9"/>
                      <a:pt x="214" y="9"/>
                    </a:cubicBezTo>
                    <a:cubicBezTo>
                      <a:pt x="214" y="62"/>
                      <a:pt x="214" y="62"/>
                      <a:pt x="214" y="62"/>
                    </a:cubicBezTo>
                    <a:cubicBezTo>
                      <a:pt x="201" y="62"/>
                      <a:pt x="201" y="62"/>
                      <a:pt x="201" y="62"/>
                    </a:cubicBezTo>
                    <a:cubicBezTo>
                      <a:pt x="198" y="62"/>
                      <a:pt x="196" y="63"/>
                      <a:pt x="196" y="66"/>
                    </a:cubicBezTo>
                    <a:cubicBezTo>
                      <a:pt x="196" y="70"/>
                      <a:pt x="198" y="71"/>
                      <a:pt x="201" y="71"/>
                    </a:cubicBezTo>
                    <a:cubicBezTo>
                      <a:pt x="236" y="71"/>
                      <a:pt x="236" y="71"/>
                      <a:pt x="236" y="71"/>
                    </a:cubicBezTo>
                    <a:cubicBezTo>
                      <a:pt x="239" y="71"/>
                      <a:pt x="241" y="70"/>
                      <a:pt x="241" y="66"/>
                    </a:cubicBezTo>
                    <a:moveTo>
                      <a:pt x="232" y="171"/>
                    </a:moveTo>
                    <a:cubicBezTo>
                      <a:pt x="205" y="171"/>
                      <a:pt x="205" y="171"/>
                      <a:pt x="205" y="171"/>
                    </a:cubicBezTo>
                    <a:cubicBezTo>
                      <a:pt x="205" y="118"/>
                      <a:pt x="205" y="118"/>
                      <a:pt x="205" y="118"/>
                    </a:cubicBezTo>
                    <a:cubicBezTo>
                      <a:pt x="232" y="118"/>
                      <a:pt x="232" y="118"/>
                      <a:pt x="232" y="118"/>
                    </a:cubicBezTo>
                    <a:lnTo>
                      <a:pt x="232" y="171"/>
                    </a:lnTo>
                    <a:close/>
                    <a:moveTo>
                      <a:pt x="241" y="171"/>
                    </a:moveTo>
                    <a:cubicBezTo>
                      <a:pt x="241" y="118"/>
                      <a:pt x="241" y="118"/>
                      <a:pt x="241" y="118"/>
                    </a:cubicBezTo>
                    <a:cubicBezTo>
                      <a:pt x="241" y="113"/>
                      <a:pt x="237" y="109"/>
                      <a:pt x="232" y="109"/>
                    </a:cubicBezTo>
                    <a:cubicBezTo>
                      <a:pt x="205" y="109"/>
                      <a:pt x="205" y="109"/>
                      <a:pt x="205" y="109"/>
                    </a:cubicBezTo>
                    <a:cubicBezTo>
                      <a:pt x="200" y="109"/>
                      <a:pt x="196" y="113"/>
                      <a:pt x="196" y="118"/>
                    </a:cubicBezTo>
                    <a:cubicBezTo>
                      <a:pt x="196" y="171"/>
                      <a:pt x="196" y="171"/>
                      <a:pt x="196" y="171"/>
                    </a:cubicBezTo>
                    <a:cubicBezTo>
                      <a:pt x="196" y="176"/>
                      <a:pt x="200" y="180"/>
                      <a:pt x="205" y="180"/>
                    </a:cubicBezTo>
                    <a:cubicBezTo>
                      <a:pt x="232" y="180"/>
                      <a:pt x="232" y="180"/>
                      <a:pt x="232" y="180"/>
                    </a:cubicBezTo>
                    <a:cubicBezTo>
                      <a:pt x="237" y="180"/>
                      <a:pt x="241" y="176"/>
                      <a:pt x="241" y="171"/>
                    </a:cubicBezTo>
                    <a:moveTo>
                      <a:pt x="232" y="279"/>
                    </a:moveTo>
                    <a:cubicBezTo>
                      <a:pt x="205" y="279"/>
                      <a:pt x="205" y="279"/>
                      <a:pt x="205" y="279"/>
                    </a:cubicBezTo>
                    <a:cubicBezTo>
                      <a:pt x="205" y="227"/>
                      <a:pt x="205" y="227"/>
                      <a:pt x="205" y="227"/>
                    </a:cubicBezTo>
                    <a:cubicBezTo>
                      <a:pt x="232" y="227"/>
                      <a:pt x="232" y="227"/>
                      <a:pt x="232" y="227"/>
                    </a:cubicBezTo>
                    <a:lnTo>
                      <a:pt x="232" y="279"/>
                    </a:lnTo>
                    <a:close/>
                    <a:moveTo>
                      <a:pt x="241" y="279"/>
                    </a:moveTo>
                    <a:cubicBezTo>
                      <a:pt x="241" y="227"/>
                      <a:pt x="241" y="227"/>
                      <a:pt x="241" y="227"/>
                    </a:cubicBezTo>
                    <a:cubicBezTo>
                      <a:pt x="241" y="222"/>
                      <a:pt x="237" y="218"/>
                      <a:pt x="232" y="218"/>
                    </a:cubicBezTo>
                    <a:cubicBezTo>
                      <a:pt x="205" y="218"/>
                      <a:pt x="205" y="218"/>
                      <a:pt x="205" y="218"/>
                    </a:cubicBezTo>
                    <a:cubicBezTo>
                      <a:pt x="200" y="218"/>
                      <a:pt x="196" y="222"/>
                      <a:pt x="196" y="227"/>
                    </a:cubicBezTo>
                    <a:cubicBezTo>
                      <a:pt x="196" y="279"/>
                      <a:pt x="196" y="279"/>
                      <a:pt x="196" y="279"/>
                    </a:cubicBezTo>
                    <a:cubicBezTo>
                      <a:pt x="196" y="284"/>
                      <a:pt x="200" y="288"/>
                      <a:pt x="205" y="288"/>
                    </a:cubicBezTo>
                    <a:cubicBezTo>
                      <a:pt x="232" y="288"/>
                      <a:pt x="232" y="288"/>
                      <a:pt x="232" y="288"/>
                    </a:cubicBezTo>
                    <a:cubicBezTo>
                      <a:pt x="237" y="288"/>
                      <a:pt x="241" y="284"/>
                      <a:pt x="241" y="279"/>
                    </a:cubicBezTo>
                    <a:moveTo>
                      <a:pt x="297" y="62"/>
                    </a:moveTo>
                    <a:cubicBezTo>
                      <a:pt x="270" y="62"/>
                      <a:pt x="270" y="62"/>
                      <a:pt x="270" y="62"/>
                    </a:cubicBezTo>
                    <a:cubicBezTo>
                      <a:pt x="270" y="9"/>
                      <a:pt x="270" y="9"/>
                      <a:pt x="270" y="9"/>
                    </a:cubicBezTo>
                    <a:cubicBezTo>
                      <a:pt x="297" y="9"/>
                      <a:pt x="297" y="9"/>
                      <a:pt x="297" y="9"/>
                    </a:cubicBezTo>
                    <a:lnTo>
                      <a:pt x="297" y="62"/>
                    </a:lnTo>
                    <a:close/>
                    <a:moveTo>
                      <a:pt x="306" y="62"/>
                    </a:moveTo>
                    <a:cubicBezTo>
                      <a:pt x="306" y="9"/>
                      <a:pt x="306" y="9"/>
                      <a:pt x="306" y="9"/>
                    </a:cubicBezTo>
                    <a:cubicBezTo>
                      <a:pt x="306" y="5"/>
                      <a:pt x="302" y="0"/>
                      <a:pt x="297" y="0"/>
                    </a:cubicBezTo>
                    <a:cubicBezTo>
                      <a:pt x="270" y="0"/>
                      <a:pt x="270" y="0"/>
                      <a:pt x="270" y="0"/>
                    </a:cubicBezTo>
                    <a:cubicBezTo>
                      <a:pt x="265" y="0"/>
                      <a:pt x="261" y="5"/>
                      <a:pt x="261" y="9"/>
                    </a:cubicBezTo>
                    <a:cubicBezTo>
                      <a:pt x="261" y="62"/>
                      <a:pt x="261" y="62"/>
                      <a:pt x="261" y="62"/>
                    </a:cubicBezTo>
                    <a:cubicBezTo>
                      <a:pt x="261" y="67"/>
                      <a:pt x="265" y="71"/>
                      <a:pt x="270" y="71"/>
                    </a:cubicBezTo>
                    <a:cubicBezTo>
                      <a:pt x="297" y="71"/>
                      <a:pt x="297" y="71"/>
                      <a:pt x="297" y="71"/>
                    </a:cubicBezTo>
                    <a:cubicBezTo>
                      <a:pt x="302" y="71"/>
                      <a:pt x="306" y="67"/>
                      <a:pt x="306" y="62"/>
                    </a:cubicBezTo>
                    <a:moveTo>
                      <a:pt x="306" y="175"/>
                    </a:moveTo>
                    <a:cubicBezTo>
                      <a:pt x="306" y="152"/>
                      <a:pt x="306" y="152"/>
                      <a:pt x="306" y="152"/>
                    </a:cubicBezTo>
                    <a:cubicBezTo>
                      <a:pt x="306" y="150"/>
                      <a:pt x="305" y="148"/>
                      <a:pt x="302" y="148"/>
                    </a:cubicBezTo>
                    <a:cubicBezTo>
                      <a:pt x="298" y="148"/>
                      <a:pt x="297" y="150"/>
                      <a:pt x="297" y="152"/>
                    </a:cubicBezTo>
                    <a:cubicBezTo>
                      <a:pt x="297" y="171"/>
                      <a:pt x="297" y="171"/>
                      <a:pt x="297" y="171"/>
                    </a:cubicBezTo>
                    <a:cubicBezTo>
                      <a:pt x="288" y="171"/>
                      <a:pt x="288" y="171"/>
                      <a:pt x="288" y="171"/>
                    </a:cubicBezTo>
                    <a:cubicBezTo>
                      <a:pt x="288" y="109"/>
                      <a:pt x="288" y="109"/>
                      <a:pt x="288" y="109"/>
                    </a:cubicBezTo>
                    <a:cubicBezTo>
                      <a:pt x="266" y="109"/>
                      <a:pt x="266" y="109"/>
                      <a:pt x="266" y="109"/>
                    </a:cubicBezTo>
                    <a:cubicBezTo>
                      <a:pt x="264" y="109"/>
                      <a:pt x="261" y="110"/>
                      <a:pt x="261" y="114"/>
                    </a:cubicBezTo>
                    <a:cubicBezTo>
                      <a:pt x="261" y="117"/>
                      <a:pt x="264" y="118"/>
                      <a:pt x="266" y="118"/>
                    </a:cubicBezTo>
                    <a:cubicBezTo>
                      <a:pt x="279" y="118"/>
                      <a:pt x="279" y="118"/>
                      <a:pt x="279" y="118"/>
                    </a:cubicBezTo>
                    <a:cubicBezTo>
                      <a:pt x="279" y="171"/>
                      <a:pt x="279" y="171"/>
                      <a:pt x="279" y="171"/>
                    </a:cubicBezTo>
                    <a:cubicBezTo>
                      <a:pt x="266" y="171"/>
                      <a:pt x="266" y="171"/>
                      <a:pt x="266" y="171"/>
                    </a:cubicBezTo>
                    <a:cubicBezTo>
                      <a:pt x="264" y="171"/>
                      <a:pt x="261" y="172"/>
                      <a:pt x="261" y="175"/>
                    </a:cubicBezTo>
                    <a:cubicBezTo>
                      <a:pt x="261" y="178"/>
                      <a:pt x="264" y="180"/>
                      <a:pt x="266" y="180"/>
                    </a:cubicBezTo>
                    <a:cubicBezTo>
                      <a:pt x="302" y="180"/>
                      <a:pt x="302" y="180"/>
                      <a:pt x="302" y="180"/>
                    </a:cubicBezTo>
                    <a:cubicBezTo>
                      <a:pt x="304" y="180"/>
                      <a:pt x="306" y="178"/>
                      <a:pt x="306" y="175"/>
                    </a:cubicBezTo>
                    <a:moveTo>
                      <a:pt x="297" y="279"/>
                    </a:moveTo>
                    <a:cubicBezTo>
                      <a:pt x="270" y="279"/>
                      <a:pt x="270" y="279"/>
                      <a:pt x="270" y="279"/>
                    </a:cubicBezTo>
                    <a:cubicBezTo>
                      <a:pt x="270" y="227"/>
                      <a:pt x="270" y="227"/>
                      <a:pt x="270" y="227"/>
                    </a:cubicBezTo>
                    <a:cubicBezTo>
                      <a:pt x="297" y="227"/>
                      <a:pt x="297" y="227"/>
                      <a:pt x="297" y="227"/>
                    </a:cubicBezTo>
                    <a:lnTo>
                      <a:pt x="297" y="279"/>
                    </a:lnTo>
                    <a:close/>
                    <a:moveTo>
                      <a:pt x="306" y="279"/>
                    </a:moveTo>
                    <a:cubicBezTo>
                      <a:pt x="306" y="227"/>
                      <a:pt x="306" y="227"/>
                      <a:pt x="306" y="227"/>
                    </a:cubicBezTo>
                    <a:cubicBezTo>
                      <a:pt x="306" y="222"/>
                      <a:pt x="302" y="218"/>
                      <a:pt x="297" y="218"/>
                    </a:cubicBezTo>
                    <a:cubicBezTo>
                      <a:pt x="270" y="218"/>
                      <a:pt x="270" y="218"/>
                      <a:pt x="270" y="218"/>
                    </a:cubicBezTo>
                    <a:cubicBezTo>
                      <a:pt x="265" y="218"/>
                      <a:pt x="261" y="222"/>
                      <a:pt x="261" y="227"/>
                    </a:cubicBezTo>
                    <a:cubicBezTo>
                      <a:pt x="261" y="279"/>
                      <a:pt x="261" y="279"/>
                      <a:pt x="261" y="279"/>
                    </a:cubicBezTo>
                    <a:cubicBezTo>
                      <a:pt x="261" y="284"/>
                      <a:pt x="265" y="288"/>
                      <a:pt x="270" y="288"/>
                    </a:cubicBezTo>
                    <a:cubicBezTo>
                      <a:pt x="297" y="288"/>
                      <a:pt x="297" y="288"/>
                      <a:pt x="297" y="288"/>
                    </a:cubicBezTo>
                    <a:cubicBezTo>
                      <a:pt x="302" y="288"/>
                      <a:pt x="306" y="284"/>
                      <a:pt x="306" y="279"/>
                    </a:cubicBezTo>
                    <a:moveTo>
                      <a:pt x="371" y="66"/>
                    </a:moveTo>
                    <a:cubicBezTo>
                      <a:pt x="371" y="44"/>
                      <a:pt x="371" y="44"/>
                      <a:pt x="371" y="44"/>
                    </a:cubicBezTo>
                    <a:cubicBezTo>
                      <a:pt x="371" y="41"/>
                      <a:pt x="370" y="39"/>
                      <a:pt x="367" y="39"/>
                    </a:cubicBezTo>
                    <a:cubicBezTo>
                      <a:pt x="363" y="39"/>
                      <a:pt x="362" y="41"/>
                      <a:pt x="362" y="44"/>
                    </a:cubicBezTo>
                    <a:cubicBezTo>
                      <a:pt x="362" y="62"/>
                      <a:pt x="362" y="62"/>
                      <a:pt x="362" y="62"/>
                    </a:cubicBezTo>
                    <a:cubicBezTo>
                      <a:pt x="354" y="62"/>
                      <a:pt x="354" y="62"/>
                      <a:pt x="354" y="62"/>
                    </a:cubicBezTo>
                    <a:cubicBezTo>
                      <a:pt x="354" y="0"/>
                      <a:pt x="354" y="0"/>
                      <a:pt x="354" y="0"/>
                    </a:cubicBezTo>
                    <a:cubicBezTo>
                      <a:pt x="331" y="0"/>
                      <a:pt x="331" y="0"/>
                      <a:pt x="331" y="0"/>
                    </a:cubicBezTo>
                    <a:cubicBezTo>
                      <a:pt x="329" y="0"/>
                      <a:pt x="327" y="2"/>
                      <a:pt x="327" y="5"/>
                    </a:cubicBezTo>
                    <a:cubicBezTo>
                      <a:pt x="327" y="8"/>
                      <a:pt x="329" y="9"/>
                      <a:pt x="331" y="9"/>
                    </a:cubicBezTo>
                    <a:cubicBezTo>
                      <a:pt x="344" y="9"/>
                      <a:pt x="344" y="9"/>
                      <a:pt x="344" y="9"/>
                    </a:cubicBezTo>
                    <a:cubicBezTo>
                      <a:pt x="344" y="62"/>
                      <a:pt x="344" y="62"/>
                      <a:pt x="344" y="62"/>
                    </a:cubicBezTo>
                    <a:cubicBezTo>
                      <a:pt x="331" y="62"/>
                      <a:pt x="331" y="62"/>
                      <a:pt x="331" y="62"/>
                    </a:cubicBezTo>
                    <a:cubicBezTo>
                      <a:pt x="329" y="62"/>
                      <a:pt x="327" y="63"/>
                      <a:pt x="327" y="66"/>
                    </a:cubicBezTo>
                    <a:cubicBezTo>
                      <a:pt x="327" y="70"/>
                      <a:pt x="329" y="71"/>
                      <a:pt x="331" y="71"/>
                    </a:cubicBezTo>
                    <a:cubicBezTo>
                      <a:pt x="367" y="71"/>
                      <a:pt x="367" y="71"/>
                      <a:pt x="367" y="71"/>
                    </a:cubicBezTo>
                    <a:cubicBezTo>
                      <a:pt x="369" y="71"/>
                      <a:pt x="371" y="70"/>
                      <a:pt x="371" y="66"/>
                    </a:cubicBezTo>
                    <a:moveTo>
                      <a:pt x="362" y="171"/>
                    </a:moveTo>
                    <a:cubicBezTo>
                      <a:pt x="336" y="171"/>
                      <a:pt x="336" y="171"/>
                      <a:pt x="336" y="171"/>
                    </a:cubicBezTo>
                    <a:cubicBezTo>
                      <a:pt x="336" y="118"/>
                      <a:pt x="336" y="118"/>
                      <a:pt x="336" y="118"/>
                    </a:cubicBezTo>
                    <a:cubicBezTo>
                      <a:pt x="362" y="118"/>
                      <a:pt x="362" y="118"/>
                      <a:pt x="362" y="118"/>
                    </a:cubicBezTo>
                    <a:lnTo>
                      <a:pt x="362" y="171"/>
                    </a:lnTo>
                    <a:close/>
                    <a:moveTo>
                      <a:pt x="371" y="171"/>
                    </a:moveTo>
                    <a:cubicBezTo>
                      <a:pt x="371" y="118"/>
                      <a:pt x="371" y="118"/>
                      <a:pt x="371" y="118"/>
                    </a:cubicBezTo>
                    <a:cubicBezTo>
                      <a:pt x="371" y="113"/>
                      <a:pt x="367" y="109"/>
                      <a:pt x="362" y="109"/>
                    </a:cubicBezTo>
                    <a:cubicBezTo>
                      <a:pt x="336" y="109"/>
                      <a:pt x="336" y="109"/>
                      <a:pt x="336" y="109"/>
                    </a:cubicBezTo>
                    <a:cubicBezTo>
                      <a:pt x="331" y="109"/>
                      <a:pt x="327" y="113"/>
                      <a:pt x="327" y="118"/>
                    </a:cubicBezTo>
                    <a:cubicBezTo>
                      <a:pt x="327" y="171"/>
                      <a:pt x="327" y="171"/>
                      <a:pt x="327" y="171"/>
                    </a:cubicBezTo>
                    <a:cubicBezTo>
                      <a:pt x="327" y="176"/>
                      <a:pt x="330" y="180"/>
                      <a:pt x="336" y="180"/>
                    </a:cubicBezTo>
                    <a:cubicBezTo>
                      <a:pt x="362" y="180"/>
                      <a:pt x="362" y="180"/>
                      <a:pt x="362" y="180"/>
                    </a:cubicBezTo>
                    <a:cubicBezTo>
                      <a:pt x="367" y="180"/>
                      <a:pt x="371" y="176"/>
                      <a:pt x="371" y="171"/>
                    </a:cubicBezTo>
                    <a:moveTo>
                      <a:pt x="371" y="284"/>
                    </a:moveTo>
                    <a:cubicBezTo>
                      <a:pt x="371" y="261"/>
                      <a:pt x="371" y="261"/>
                      <a:pt x="371" y="261"/>
                    </a:cubicBezTo>
                    <a:cubicBezTo>
                      <a:pt x="371" y="258"/>
                      <a:pt x="370" y="257"/>
                      <a:pt x="367" y="257"/>
                    </a:cubicBezTo>
                    <a:cubicBezTo>
                      <a:pt x="363" y="257"/>
                      <a:pt x="362" y="258"/>
                      <a:pt x="362" y="261"/>
                    </a:cubicBezTo>
                    <a:cubicBezTo>
                      <a:pt x="362" y="279"/>
                      <a:pt x="362" y="279"/>
                      <a:pt x="362" y="279"/>
                    </a:cubicBezTo>
                    <a:cubicBezTo>
                      <a:pt x="354" y="279"/>
                      <a:pt x="354" y="279"/>
                      <a:pt x="354" y="279"/>
                    </a:cubicBezTo>
                    <a:cubicBezTo>
                      <a:pt x="354" y="218"/>
                      <a:pt x="354" y="218"/>
                      <a:pt x="354" y="218"/>
                    </a:cubicBezTo>
                    <a:cubicBezTo>
                      <a:pt x="331" y="218"/>
                      <a:pt x="331" y="218"/>
                      <a:pt x="331" y="218"/>
                    </a:cubicBezTo>
                    <a:cubicBezTo>
                      <a:pt x="329" y="218"/>
                      <a:pt x="327" y="219"/>
                      <a:pt x="327" y="222"/>
                    </a:cubicBezTo>
                    <a:cubicBezTo>
                      <a:pt x="327" y="226"/>
                      <a:pt x="329" y="227"/>
                      <a:pt x="331" y="227"/>
                    </a:cubicBezTo>
                    <a:cubicBezTo>
                      <a:pt x="344" y="227"/>
                      <a:pt x="344" y="227"/>
                      <a:pt x="344" y="227"/>
                    </a:cubicBezTo>
                    <a:cubicBezTo>
                      <a:pt x="344" y="279"/>
                      <a:pt x="344" y="279"/>
                      <a:pt x="344" y="279"/>
                    </a:cubicBezTo>
                    <a:cubicBezTo>
                      <a:pt x="331" y="279"/>
                      <a:pt x="331" y="279"/>
                      <a:pt x="331" y="279"/>
                    </a:cubicBezTo>
                    <a:cubicBezTo>
                      <a:pt x="329" y="279"/>
                      <a:pt x="327" y="281"/>
                      <a:pt x="327" y="284"/>
                    </a:cubicBezTo>
                    <a:cubicBezTo>
                      <a:pt x="327" y="287"/>
                      <a:pt x="329" y="288"/>
                      <a:pt x="331" y="288"/>
                    </a:cubicBezTo>
                    <a:cubicBezTo>
                      <a:pt x="367" y="288"/>
                      <a:pt x="367" y="288"/>
                      <a:pt x="367" y="288"/>
                    </a:cubicBezTo>
                    <a:cubicBezTo>
                      <a:pt x="369" y="288"/>
                      <a:pt x="371" y="287"/>
                      <a:pt x="371" y="284"/>
                    </a:cubicBezTo>
                    <a:moveTo>
                      <a:pt x="428" y="62"/>
                    </a:moveTo>
                    <a:cubicBezTo>
                      <a:pt x="401" y="62"/>
                      <a:pt x="401" y="62"/>
                      <a:pt x="401" y="62"/>
                    </a:cubicBezTo>
                    <a:cubicBezTo>
                      <a:pt x="401" y="9"/>
                      <a:pt x="401" y="9"/>
                      <a:pt x="401" y="9"/>
                    </a:cubicBezTo>
                    <a:cubicBezTo>
                      <a:pt x="428" y="9"/>
                      <a:pt x="428" y="9"/>
                      <a:pt x="428" y="9"/>
                    </a:cubicBezTo>
                    <a:lnTo>
                      <a:pt x="428" y="62"/>
                    </a:lnTo>
                    <a:close/>
                    <a:moveTo>
                      <a:pt x="437" y="62"/>
                    </a:moveTo>
                    <a:cubicBezTo>
                      <a:pt x="437" y="9"/>
                      <a:pt x="437" y="9"/>
                      <a:pt x="437" y="9"/>
                    </a:cubicBezTo>
                    <a:cubicBezTo>
                      <a:pt x="437" y="5"/>
                      <a:pt x="433" y="0"/>
                      <a:pt x="428" y="0"/>
                    </a:cubicBezTo>
                    <a:cubicBezTo>
                      <a:pt x="401" y="0"/>
                      <a:pt x="401" y="0"/>
                      <a:pt x="401" y="0"/>
                    </a:cubicBezTo>
                    <a:cubicBezTo>
                      <a:pt x="396" y="0"/>
                      <a:pt x="392" y="5"/>
                      <a:pt x="392" y="9"/>
                    </a:cubicBezTo>
                    <a:cubicBezTo>
                      <a:pt x="392" y="62"/>
                      <a:pt x="392" y="62"/>
                      <a:pt x="392" y="62"/>
                    </a:cubicBezTo>
                    <a:cubicBezTo>
                      <a:pt x="392" y="67"/>
                      <a:pt x="396" y="71"/>
                      <a:pt x="401" y="71"/>
                    </a:cubicBezTo>
                    <a:cubicBezTo>
                      <a:pt x="428" y="71"/>
                      <a:pt x="428" y="71"/>
                      <a:pt x="428" y="71"/>
                    </a:cubicBezTo>
                    <a:cubicBezTo>
                      <a:pt x="433" y="71"/>
                      <a:pt x="437" y="67"/>
                      <a:pt x="437" y="62"/>
                    </a:cubicBezTo>
                    <a:moveTo>
                      <a:pt x="428" y="171"/>
                    </a:moveTo>
                    <a:cubicBezTo>
                      <a:pt x="401" y="171"/>
                      <a:pt x="401" y="171"/>
                      <a:pt x="401" y="171"/>
                    </a:cubicBezTo>
                    <a:cubicBezTo>
                      <a:pt x="401" y="118"/>
                      <a:pt x="401" y="118"/>
                      <a:pt x="401" y="118"/>
                    </a:cubicBezTo>
                    <a:cubicBezTo>
                      <a:pt x="428" y="118"/>
                      <a:pt x="428" y="118"/>
                      <a:pt x="428" y="118"/>
                    </a:cubicBezTo>
                    <a:lnTo>
                      <a:pt x="428" y="171"/>
                    </a:lnTo>
                    <a:close/>
                    <a:moveTo>
                      <a:pt x="437" y="171"/>
                    </a:moveTo>
                    <a:cubicBezTo>
                      <a:pt x="437" y="118"/>
                      <a:pt x="437" y="118"/>
                      <a:pt x="437" y="118"/>
                    </a:cubicBezTo>
                    <a:cubicBezTo>
                      <a:pt x="437" y="113"/>
                      <a:pt x="433" y="109"/>
                      <a:pt x="428" y="109"/>
                    </a:cubicBezTo>
                    <a:cubicBezTo>
                      <a:pt x="401" y="109"/>
                      <a:pt x="401" y="109"/>
                      <a:pt x="401" y="109"/>
                    </a:cubicBezTo>
                    <a:cubicBezTo>
                      <a:pt x="396" y="109"/>
                      <a:pt x="392" y="113"/>
                      <a:pt x="392" y="118"/>
                    </a:cubicBezTo>
                    <a:cubicBezTo>
                      <a:pt x="392" y="171"/>
                      <a:pt x="392" y="171"/>
                      <a:pt x="392" y="171"/>
                    </a:cubicBezTo>
                    <a:cubicBezTo>
                      <a:pt x="392" y="176"/>
                      <a:pt x="396" y="180"/>
                      <a:pt x="401" y="180"/>
                    </a:cubicBezTo>
                    <a:cubicBezTo>
                      <a:pt x="428" y="180"/>
                      <a:pt x="428" y="180"/>
                      <a:pt x="428" y="180"/>
                    </a:cubicBezTo>
                    <a:cubicBezTo>
                      <a:pt x="433" y="180"/>
                      <a:pt x="437" y="176"/>
                      <a:pt x="437" y="171"/>
                    </a:cubicBezTo>
                    <a:moveTo>
                      <a:pt x="437" y="284"/>
                    </a:moveTo>
                    <a:cubicBezTo>
                      <a:pt x="437" y="261"/>
                      <a:pt x="437" y="261"/>
                      <a:pt x="437" y="261"/>
                    </a:cubicBezTo>
                    <a:cubicBezTo>
                      <a:pt x="437" y="258"/>
                      <a:pt x="435" y="257"/>
                      <a:pt x="432" y="257"/>
                    </a:cubicBezTo>
                    <a:cubicBezTo>
                      <a:pt x="429" y="257"/>
                      <a:pt x="428" y="258"/>
                      <a:pt x="428" y="261"/>
                    </a:cubicBezTo>
                    <a:cubicBezTo>
                      <a:pt x="428" y="279"/>
                      <a:pt x="428" y="279"/>
                      <a:pt x="428" y="279"/>
                    </a:cubicBezTo>
                    <a:cubicBezTo>
                      <a:pt x="419" y="279"/>
                      <a:pt x="419" y="279"/>
                      <a:pt x="419" y="279"/>
                    </a:cubicBezTo>
                    <a:cubicBezTo>
                      <a:pt x="419" y="218"/>
                      <a:pt x="419" y="218"/>
                      <a:pt x="419" y="218"/>
                    </a:cubicBezTo>
                    <a:cubicBezTo>
                      <a:pt x="396" y="218"/>
                      <a:pt x="396" y="218"/>
                      <a:pt x="396" y="218"/>
                    </a:cubicBezTo>
                    <a:cubicBezTo>
                      <a:pt x="394" y="218"/>
                      <a:pt x="392" y="219"/>
                      <a:pt x="392" y="222"/>
                    </a:cubicBezTo>
                    <a:cubicBezTo>
                      <a:pt x="392" y="226"/>
                      <a:pt x="394" y="227"/>
                      <a:pt x="396" y="227"/>
                    </a:cubicBezTo>
                    <a:cubicBezTo>
                      <a:pt x="410" y="227"/>
                      <a:pt x="410" y="227"/>
                      <a:pt x="410" y="227"/>
                    </a:cubicBezTo>
                    <a:cubicBezTo>
                      <a:pt x="410" y="279"/>
                      <a:pt x="410" y="279"/>
                      <a:pt x="410" y="279"/>
                    </a:cubicBezTo>
                    <a:cubicBezTo>
                      <a:pt x="396" y="279"/>
                      <a:pt x="396" y="279"/>
                      <a:pt x="396" y="279"/>
                    </a:cubicBezTo>
                    <a:cubicBezTo>
                      <a:pt x="394" y="279"/>
                      <a:pt x="392" y="281"/>
                      <a:pt x="392" y="284"/>
                    </a:cubicBezTo>
                    <a:cubicBezTo>
                      <a:pt x="392" y="287"/>
                      <a:pt x="394" y="288"/>
                      <a:pt x="396" y="288"/>
                    </a:cubicBezTo>
                    <a:cubicBezTo>
                      <a:pt x="432" y="288"/>
                      <a:pt x="432" y="288"/>
                      <a:pt x="432" y="288"/>
                    </a:cubicBezTo>
                    <a:cubicBezTo>
                      <a:pt x="434" y="288"/>
                      <a:pt x="437" y="287"/>
                      <a:pt x="437" y="284"/>
                    </a:cubicBezTo>
                    <a:moveTo>
                      <a:pt x="502" y="66"/>
                    </a:moveTo>
                    <a:cubicBezTo>
                      <a:pt x="502" y="44"/>
                      <a:pt x="502" y="44"/>
                      <a:pt x="502" y="44"/>
                    </a:cubicBezTo>
                    <a:cubicBezTo>
                      <a:pt x="502" y="41"/>
                      <a:pt x="501" y="39"/>
                      <a:pt x="497" y="39"/>
                    </a:cubicBezTo>
                    <a:cubicBezTo>
                      <a:pt x="494" y="39"/>
                      <a:pt x="493" y="41"/>
                      <a:pt x="493" y="44"/>
                    </a:cubicBezTo>
                    <a:cubicBezTo>
                      <a:pt x="493" y="62"/>
                      <a:pt x="493" y="62"/>
                      <a:pt x="493" y="62"/>
                    </a:cubicBezTo>
                    <a:cubicBezTo>
                      <a:pt x="484" y="62"/>
                      <a:pt x="484" y="62"/>
                      <a:pt x="484" y="62"/>
                    </a:cubicBezTo>
                    <a:cubicBezTo>
                      <a:pt x="484" y="0"/>
                      <a:pt x="484" y="0"/>
                      <a:pt x="484" y="0"/>
                    </a:cubicBezTo>
                    <a:cubicBezTo>
                      <a:pt x="462" y="0"/>
                      <a:pt x="462" y="0"/>
                      <a:pt x="462" y="0"/>
                    </a:cubicBezTo>
                    <a:cubicBezTo>
                      <a:pt x="459" y="0"/>
                      <a:pt x="457" y="2"/>
                      <a:pt x="457" y="5"/>
                    </a:cubicBezTo>
                    <a:cubicBezTo>
                      <a:pt x="457" y="8"/>
                      <a:pt x="459" y="9"/>
                      <a:pt x="462" y="9"/>
                    </a:cubicBezTo>
                    <a:cubicBezTo>
                      <a:pt x="475" y="9"/>
                      <a:pt x="475" y="9"/>
                      <a:pt x="475" y="9"/>
                    </a:cubicBezTo>
                    <a:cubicBezTo>
                      <a:pt x="475" y="62"/>
                      <a:pt x="475" y="62"/>
                      <a:pt x="475" y="62"/>
                    </a:cubicBezTo>
                    <a:cubicBezTo>
                      <a:pt x="462" y="62"/>
                      <a:pt x="462" y="62"/>
                      <a:pt x="462" y="62"/>
                    </a:cubicBezTo>
                    <a:cubicBezTo>
                      <a:pt x="459" y="62"/>
                      <a:pt x="457" y="63"/>
                      <a:pt x="457" y="66"/>
                    </a:cubicBezTo>
                    <a:cubicBezTo>
                      <a:pt x="457" y="70"/>
                      <a:pt x="459" y="71"/>
                      <a:pt x="462" y="71"/>
                    </a:cubicBezTo>
                    <a:cubicBezTo>
                      <a:pt x="497" y="71"/>
                      <a:pt x="497" y="71"/>
                      <a:pt x="497" y="71"/>
                    </a:cubicBezTo>
                    <a:cubicBezTo>
                      <a:pt x="500" y="71"/>
                      <a:pt x="502" y="70"/>
                      <a:pt x="502" y="66"/>
                    </a:cubicBezTo>
                    <a:moveTo>
                      <a:pt x="502" y="175"/>
                    </a:moveTo>
                    <a:cubicBezTo>
                      <a:pt x="502" y="152"/>
                      <a:pt x="502" y="152"/>
                      <a:pt x="502" y="152"/>
                    </a:cubicBezTo>
                    <a:cubicBezTo>
                      <a:pt x="502" y="150"/>
                      <a:pt x="501" y="148"/>
                      <a:pt x="497" y="148"/>
                    </a:cubicBezTo>
                    <a:cubicBezTo>
                      <a:pt x="494" y="148"/>
                      <a:pt x="493" y="150"/>
                      <a:pt x="493" y="152"/>
                    </a:cubicBezTo>
                    <a:cubicBezTo>
                      <a:pt x="493" y="171"/>
                      <a:pt x="493" y="171"/>
                      <a:pt x="493" y="171"/>
                    </a:cubicBezTo>
                    <a:cubicBezTo>
                      <a:pt x="484" y="171"/>
                      <a:pt x="484" y="171"/>
                      <a:pt x="484" y="171"/>
                    </a:cubicBezTo>
                    <a:cubicBezTo>
                      <a:pt x="484" y="109"/>
                      <a:pt x="484" y="109"/>
                      <a:pt x="484" y="109"/>
                    </a:cubicBezTo>
                    <a:cubicBezTo>
                      <a:pt x="462" y="109"/>
                      <a:pt x="462" y="109"/>
                      <a:pt x="462" y="109"/>
                    </a:cubicBezTo>
                    <a:cubicBezTo>
                      <a:pt x="459" y="109"/>
                      <a:pt x="457" y="110"/>
                      <a:pt x="457" y="114"/>
                    </a:cubicBezTo>
                    <a:cubicBezTo>
                      <a:pt x="457" y="117"/>
                      <a:pt x="459" y="118"/>
                      <a:pt x="462" y="118"/>
                    </a:cubicBezTo>
                    <a:cubicBezTo>
                      <a:pt x="475" y="118"/>
                      <a:pt x="475" y="118"/>
                      <a:pt x="475" y="118"/>
                    </a:cubicBezTo>
                    <a:cubicBezTo>
                      <a:pt x="475" y="171"/>
                      <a:pt x="475" y="171"/>
                      <a:pt x="475" y="171"/>
                    </a:cubicBezTo>
                    <a:cubicBezTo>
                      <a:pt x="462" y="171"/>
                      <a:pt x="462" y="171"/>
                      <a:pt x="462" y="171"/>
                    </a:cubicBezTo>
                    <a:cubicBezTo>
                      <a:pt x="459" y="171"/>
                      <a:pt x="457" y="172"/>
                      <a:pt x="457" y="175"/>
                    </a:cubicBezTo>
                    <a:cubicBezTo>
                      <a:pt x="457" y="178"/>
                      <a:pt x="459" y="180"/>
                      <a:pt x="462" y="180"/>
                    </a:cubicBezTo>
                    <a:cubicBezTo>
                      <a:pt x="497" y="180"/>
                      <a:pt x="497" y="180"/>
                      <a:pt x="497" y="180"/>
                    </a:cubicBezTo>
                    <a:cubicBezTo>
                      <a:pt x="500" y="180"/>
                      <a:pt x="502" y="178"/>
                      <a:pt x="502" y="175"/>
                    </a:cubicBezTo>
                    <a:moveTo>
                      <a:pt x="493" y="279"/>
                    </a:moveTo>
                    <a:cubicBezTo>
                      <a:pt x="466" y="279"/>
                      <a:pt x="466" y="279"/>
                      <a:pt x="466" y="279"/>
                    </a:cubicBezTo>
                    <a:cubicBezTo>
                      <a:pt x="466" y="227"/>
                      <a:pt x="466" y="227"/>
                      <a:pt x="466" y="227"/>
                    </a:cubicBezTo>
                    <a:cubicBezTo>
                      <a:pt x="493" y="227"/>
                      <a:pt x="493" y="227"/>
                      <a:pt x="493" y="227"/>
                    </a:cubicBezTo>
                    <a:lnTo>
                      <a:pt x="493" y="279"/>
                    </a:lnTo>
                    <a:close/>
                    <a:moveTo>
                      <a:pt x="502" y="279"/>
                    </a:moveTo>
                    <a:cubicBezTo>
                      <a:pt x="502" y="227"/>
                      <a:pt x="502" y="227"/>
                      <a:pt x="502" y="227"/>
                    </a:cubicBezTo>
                    <a:cubicBezTo>
                      <a:pt x="502" y="222"/>
                      <a:pt x="498" y="218"/>
                      <a:pt x="493" y="218"/>
                    </a:cubicBezTo>
                    <a:cubicBezTo>
                      <a:pt x="466" y="218"/>
                      <a:pt x="466" y="218"/>
                      <a:pt x="466" y="218"/>
                    </a:cubicBezTo>
                    <a:cubicBezTo>
                      <a:pt x="461" y="218"/>
                      <a:pt x="457" y="222"/>
                      <a:pt x="457" y="227"/>
                    </a:cubicBezTo>
                    <a:cubicBezTo>
                      <a:pt x="457" y="279"/>
                      <a:pt x="457" y="279"/>
                      <a:pt x="457" y="279"/>
                    </a:cubicBezTo>
                    <a:cubicBezTo>
                      <a:pt x="457" y="284"/>
                      <a:pt x="461" y="288"/>
                      <a:pt x="466" y="288"/>
                    </a:cubicBezTo>
                    <a:cubicBezTo>
                      <a:pt x="493" y="288"/>
                      <a:pt x="493" y="288"/>
                      <a:pt x="493" y="288"/>
                    </a:cubicBezTo>
                    <a:cubicBezTo>
                      <a:pt x="498" y="288"/>
                      <a:pt x="502" y="284"/>
                      <a:pt x="502" y="279"/>
                    </a:cubicBezTo>
                    <a:moveTo>
                      <a:pt x="567" y="66"/>
                    </a:moveTo>
                    <a:cubicBezTo>
                      <a:pt x="567" y="44"/>
                      <a:pt x="567" y="44"/>
                      <a:pt x="567" y="44"/>
                    </a:cubicBezTo>
                    <a:cubicBezTo>
                      <a:pt x="567" y="41"/>
                      <a:pt x="566" y="39"/>
                      <a:pt x="563" y="39"/>
                    </a:cubicBezTo>
                    <a:cubicBezTo>
                      <a:pt x="559" y="39"/>
                      <a:pt x="558" y="41"/>
                      <a:pt x="558" y="44"/>
                    </a:cubicBezTo>
                    <a:cubicBezTo>
                      <a:pt x="558" y="62"/>
                      <a:pt x="558" y="62"/>
                      <a:pt x="558" y="62"/>
                    </a:cubicBezTo>
                    <a:cubicBezTo>
                      <a:pt x="549" y="62"/>
                      <a:pt x="549" y="62"/>
                      <a:pt x="549" y="62"/>
                    </a:cubicBezTo>
                    <a:cubicBezTo>
                      <a:pt x="549" y="0"/>
                      <a:pt x="549" y="0"/>
                      <a:pt x="549" y="0"/>
                    </a:cubicBezTo>
                    <a:cubicBezTo>
                      <a:pt x="527" y="0"/>
                      <a:pt x="527" y="0"/>
                      <a:pt x="527" y="0"/>
                    </a:cubicBezTo>
                    <a:cubicBezTo>
                      <a:pt x="524" y="0"/>
                      <a:pt x="522" y="2"/>
                      <a:pt x="522" y="5"/>
                    </a:cubicBezTo>
                    <a:cubicBezTo>
                      <a:pt x="522" y="8"/>
                      <a:pt x="524" y="9"/>
                      <a:pt x="527" y="9"/>
                    </a:cubicBezTo>
                    <a:cubicBezTo>
                      <a:pt x="540" y="9"/>
                      <a:pt x="540" y="9"/>
                      <a:pt x="540" y="9"/>
                    </a:cubicBezTo>
                    <a:cubicBezTo>
                      <a:pt x="540" y="62"/>
                      <a:pt x="540" y="62"/>
                      <a:pt x="540" y="62"/>
                    </a:cubicBezTo>
                    <a:cubicBezTo>
                      <a:pt x="527" y="62"/>
                      <a:pt x="527" y="62"/>
                      <a:pt x="527" y="62"/>
                    </a:cubicBezTo>
                    <a:cubicBezTo>
                      <a:pt x="524" y="62"/>
                      <a:pt x="522" y="63"/>
                      <a:pt x="522" y="66"/>
                    </a:cubicBezTo>
                    <a:cubicBezTo>
                      <a:pt x="522" y="70"/>
                      <a:pt x="524" y="71"/>
                      <a:pt x="527" y="71"/>
                    </a:cubicBezTo>
                    <a:cubicBezTo>
                      <a:pt x="563" y="71"/>
                      <a:pt x="563" y="71"/>
                      <a:pt x="563" y="71"/>
                    </a:cubicBezTo>
                    <a:cubicBezTo>
                      <a:pt x="565" y="71"/>
                      <a:pt x="567" y="70"/>
                      <a:pt x="567" y="66"/>
                    </a:cubicBezTo>
                    <a:moveTo>
                      <a:pt x="558" y="171"/>
                    </a:moveTo>
                    <a:cubicBezTo>
                      <a:pt x="531" y="171"/>
                      <a:pt x="531" y="171"/>
                      <a:pt x="531" y="171"/>
                    </a:cubicBezTo>
                    <a:cubicBezTo>
                      <a:pt x="531" y="118"/>
                      <a:pt x="531" y="118"/>
                      <a:pt x="531" y="118"/>
                    </a:cubicBezTo>
                    <a:cubicBezTo>
                      <a:pt x="558" y="118"/>
                      <a:pt x="558" y="118"/>
                      <a:pt x="558" y="118"/>
                    </a:cubicBezTo>
                    <a:lnTo>
                      <a:pt x="558" y="171"/>
                    </a:lnTo>
                    <a:close/>
                    <a:moveTo>
                      <a:pt x="567" y="171"/>
                    </a:moveTo>
                    <a:cubicBezTo>
                      <a:pt x="567" y="118"/>
                      <a:pt x="567" y="118"/>
                      <a:pt x="567" y="118"/>
                    </a:cubicBezTo>
                    <a:cubicBezTo>
                      <a:pt x="567" y="113"/>
                      <a:pt x="563" y="109"/>
                      <a:pt x="558" y="109"/>
                    </a:cubicBezTo>
                    <a:cubicBezTo>
                      <a:pt x="531" y="109"/>
                      <a:pt x="531" y="109"/>
                      <a:pt x="531" y="109"/>
                    </a:cubicBezTo>
                    <a:cubicBezTo>
                      <a:pt x="526" y="109"/>
                      <a:pt x="522" y="113"/>
                      <a:pt x="522" y="118"/>
                    </a:cubicBezTo>
                    <a:cubicBezTo>
                      <a:pt x="522" y="171"/>
                      <a:pt x="522" y="171"/>
                      <a:pt x="522" y="171"/>
                    </a:cubicBezTo>
                    <a:cubicBezTo>
                      <a:pt x="522" y="176"/>
                      <a:pt x="526" y="180"/>
                      <a:pt x="531" y="180"/>
                    </a:cubicBezTo>
                    <a:cubicBezTo>
                      <a:pt x="558" y="180"/>
                      <a:pt x="558" y="180"/>
                      <a:pt x="558" y="180"/>
                    </a:cubicBezTo>
                    <a:cubicBezTo>
                      <a:pt x="563" y="180"/>
                      <a:pt x="567" y="176"/>
                      <a:pt x="567" y="171"/>
                    </a:cubicBezTo>
                    <a:moveTo>
                      <a:pt x="567" y="284"/>
                    </a:moveTo>
                    <a:cubicBezTo>
                      <a:pt x="567" y="261"/>
                      <a:pt x="567" y="261"/>
                      <a:pt x="567" y="261"/>
                    </a:cubicBezTo>
                    <a:cubicBezTo>
                      <a:pt x="567" y="258"/>
                      <a:pt x="566" y="257"/>
                      <a:pt x="563" y="257"/>
                    </a:cubicBezTo>
                    <a:cubicBezTo>
                      <a:pt x="559" y="257"/>
                      <a:pt x="558" y="258"/>
                      <a:pt x="558" y="261"/>
                    </a:cubicBezTo>
                    <a:cubicBezTo>
                      <a:pt x="558" y="279"/>
                      <a:pt x="558" y="279"/>
                      <a:pt x="558" y="279"/>
                    </a:cubicBezTo>
                    <a:cubicBezTo>
                      <a:pt x="549" y="279"/>
                      <a:pt x="549" y="279"/>
                      <a:pt x="549" y="279"/>
                    </a:cubicBezTo>
                    <a:cubicBezTo>
                      <a:pt x="549" y="218"/>
                      <a:pt x="549" y="218"/>
                      <a:pt x="549" y="218"/>
                    </a:cubicBezTo>
                    <a:cubicBezTo>
                      <a:pt x="527" y="218"/>
                      <a:pt x="527" y="218"/>
                      <a:pt x="527" y="218"/>
                    </a:cubicBezTo>
                    <a:cubicBezTo>
                      <a:pt x="524" y="218"/>
                      <a:pt x="522" y="219"/>
                      <a:pt x="522" y="222"/>
                    </a:cubicBezTo>
                    <a:cubicBezTo>
                      <a:pt x="522" y="226"/>
                      <a:pt x="524" y="227"/>
                      <a:pt x="527" y="227"/>
                    </a:cubicBezTo>
                    <a:cubicBezTo>
                      <a:pt x="540" y="227"/>
                      <a:pt x="540" y="227"/>
                      <a:pt x="540" y="227"/>
                    </a:cubicBezTo>
                    <a:cubicBezTo>
                      <a:pt x="540" y="279"/>
                      <a:pt x="540" y="279"/>
                      <a:pt x="540" y="279"/>
                    </a:cubicBezTo>
                    <a:cubicBezTo>
                      <a:pt x="527" y="279"/>
                      <a:pt x="527" y="279"/>
                      <a:pt x="527" y="279"/>
                    </a:cubicBezTo>
                    <a:cubicBezTo>
                      <a:pt x="524" y="279"/>
                      <a:pt x="522" y="281"/>
                      <a:pt x="522" y="284"/>
                    </a:cubicBezTo>
                    <a:cubicBezTo>
                      <a:pt x="522" y="287"/>
                      <a:pt x="524" y="288"/>
                      <a:pt x="527" y="288"/>
                    </a:cubicBezTo>
                    <a:cubicBezTo>
                      <a:pt x="563" y="288"/>
                      <a:pt x="563" y="288"/>
                      <a:pt x="563" y="288"/>
                    </a:cubicBezTo>
                    <a:cubicBezTo>
                      <a:pt x="565" y="288"/>
                      <a:pt x="567" y="287"/>
                      <a:pt x="567" y="28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3" name="TextBox 22"/>
            <p:cNvSpPr txBox="1"/>
            <p:nvPr/>
          </p:nvSpPr>
          <p:spPr>
            <a:xfrm>
              <a:off x="3973528" y="3336334"/>
              <a:ext cx="1862946" cy="307777"/>
            </a:xfrm>
            <a:prstGeom prst="rect">
              <a:avLst/>
            </a:prstGeom>
            <a:noFill/>
          </p:spPr>
          <p:txBody>
            <a:bodyPr wrap="none" lIns="0" tIns="0" rIns="0" bIns="0" rtlCol="0">
              <a:spAutoFit/>
            </a:bodyPr>
            <a:lstStyle/>
            <a:p>
              <a:pPr algn="ctr"/>
              <a:r>
                <a:rPr lang="en-US" sz="2000" spc="-70" dirty="0" smtClean="0">
                  <a:solidFill>
                    <a:schemeClr val="bg1"/>
                  </a:solidFill>
                </a:rPr>
                <a:t>Transition process</a:t>
              </a:r>
              <a:endParaRPr lang="en-GB" sz="2000" spc="-70" dirty="0" smtClean="0">
                <a:solidFill>
                  <a:schemeClr val="bg1"/>
                </a:solidFill>
              </a:endParaRPr>
            </a:p>
          </p:txBody>
        </p:sp>
      </p:grpSp>
      <p:grpSp>
        <p:nvGrpSpPr>
          <p:cNvPr id="4" name="Group 3"/>
          <p:cNvGrpSpPr/>
          <p:nvPr/>
        </p:nvGrpSpPr>
        <p:grpSpPr>
          <a:xfrm>
            <a:off x="9373635" y="2950784"/>
            <a:ext cx="1568313" cy="1271563"/>
            <a:chOff x="9386161" y="3060885"/>
            <a:chExt cx="1568313" cy="1271563"/>
          </a:xfrm>
        </p:grpSpPr>
        <p:sp>
          <p:nvSpPr>
            <p:cNvPr id="25" name="TextBox 24"/>
            <p:cNvSpPr txBox="1"/>
            <p:nvPr/>
          </p:nvSpPr>
          <p:spPr>
            <a:xfrm>
              <a:off x="9386161" y="3716895"/>
              <a:ext cx="1568313" cy="615553"/>
            </a:xfrm>
            <a:prstGeom prst="rect">
              <a:avLst/>
            </a:prstGeom>
            <a:noFill/>
          </p:spPr>
          <p:txBody>
            <a:bodyPr wrap="none" lIns="0" tIns="0" rIns="0" bIns="0" rtlCol="0">
              <a:spAutoFit/>
            </a:bodyPr>
            <a:lstStyle/>
            <a:p>
              <a:pPr algn="ctr"/>
              <a:r>
                <a:rPr lang="en-US" sz="2000" spc="-70" dirty="0" smtClean="0">
                  <a:solidFill>
                    <a:schemeClr val="bg1"/>
                  </a:solidFill>
                </a:rPr>
                <a:t>Customization </a:t>
              </a:r>
              <a:br>
                <a:rPr lang="en-US" sz="2000" spc="-70" dirty="0" smtClean="0">
                  <a:solidFill>
                    <a:schemeClr val="bg1"/>
                  </a:solidFill>
                </a:rPr>
              </a:br>
              <a:r>
                <a:rPr lang="en-US" sz="2000" spc="-70" dirty="0" smtClean="0">
                  <a:solidFill>
                    <a:schemeClr val="bg1"/>
                  </a:solidFill>
                </a:rPr>
                <a:t>considerations</a:t>
              </a:r>
              <a:endParaRPr lang="en-GB" sz="2000" spc="-70" dirty="0" smtClean="0">
                <a:solidFill>
                  <a:schemeClr val="bg1"/>
                </a:solidFill>
              </a:endParaRPr>
            </a:p>
          </p:txBody>
        </p:sp>
        <p:grpSp>
          <p:nvGrpSpPr>
            <p:cNvPr id="188" name="Group 187"/>
            <p:cNvGrpSpPr/>
            <p:nvPr/>
          </p:nvGrpSpPr>
          <p:grpSpPr>
            <a:xfrm>
              <a:off x="9465467" y="3060885"/>
              <a:ext cx="1409700" cy="581026"/>
              <a:chOff x="7578726" y="4943475"/>
              <a:chExt cx="1409700" cy="581026"/>
            </a:xfrm>
          </p:grpSpPr>
          <p:sp>
            <p:nvSpPr>
              <p:cNvPr id="189" name="Rectangle 127"/>
              <p:cNvSpPr>
                <a:spLocks noChangeArrowheads="1"/>
              </p:cNvSpPr>
              <p:nvPr/>
            </p:nvSpPr>
            <p:spPr bwMode="auto">
              <a:xfrm>
                <a:off x="7831138" y="5133975"/>
                <a:ext cx="47625" cy="317500"/>
              </a:xfrm>
              <a:prstGeom prst="rect">
                <a:avLst/>
              </a:prstGeom>
              <a:solidFill>
                <a:srgbClr val="0020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0" name="Rectangle 128"/>
              <p:cNvSpPr>
                <a:spLocks noChangeArrowheads="1"/>
              </p:cNvSpPr>
              <p:nvPr/>
            </p:nvSpPr>
            <p:spPr bwMode="auto">
              <a:xfrm>
                <a:off x="7831138" y="5133975"/>
                <a:ext cx="476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1" name="Freeform 129"/>
              <p:cNvSpPr>
                <a:spLocks/>
              </p:cNvSpPr>
              <p:nvPr/>
            </p:nvSpPr>
            <p:spPr bwMode="auto">
              <a:xfrm>
                <a:off x="7585076" y="5468938"/>
                <a:ext cx="441325" cy="55563"/>
              </a:xfrm>
              <a:custGeom>
                <a:avLst/>
                <a:gdLst>
                  <a:gd name="T0" fmla="*/ 553 w 590"/>
                  <a:gd name="T1" fmla="*/ 0 h 74"/>
                  <a:gd name="T2" fmla="*/ 37 w 590"/>
                  <a:gd name="T3" fmla="*/ 0 h 74"/>
                  <a:gd name="T4" fmla="*/ 0 w 590"/>
                  <a:gd name="T5" fmla="*/ 37 h 74"/>
                  <a:gd name="T6" fmla="*/ 37 w 590"/>
                  <a:gd name="T7" fmla="*/ 74 h 74"/>
                  <a:gd name="T8" fmla="*/ 553 w 590"/>
                  <a:gd name="T9" fmla="*/ 74 h 74"/>
                  <a:gd name="T10" fmla="*/ 590 w 590"/>
                  <a:gd name="T11" fmla="*/ 37 h 74"/>
                  <a:gd name="T12" fmla="*/ 553 w 590"/>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90" h="74">
                    <a:moveTo>
                      <a:pt x="553" y="0"/>
                    </a:moveTo>
                    <a:cubicBezTo>
                      <a:pt x="37" y="0"/>
                      <a:pt x="37" y="0"/>
                      <a:pt x="37" y="0"/>
                    </a:cubicBezTo>
                    <a:cubicBezTo>
                      <a:pt x="17" y="0"/>
                      <a:pt x="0" y="17"/>
                      <a:pt x="0" y="37"/>
                    </a:cubicBezTo>
                    <a:cubicBezTo>
                      <a:pt x="0" y="58"/>
                      <a:pt x="17" y="74"/>
                      <a:pt x="37" y="74"/>
                    </a:cubicBezTo>
                    <a:cubicBezTo>
                      <a:pt x="553" y="74"/>
                      <a:pt x="553" y="74"/>
                      <a:pt x="553" y="74"/>
                    </a:cubicBezTo>
                    <a:cubicBezTo>
                      <a:pt x="573" y="74"/>
                      <a:pt x="590" y="58"/>
                      <a:pt x="590" y="37"/>
                    </a:cubicBezTo>
                    <a:cubicBezTo>
                      <a:pt x="590" y="17"/>
                      <a:pt x="573" y="0"/>
                      <a:pt x="553" y="0"/>
                    </a:cubicBezTo>
                  </a:path>
                </a:pathLst>
              </a:custGeom>
              <a:solidFill>
                <a:srgbClr val="13C1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2" name="Freeform 130"/>
              <p:cNvSpPr>
                <a:spLocks/>
              </p:cNvSpPr>
              <p:nvPr/>
            </p:nvSpPr>
            <p:spPr bwMode="auto">
              <a:xfrm>
                <a:off x="8537576" y="5468938"/>
                <a:ext cx="207963" cy="55563"/>
              </a:xfrm>
              <a:custGeom>
                <a:avLst/>
                <a:gdLst>
                  <a:gd name="T0" fmla="*/ 241 w 278"/>
                  <a:gd name="T1" fmla="*/ 0 h 74"/>
                  <a:gd name="T2" fmla="*/ 37 w 278"/>
                  <a:gd name="T3" fmla="*/ 0 h 74"/>
                  <a:gd name="T4" fmla="*/ 0 w 278"/>
                  <a:gd name="T5" fmla="*/ 37 h 74"/>
                  <a:gd name="T6" fmla="*/ 37 w 278"/>
                  <a:gd name="T7" fmla="*/ 74 h 74"/>
                  <a:gd name="T8" fmla="*/ 241 w 278"/>
                  <a:gd name="T9" fmla="*/ 74 h 74"/>
                  <a:gd name="T10" fmla="*/ 278 w 278"/>
                  <a:gd name="T11" fmla="*/ 37 h 74"/>
                  <a:gd name="T12" fmla="*/ 241 w 27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278" h="74">
                    <a:moveTo>
                      <a:pt x="241" y="0"/>
                    </a:moveTo>
                    <a:cubicBezTo>
                      <a:pt x="37" y="0"/>
                      <a:pt x="37" y="0"/>
                      <a:pt x="37" y="0"/>
                    </a:cubicBezTo>
                    <a:cubicBezTo>
                      <a:pt x="16" y="0"/>
                      <a:pt x="0" y="17"/>
                      <a:pt x="0" y="37"/>
                    </a:cubicBezTo>
                    <a:cubicBezTo>
                      <a:pt x="0" y="58"/>
                      <a:pt x="16" y="74"/>
                      <a:pt x="37" y="74"/>
                    </a:cubicBezTo>
                    <a:cubicBezTo>
                      <a:pt x="241" y="74"/>
                      <a:pt x="241" y="74"/>
                      <a:pt x="241" y="74"/>
                    </a:cubicBezTo>
                    <a:cubicBezTo>
                      <a:pt x="262" y="74"/>
                      <a:pt x="278" y="58"/>
                      <a:pt x="278" y="37"/>
                    </a:cubicBezTo>
                    <a:cubicBezTo>
                      <a:pt x="278" y="17"/>
                      <a:pt x="262" y="0"/>
                      <a:pt x="241" y="0"/>
                    </a:cubicBezTo>
                  </a:path>
                </a:pathLst>
              </a:custGeom>
              <a:solidFill>
                <a:srgbClr val="13C1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3" name="Freeform 131"/>
              <p:cNvSpPr>
                <a:spLocks/>
              </p:cNvSpPr>
              <p:nvPr/>
            </p:nvSpPr>
            <p:spPr bwMode="auto">
              <a:xfrm>
                <a:off x="8332788" y="5111750"/>
                <a:ext cx="85725" cy="111125"/>
              </a:xfrm>
              <a:custGeom>
                <a:avLst/>
                <a:gdLst>
                  <a:gd name="T0" fmla="*/ 0 w 115"/>
                  <a:gd name="T1" fmla="*/ 11 h 148"/>
                  <a:gd name="T2" fmla="*/ 0 w 115"/>
                  <a:gd name="T3" fmla="*/ 137 h 148"/>
                  <a:gd name="T4" fmla="*/ 11 w 115"/>
                  <a:gd name="T5" fmla="*/ 148 h 148"/>
                  <a:gd name="T6" fmla="*/ 104 w 115"/>
                  <a:gd name="T7" fmla="*/ 148 h 148"/>
                  <a:gd name="T8" fmla="*/ 115 w 115"/>
                  <a:gd name="T9" fmla="*/ 137 h 148"/>
                  <a:gd name="T10" fmla="*/ 115 w 115"/>
                  <a:gd name="T11" fmla="*/ 11 h 148"/>
                  <a:gd name="T12" fmla="*/ 104 w 115"/>
                  <a:gd name="T13" fmla="*/ 0 h 148"/>
                  <a:gd name="T14" fmla="*/ 11 w 115"/>
                  <a:gd name="T15" fmla="*/ 0 h 148"/>
                  <a:gd name="T16" fmla="*/ 0 w 115"/>
                  <a:gd name="T17" fmla="*/ 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48">
                    <a:moveTo>
                      <a:pt x="0" y="11"/>
                    </a:moveTo>
                    <a:cubicBezTo>
                      <a:pt x="0" y="137"/>
                      <a:pt x="0" y="137"/>
                      <a:pt x="0" y="137"/>
                    </a:cubicBezTo>
                    <a:cubicBezTo>
                      <a:pt x="0" y="137"/>
                      <a:pt x="0" y="148"/>
                      <a:pt x="11" y="148"/>
                    </a:cubicBezTo>
                    <a:cubicBezTo>
                      <a:pt x="104" y="148"/>
                      <a:pt x="104" y="148"/>
                      <a:pt x="104" y="148"/>
                    </a:cubicBezTo>
                    <a:cubicBezTo>
                      <a:pt x="104" y="148"/>
                      <a:pt x="115" y="148"/>
                      <a:pt x="115" y="137"/>
                    </a:cubicBezTo>
                    <a:cubicBezTo>
                      <a:pt x="115" y="11"/>
                      <a:pt x="115" y="11"/>
                      <a:pt x="115" y="11"/>
                    </a:cubicBezTo>
                    <a:cubicBezTo>
                      <a:pt x="115" y="11"/>
                      <a:pt x="115" y="0"/>
                      <a:pt x="104" y="0"/>
                    </a:cubicBezTo>
                    <a:cubicBezTo>
                      <a:pt x="11" y="0"/>
                      <a:pt x="11" y="0"/>
                      <a:pt x="11" y="0"/>
                    </a:cubicBezTo>
                    <a:cubicBezTo>
                      <a:pt x="11" y="0"/>
                      <a:pt x="0" y="0"/>
                      <a:pt x="0" y="11"/>
                    </a:cubicBezTo>
                  </a:path>
                </a:pathLst>
              </a:custGeom>
              <a:solidFill>
                <a:srgbClr val="42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4" name="Freeform 132"/>
              <p:cNvSpPr>
                <a:spLocks/>
              </p:cNvSpPr>
              <p:nvPr/>
            </p:nvSpPr>
            <p:spPr bwMode="auto">
              <a:xfrm>
                <a:off x="8342313" y="5118100"/>
                <a:ext cx="66675" cy="17463"/>
              </a:xfrm>
              <a:custGeom>
                <a:avLst/>
                <a:gdLst>
                  <a:gd name="T0" fmla="*/ 0 w 90"/>
                  <a:gd name="T1" fmla="*/ 11 h 23"/>
                  <a:gd name="T2" fmla="*/ 0 w 90"/>
                  <a:gd name="T3" fmla="*/ 12 h 23"/>
                  <a:gd name="T4" fmla="*/ 11 w 90"/>
                  <a:gd name="T5" fmla="*/ 23 h 23"/>
                  <a:gd name="T6" fmla="*/ 79 w 90"/>
                  <a:gd name="T7" fmla="*/ 23 h 23"/>
                  <a:gd name="T8" fmla="*/ 90 w 90"/>
                  <a:gd name="T9" fmla="*/ 12 h 23"/>
                  <a:gd name="T10" fmla="*/ 90 w 90"/>
                  <a:gd name="T11" fmla="*/ 11 h 23"/>
                  <a:gd name="T12" fmla="*/ 79 w 90"/>
                  <a:gd name="T13" fmla="*/ 0 h 23"/>
                  <a:gd name="T14" fmla="*/ 11 w 90"/>
                  <a:gd name="T15" fmla="*/ 0 h 23"/>
                  <a:gd name="T16" fmla="*/ 0 w 90"/>
                  <a:gd name="T1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23">
                    <a:moveTo>
                      <a:pt x="0" y="11"/>
                    </a:moveTo>
                    <a:cubicBezTo>
                      <a:pt x="0" y="12"/>
                      <a:pt x="0" y="12"/>
                      <a:pt x="0" y="12"/>
                    </a:cubicBezTo>
                    <a:cubicBezTo>
                      <a:pt x="0" y="12"/>
                      <a:pt x="0" y="23"/>
                      <a:pt x="11" y="23"/>
                    </a:cubicBezTo>
                    <a:cubicBezTo>
                      <a:pt x="79" y="23"/>
                      <a:pt x="79" y="23"/>
                      <a:pt x="79" y="23"/>
                    </a:cubicBezTo>
                    <a:cubicBezTo>
                      <a:pt x="79" y="23"/>
                      <a:pt x="90" y="23"/>
                      <a:pt x="90" y="12"/>
                    </a:cubicBezTo>
                    <a:cubicBezTo>
                      <a:pt x="90" y="11"/>
                      <a:pt x="90" y="11"/>
                      <a:pt x="90" y="11"/>
                    </a:cubicBezTo>
                    <a:cubicBezTo>
                      <a:pt x="90" y="11"/>
                      <a:pt x="90" y="0"/>
                      <a:pt x="79" y="0"/>
                    </a:cubicBezTo>
                    <a:cubicBezTo>
                      <a:pt x="11" y="0"/>
                      <a:pt x="11" y="0"/>
                      <a:pt x="11" y="0"/>
                    </a:cubicBezTo>
                    <a:cubicBezTo>
                      <a:pt x="11" y="0"/>
                      <a:pt x="0" y="0"/>
                      <a:pt x="0" y="11"/>
                    </a:cubicBezTo>
                    <a:close/>
                  </a:path>
                </a:pathLst>
              </a:custGeom>
              <a:solidFill>
                <a:srgbClr val="15D7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5" name="Freeform 133"/>
              <p:cNvSpPr>
                <a:spLocks/>
              </p:cNvSpPr>
              <p:nvPr/>
            </p:nvSpPr>
            <p:spPr bwMode="auto">
              <a:xfrm>
                <a:off x="8413751" y="5130800"/>
                <a:ext cx="36513" cy="73025"/>
              </a:xfrm>
              <a:custGeom>
                <a:avLst/>
                <a:gdLst>
                  <a:gd name="T0" fmla="*/ 24 w 49"/>
                  <a:gd name="T1" fmla="*/ 49 h 97"/>
                  <a:gd name="T2" fmla="*/ 0 w 49"/>
                  <a:gd name="T3" fmla="*/ 25 h 97"/>
                  <a:gd name="T4" fmla="*/ 0 w 49"/>
                  <a:gd name="T5" fmla="*/ 0 h 97"/>
                  <a:gd name="T6" fmla="*/ 49 w 49"/>
                  <a:gd name="T7" fmla="*/ 49 h 97"/>
                  <a:gd name="T8" fmla="*/ 0 w 49"/>
                  <a:gd name="T9" fmla="*/ 97 h 97"/>
                  <a:gd name="T10" fmla="*/ 0 w 49"/>
                  <a:gd name="T11" fmla="*/ 73 h 97"/>
                  <a:gd name="T12" fmla="*/ 24 w 49"/>
                  <a:gd name="T13" fmla="*/ 49 h 97"/>
                </a:gdLst>
                <a:ahLst/>
                <a:cxnLst>
                  <a:cxn ang="0">
                    <a:pos x="T0" y="T1"/>
                  </a:cxn>
                  <a:cxn ang="0">
                    <a:pos x="T2" y="T3"/>
                  </a:cxn>
                  <a:cxn ang="0">
                    <a:pos x="T4" y="T5"/>
                  </a:cxn>
                  <a:cxn ang="0">
                    <a:pos x="T6" y="T7"/>
                  </a:cxn>
                  <a:cxn ang="0">
                    <a:pos x="T8" y="T9"/>
                  </a:cxn>
                  <a:cxn ang="0">
                    <a:pos x="T10" y="T11"/>
                  </a:cxn>
                  <a:cxn ang="0">
                    <a:pos x="T12" y="T13"/>
                  </a:cxn>
                </a:cxnLst>
                <a:rect l="0" t="0" r="r" b="b"/>
                <a:pathLst>
                  <a:path w="49" h="97">
                    <a:moveTo>
                      <a:pt x="24" y="49"/>
                    </a:moveTo>
                    <a:cubicBezTo>
                      <a:pt x="25" y="35"/>
                      <a:pt x="14" y="25"/>
                      <a:pt x="0" y="25"/>
                    </a:cubicBezTo>
                    <a:cubicBezTo>
                      <a:pt x="0" y="0"/>
                      <a:pt x="0" y="0"/>
                      <a:pt x="0" y="0"/>
                    </a:cubicBezTo>
                    <a:cubicBezTo>
                      <a:pt x="27" y="0"/>
                      <a:pt x="49" y="22"/>
                      <a:pt x="49" y="49"/>
                    </a:cubicBezTo>
                    <a:cubicBezTo>
                      <a:pt x="49" y="75"/>
                      <a:pt x="27" y="97"/>
                      <a:pt x="0" y="97"/>
                    </a:cubicBezTo>
                    <a:cubicBezTo>
                      <a:pt x="0" y="73"/>
                      <a:pt x="0" y="73"/>
                      <a:pt x="0" y="73"/>
                    </a:cubicBezTo>
                    <a:cubicBezTo>
                      <a:pt x="14" y="73"/>
                      <a:pt x="25" y="62"/>
                      <a:pt x="24" y="49"/>
                    </a:cubicBezTo>
                  </a:path>
                </a:pathLst>
              </a:custGeom>
              <a:solidFill>
                <a:srgbClr val="42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6" name="Freeform 134"/>
              <p:cNvSpPr>
                <a:spLocks/>
              </p:cNvSpPr>
              <p:nvPr/>
            </p:nvSpPr>
            <p:spPr bwMode="auto">
              <a:xfrm>
                <a:off x="8332788" y="5138738"/>
                <a:ext cx="85725" cy="84138"/>
              </a:xfrm>
              <a:custGeom>
                <a:avLst/>
                <a:gdLst>
                  <a:gd name="T0" fmla="*/ 109 w 115"/>
                  <a:gd name="T1" fmla="*/ 0 h 113"/>
                  <a:gd name="T2" fmla="*/ 0 w 115"/>
                  <a:gd name="T3" fmla="*/ 75 h 113"/>
                  <a:gd name="T4" fmla="*/ 0 w 115"/>
                  <a:gd name="T5" fmla="*/ 102 h 113"/>
                  <a:gd name="T6" fmla="*/ 11 w 115"/>
                  <a:gd name="T7" fmla="*/ 113 h 113"/>
                  <a:gd name="T8" fmla="*/ 104 w 115"/>
                  <a:gd name="T9" fmla="*/ 113 h 113"/>
                  <a:gd name="T10" fmla="*/ 115 w 115"/>
                  <a:gd name="T11" fmla="*/ 102 h 113"/>
                  <a:gd name="T12" fmla="*/ 115 w 115"/>
                  <a:gd name="T13" fmla="*/ 88 h 113"/>
                  <a:gd name="T14" fmla="*/ 109 w 115"/>
                  <a:gd name="T15" fmla="*/ 88 h 113"/>
                  <a:gd name="T16" fmla="*/ 109 w 115"/>
                  <a:gd name="T17" fmla="*/ 64 h 113"/>
                  <a:gd name="T18" fmla="*/ 115 w 115"/>
                  <a:gd name="T19" fmla="*/ 63 h 113"/>
                  <a:gd name="T20" fmla="*/ 115 w 115"/>
                  <a:gd name="T21" fmla="*/ 16 h 113"/>
                  <a:gd name="T22" fmla="*/ 109 w 115"/>
                  <a:gd name="T23" fmla="*/ 16 h 113"/>
                  <a:gd name="T24" fmla="*/ 109 w 115"/>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13">
                    <a:moveTo>
                      <a:pt x="109" y="0"/>
                    </a:moveTo>
                    <a:cubicBezTo>
                      <a:pt x="0" y="75"/>
                      <a:pt x="0" y="75"/>
                      <a:pt x="0" y="75"/>
                    </a:cubicBezTo>
                    <a:cubicBezTo>
                      <a:pt x="0" y="102"/>
                      <a:pt x="0" y="102"/>
                      <a:pt x="0" y="102"/>
                    </a:cubicBezTo>
                    <a:cubicBezTo>
                      <a:pt x="0" y="102"/>
                      <a:pt x="0" y="113"/>
                      <a:pt x="11" y="113"/>
                    </a:cubicBezTo>
                    <a:cubicBezTo>
                      <a:pt x="104" y="113"/>
                      <a:pt x="104" y="113"/>
                      <a:pt x="104" y="113"/>
                    </a:cubicBezTo>
                    <a:cubicBezTo>
                      <a:pt x="104" y="113"/>
                      <a:pt x="115" y="113"/>
                      <a:pt x="115" y="102"/>
                    </a:cubicBezTo>
                    <a:cubicBezTo>
                      <a:pt x="115" y="88"/>
                      <a:pt x="115" y="88"/>
                      <a:pt x="115" y="88"/>
                    </a:cubicBezTo>
                    <a:cubicBezTo>
                      <a:pt x="113" y="88"/>
                      <a:pt x="111" y="88"/>
                      <a:pt x="109" y="88"/>
                    </a:cubicBezTo>
                    <a:cubicBezTo>
                      <a:pt x="109" y="64"/>
                      <a:pt x="109" y="64"/>
                      <a:pt x="109" y="64"/>
                    </a:cubicBezTo>
                    <a:cubicBezTo>
                      <a:pt x="111" y="64"/>
                      <a:pt x="113" y="64"/>
                      <a:pt x="115" y="63"/>
                    </a:cubicBezTo>
                    <a:cubicBezTo>
                      <a:pt x="115" y="16"/>
                      <a:pt x="115" y="16"/>
                      <a:pt x="115" y="16"/>
                    </a:cubicBezTo>
                    <a:cubicBezTo>
                      <a:pt x="113" y="16"/>
                      <a:pt x="111" y="16"/>
                      <a:pt x="109" y="16"/>
                    </a:cubicBezTo>
                    <a:cubicBezTo>
                      <a:pt x="109" y="0"/>
                      <a:pt x="109" y="0"/>
                      <a:pt x="109" y="0"/>
                    </a:cubicBezTo>
                  </a:path>
                </a:pathLst>
              </a:custGeom>
              <a:solidFill>
                <a:srgbClr val="3B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7" name="Freeform 135"/>
              <p:cNvSpPr>
                <a:spLocks noEditPoints="1"/>
              </p:cNvSpPr>
              <p:nvPr/>
            </p:nvSpPr>
            <p:spPr bwMode="auto">
              <a:xfrm>
                <a:off x="8413751" y="5135563"/>
                <a:ext cx="4763" cy="68263"/>
              </a:xfrm>
              <a:custGeom>
                <a:avLst/>
                <a:gdLst>
                  <a:gd name="T0" fmla="*/ 6 w 6"/>
                  <a:gd name="T1" fmla="*/ 67 h 92"/>
                  <a:gd name="T2" fmla="*/ 6 w 6"/>
                  <a:gd name="T3" fmla="*/ 67 h 92"/>
                  <a:gd name="T4" fmla="*/ 0 w 6"/>
                  <a:gd name="T5" fmla="*/ 68 h 92"/>
                  <a:gd name="T6" fmla="*/ 0 w 6"/>
                  <a:gd name="T7" fmla="*/ 92 h 92"/>
                  <a:gd name="T8" fmla="*/ 6 w 6"/>
                  <a:gd name="T9" fmla="*/ 92 h 92"/>
                  <a:gd name="T10" fmla="*/ 6 w 6"/>
                  <a:gd name="T11" fmla="*/ 92 h 92"/>
                  <a:gd name="T12" fmla="*/ 6 w 6"/>
                  <a:gd name="T13" fmla="*/ 67 h 92"/>
                  <a:gd name="T14" fmla="*/ 6 w 6"/>
                  <a:gd name="T15" fmla="*/ 0 h 92"/>
                  <a:gd name="T16" fmla="*/ 0 w 6"/>
                  <a:gd name="T17" fmla="*/ 4 h 92"/>
                  <a:gd name="T18" fmla="*/ 0 w 6"/>
                  <a:gd name="T19" fmla="*/ 20 h 92"/>
                  <a:gd name="T20" fmla="*/ 6 w 6"/>
                  <a:gd name="T21" fmla="*/ 20 h 92"/>
                  <a:gd name="T22" fmla="*/ 6 w 6"/>
                  <a:gd name="T23" fmla="*/ 20 h 92"/>
                  <a:gd name="T24" fmla="*/ 6 w 6"/>
                  <a:gd name="T2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92">
                    <a:moveTo>
                      <a:pt x="6" y="67"/>
                    </a:moveTo>
                    <a:cubicBezTo>
                      <a:pt x="6" y="67"/>
                      <a:pt x="6" y="67"/>
                      <a:pt x="6" y="67"/>
                    </a:cubicBezTo>
                    <a:cubicBezTo>
                      <a:pt x="4" y="68"/>
                      <a:pt x="2" y="68"/>
                      <a:pt x="0" y="68"/>
                    </a:cubicBezTo>
                    <a:cubicBezTo>
                      <a:pt x="0" y="92"/>
                      <a:pt x="0" y="92"/>
                      <a:pt x="0" y="92"/>
                    </a:cubicBezTo>
                    <a:cubicBezTo>
                      <a:pt x="2" y="92"/>
                      <a:pt x="4" y="92"/>
                      <a:pt x="6" y="92"/>
                    </a:cubicBezTo>
                    <a:cubicBezTo>
                      <a:pt x="6" y="92"/>
                      <a:pt x="6" y="92"/>
                      <a:pt x="6" y="92"/>
                    </a:cubicBezTo>
                    <a:cubicBezTo>
                      <a:pt x="6" y="67"/>
                      <a:pt x="6" y="67"/>
                      <a:pt x="6" y="67"/>
                    </a:cubicBezTo>
                    <a:moveTo>
                      <a:pt x="6" y="0"/>
                    </a:moveTo>
                    <a:cubicBezTo>
                      <a:pt x="0" y="4"/>
                      <a:pt x="0" y="4"/>
                      <a:pt x="0" y="4"/>
                    </a:cubicBezTo>
                    <a:cubicBezTo>
                      <a:pt x="0" y="20"/>
                      <a:pt x="0" y="20"/>
                      <a:pt x="0" y="20"/>
                    </a:cubicBezTo>
                    <a:cubicBezTo>
                      <a:pt x="2" y="20"/>
                      <a:pt x="4" y="20"/>
                      <a:pt x="6" y="20"/>
                    </a:cubicBezTo>
                    <a:cubicBezTo>
                      <a:pt x="6" y="20"/>
                      <a:pt x="6" y="20"/>
                      <a:pt x="6" y="20"/>
                    </a:cubicBezTo>
                    <a:cubicBezTo>
                      <a:pt x="6" y="0"/>
                      <a:pt x="6" y="0"/>
                      <a:pt x="6" y="0"/>
                    </a:cubicBezTo>
                  </a:path>
                </a:pathLst>
              </a:custGeom>
              <a:solidFill>
                <a:srgbClr val="3B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8" name="Freeform 136"/>
              <p:cNvSpPr>
                <a:spLocks/>
              </p:cNvSpPr>
              <p:nvPr/>
            </p:nvSpPr>
            <p:spPr bwMode="auto">
              <a:xfrm>
                <a:off x="8447088" y="5167313"/>
                <a:ext cx="139700" cy="68263"/>
              </a:xfrm>
              <a:custGeom>
                <a:avLst/>
                <a:gdLst>
                  <a:gd name="T0" fmla="*/ 106 w 187"/>
                  <a:gd name="T1" fmla="*/ 91 h 91"/>
                  <a:gd name="T2" fmla="*/ 0 w 187"/>
                  <a:gd name="T3" fmla="*/ 34 h 91"/>
                  <a:gd name="T4" fmla="*/ 34 w 187"/>
                  <a:gd name="T5" fmla="*/ 0 h 91"/>
                  <a:gd name="T6" fmla="*/ 113 w 187"/>
                  <a:gd name="T7" fmla="*/ 42 h 91"/>
                  <a:gd name="T8" fmla="*/ 144 w 187"/>
                  <a:gd name="T9" fmla="*/ 18 h 91"/>
                  <a:gd name="T10" fmla="*/ 187 w 187"/>
                  <a:gd name="T11" fmla="*/ 38 h 91"/>
                  <a:gd name="T12" fmla="*/ 121 w 187"/>
                  <a:gd name="T13" fmla="*/ 89 h 91"/>
                  <a:gd name="T14" fmla="*/ 106 w 187"/>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91">
                    <a:moveTo>
                      <a:pt x="106" y="91"/>
                    </a:moveTo>
                    <a:cubicBezTo>
                      <a:pt x="73" y="91"/>
                      <a:pt x="37" y="72"/>
                      <a:pt x="0" y="34"/>
                    </a:cubicBezTo>
                    <a:cubicBezTo>
                      <a:pt x="34" y="0"/>
                      <a:pt x="34" y="0"/>
                      <a:pt x="34" y="0"/>
                    </a:cubicBezTo>
                    <a:cubicBezTo>
                      <a:pt x="65" y="31"/>
                      <a:pt x="92" y="46"/>
                      <a:pt x="113" y="42"/>
                    </a:cubicBezTo>
                    <a:cubicBezTo>
                      <a:pt x="133" y="39"/>
                      <a:pt x="144" y="18"/>
                      <a:pt x="144" y="18"/>
                    </a:cubicBezTo>
                    <a:cubicBezTo>
                      <a:pt x="187" y="38"/>
                      <a:pt x="187" y="38"/>
                      <a:pt x="187" y="38"/>
                    </a:cubicBezTo>
                    <a:cubicBezTo>
                      <a:pt x="186" y="40"/>
                      <a:pt x="166" y="82"/>
                      <a:pt x="121" y="89"/>
                    </a:cubicBezTo>
                    <a:cubicBezTo>
                      <a:pt x="116" y="90"/>
                      <a:pt x="111" y="91"/>
                      <a:pt x="106" y="91"/>
                    </a:cubicBezTo>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9" name="Freeform 137"/>
              <p:cNvSpPr>
                <a:spLocks/>
              </p:cNvSpPr>
              <p:nvPr/>
            </p:nvSpPr>
            <p:spPr bwMode="auto">
              <a:xfrm>
                <a:off x="8424863" y="5146675"/>
                <a:ext cx="49213" cy="47625"/>
              </a:xfrm>
              <a:custGeom>
                <a:avLst/>
                <a:gdLst>
                  <a:gd name="T0" fmla="*/ 11 w 65"/>
                  <a:gd name="T1" fmla="*/ 46 h 64"/>
                  <a:gd name="T2" fmla="*/ 10 w 65"/>
                  <a:gd name="T3" fmla="*/ 45 h 64"/>
                  <a:gd name="T4" fmla="*/ 10 w 65"/>
                  <a:gd name="T5" fmla="*/ 10 h 64"/>
                  <a:gd name="T6" fmla="*/ 46 w 65"/>
                  <a:gd name="T7" fmla="*/ 10 h 64"/>
                  <a:gd name="T8" fmla="*/ 46 w 65"/>
                  <a:gd name="T9" fmla="*/ 11 h 64"/>
                  <a:gd name="T10" fmla="*/ 46 w 65"/>
                  <a:gd name="T11" fmla="*/ 11 h 64"/>
                  <a:gd name="T12" fmla="*/ 65 w 65"/>
                  <a:gd name="T13" fmla="*/ 30 h 64"/>
                  <a:gd name="T14" fmla="*/ 29 w 65"/>
                  <a:gd name="T15" fmla="*/ 64 h 64"/>
                  <a:gd name="T16" fmla="*/ 11 w 65"/>
                  <a:gd name="T17" fmla="*/ 4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4">
                    <a:moveTo>
                      <a:pt x="11" y="46"/>
                    </a:moveTo>
                    <a:cubicBezTo>
                      <a:pt x="10" y="45"/>
                      <a:pt x="10" y="45"/>
                      <a:pt x="10" y="45"/>
                    </a:cubicBezTo>
                    <a:cubicBezTo>
                      <a:pt x="0" y="35"/>
                      <a:pt x="1" y="19"/>
                      <a:pt x="10" y="10"/>
                    </a:cubicBezTo>
                    <a:cubicBezTo>
                      <a:pt x="20" y="0"/>
                      <a:pt x="36" y="0"/>
                      <a:pt x="46" y="10"/>
                    </a:cubicBezTo>
                    <a:cubicBezTo>
                      <a:pt x="46" y="11"/>
                      <a:pt x="46" y="11"/>
                      <a:pt x="46" y="11"/>
                    </a:cubicBezTo>
                    <a:cubicBezTo>
                      <a:pt x="46" y="11"/>
                      <a:pt x="46" y="11"/>
                      <a:pt x="46" y="11"/>
                    </a:cubicBezTo>
                    <a:cubicBezTo>
                      <a:pt x="65" y="30"/>
                      <a:pt x="65" y="30"/>
                      <a:pt x="65" y="30"/>
                    </a:cubicBezTo>
                    <a:cubicBezTo>
                      <a:pt x="29" y="64"/>
                      <a:pt x="29" y="64"/>
                      <a:pt x="29" y="64"/>
                    </a:cubicBezTo>
                    <a:cubicBezTo>
                      <a:pt x="11" y="46"/>
                      <a:pt x="11" y="46"/>
                      <a:pt x="11" y="46"/>
                    </a:cubicBezTo>
                    <a:close/>
                  </a:path>
                </a:pathLst>
              </a:custGeom>
              <a:solidFill>
                <a:srgbClr val="995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0" name="Freeform 138"/>
              <p:cNvSpPr>
                <a:spLocks/>
              </p:cNvSpPr>
              <p:nvPr/>
            </p:nvSpPr>
            <p:spPr bwMode="auto">
              <a:xfrm>
                <a:off x="8567738" y="5461000"/>
                <a:ext cx="63500" cy="34925"/>
              </a:xfrm>
              <a:custGeom>
                <a:avLst/>
                <a:gdLst>
                  <a:gd name="T0" fmla="*/ 0 w 40"/>
                  <a:gd name="T1" fmla="*/ 17 h 22"/>
                  <a:gd name="T2" fmla="*/ 17 w 40"/>
                  <a:gd name="T3" fmla="*/ 0 h 22"/>
                  <a:gd name="T4" fmla="*/ 40 w 40"/>
                  <a:gd name="T5" fmla="*/ 0 h 22"/>
                  <a:gd name="T6" fmla="*/ 40 w 40"/>
                  <a:gd name="T7" fmla="*/ 22 h 22"/>
                  <a:gd name="T8" fmla="*/ 0 w 40"/>
                  <a:gd name="T9" fmla="*/ 22 h 22"/>
                  <a:gd name="T10" fmla="*/ 0 w 40"/>
                  <a:gd name="T11" fmla="*/ 17 h 22"/>
                </a:gdLst>
                <a:ahLst/>
                <a:cxnLst>
                  <a:cxn ang="0">
                    <a:pos x="T0" y="T1"/>
                  </a:cxn>
                  <a:cxn ang="0">
                    <a:pos x="T2" y="T3"/>
                  </a:cxn>
                  <a:cxn ang="0">
                    <a:pos x="T4" y="T5"/>
                  </a:cxn>
                  <a:cxn ang="0">
                    <a:pos x="T6" y="T7"/>
                  </a:cxn>
                  <a:cxn ang="0">
                    <a:pos x="T8" y="T9"/>
                  </a:cxn>
                  <a:cxn ang="0">
                    <a:pos x="T10" y="T11"/>
                  </a:cxn>
                </a:cxnLst>
                <a:rect l="0" t="0" r="r" b="b"/>
                <a:pathLst>
                  <a:path w="40" h="22">
                    <a:moveTo>
                      <a:pt x="0" y="17"/>
                    </a:moveTo>
                    <a:lnTo>
                      <a:pt x="17" y="0"/>
                    </a:lnTo>
                    <a:lnTo>
                      <a:pt x="40" y="0"/>
                    </a:lnTo>
                    <a:lnTo>
                      <a:pt x="40" y="22"/>
                    </a:lnTo>
                    <a:lnTo>
                      <a:pt x="0" y="22"/>
                    </a:lnTo>
                    <a:lnTo>
                      <a:pt x="0" y="17"/>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1" name="Rectangle 139"/>
              <p:cNvSpPr>
                <a:spLocks noChangeArrowheads="1"/>
              </p:cNvSpPr>
              <p:nvPr/>
            </p:nvSpPr>
            <p:spPr bwMode="auto">
              <a:xfrm>
                <a:off x="8596313" y="5227638"/>
                <a:ext cx="36513" cy="236538"/>
              </a:xfrm>
              <a:prstGeom prst="rect">
                <a:avLst/>
              </a:prstGeom>
              <a:solidFill>
                <a:srgbClr val="0020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2" name="Rectangle 140"/>
              <p:cNvSpPr>
                <a:spLocks noChangeArrowheads="1"/>
              </p:cNvSpPr>
              <p:nvPr/>
            </p:nvSpPr>
            <p:spPr bwMode="auto">
              <a:xfrm>
                <a:off x="8596313" y="5227638"/>
                <a:ext cx="3651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3" name="Rectangle 141"/>
              <p:cNvSpPr>
                <a:spLocks noChangeArrowheads="1"/>
              </p:cNvSpPr>
              <p:nvPr/>
            </p:nvSpPr>
            <p:spPr bwMode="auto">
              <a:xfrm>
                <a:off x="8653463" y="5227638"/>
                <a:ext cx="36513" cy="236538"/>
              </a:xfrm>
              <a:prstGeom prst="rect">
                <a:avLst/>
              </a:prstGeom>
              <a:solidFill>
                <a:srgbClr val="0020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 name="Rectangle 142"/>
              <p:cNvSpPr>
                <a:spLocks noChangeArrowheads="1"/>
              </p:cNvSpPr>
              <p:nvPr/>
            </p:nvSpPr>
            <p:spPr bwMode="auto">
              <a:xfrm>
                <a:off x="8653463" y="5227638"/>
                <a:ext cx="3651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 name="Freeform 143"/>
              <p:cNvSpPr>
                <a:spLocks/>
              </p:cNvSpPr>
              <p:nvPr/>
            </p:nvSpPr>
            <p:spPr bwMode="auto">
              <a:xfrm>
                <a:off x="8624888" y="5461000"/>
                <a:ext cx="65088" cy="34925"/>
              </a:xfrm>
              <a:custGeom>
                <a:avLst/>
                <a:gdLst>
                  <a:gd name="T0" fmla="*/ 0 w 41"/>
                  <a:gd name="T1" fmla="*/ 17 h 22"/>
                  <a:gd name="T2" fmla="*/ 18 w 41"/>
                  <a:gd name="T3" fmla="*/ 0 h 22"/>
                  <a:gd name="T4" fmla="*/ 41 w 41"/>
                  <a:gd name="T5" fmla="*/ 0 h 22"/>
                  <a:gd name="T6" fmla="*/ 41 w 41"/>
                  <a:gd name="T7" fmla="*/ 22 h 22"/>
                  <a:gd name="T8" fmla="*/ 0 w 41"/>
                  <a:gd name="T9" fmla="*/ 22 h 22"/>
                  <a:gd name="T10" fmla="*/ 0 w 41"/>
                  <a:gd name="T11" fmla="*/ 17 h 22"/>
                </a:gdLst>
                <a:ahLst/>
                <a:cxnLst>
                  <a:cxn ang="0">
                    <a:pos x="T0" y="T1"/>
                  </a:cxn>
                  <a:cxn ang="0">
                    <a:pos x="T2" y="T3"/>
                  </a:cxn>
                  <a:cxn ang="0">
                    <a:pos x="T4" y="T5"/>
                  </a:cxn>
                  <a:cxn ang="0">
                    <a:pos x="T6" y="T7"/>
                  </a:cxn>
                  <a:cxn ang="0">
                    <a:pos x="T8" y="T9"/>
                  </a:cxn>
                  <a:cxn ang="0">
                    <a:pos x="T10" y="T11"/>
                  </a:cxn>
                </a:cxnLst>
                <a:rect l="0" t="0" r="r" b="b"/>
                <a:pathLst>
                  <a:path w="41" h="22">
                    <a:moveTo>
                      <a:pt x="0" y="17"/>
                    </a:moveTo>
                    <a:lnTo>
                      <a:pt x="18" y="0"/>
                    </a:lnTo>
                    <a:lnTo>
                      <a:pt x="41" y="0"/>
                    </a:lnTo>
                    <a:lnTo>
                      <a:pt x="41" y="22"/>
                    </a:lnTo>
                    <a:lnTo>
                      <a:pt x="0" y="22"/>
                    </a:lnTo>
                    <a:lnTo>
                      <a:pt x="0" y="17"/>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 name="Freeform 144"/>
              <p:cNvSpPr>
                <a:spLocks/>
              </p:cNvSpPr>
              <p:nvPr/>
            </p:nvSpPr>
            <p:spPr bwMode="auto">
              <a:xfrm>
                <a:off x="8561388" y="4943475"/>
                <a:ext cx="184150" cy="336550"/>
              </a:xfrm>
              <a:custGeom>
                <a:avLst/>
                <a:gdLst>
                  <a:gd name="T0" fmla="*/ 0 w 246"/>
                  <a:gd name="T1" fmla="*/ 28 h 452"/>
                  <a:gd name="T2" fmla="*/ 0 w 246"/>
                  <a:gd name="T3" fmla="*/ 424 h 452"/>
                  <a:gd name="T4" fmla="*/ 28 w 246"/>
                  <a:gd name="T5" fmla="*/ 452 h 452"/>
                  <a:gd name="T6" fmla="*/ 218 w 246"/>
                  <a:gd name="T7" fmla="*/ 452 h 452"/>
                  <a:gd name="T8" fmla="*/ 246 w 246"/>
                  <a:gd name="T9" fmla="*/ 424 h 452"/>
                  <a:gd name="T10" fmla="*/ 246 w 246"/>
                  <a:gd name="T11" fmla="*/ 28 h 452"/>
                  <a:gd name="T12" fmla="*/ 218 w 246"/>
                  <a:gd name="T13" fmla="*/ 0 h 452"/>
                  <a:gd name="T14" fmla="*/ 28 w 246"/>
                  <a:gd name="T15" fmla="*/ 0 h 452"/>
                  <a:gd name="T16" fmla="*/ 0 w 246"/>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452">
                    <a:moveTo>
                      <a:pt x="0" y="28"/>
                    </a:moveTo>
                    <a:cubicBezTo>
                      <a:pt x="0" y="424"/>
                      <a:pt x="0" y="424"/>
                      <a:pt x="0" y="424"/>
                    </a:cubicBezTo>
                    <a:cubicBezTo>
                      <a:pt x="0" y="424"/>
                      <a:pt x="0" y="452"/>
                      <a:pt x="28" y="452"/>
                    </a:cubicBezTo>
                    <a:cubicBezTo>
                      <a:pt x="218" y="452"/>
                      <a:pt x="218" y="452"/>
                      <a:pt x="218" y="452"/>
                    </a:cubicBezTo>
                    <a:cubicBezTo>
                      <a:pt x="218" y="452"/>
                      <a:pt x="246" y="452"/>
                      <a:pt x="246" y="424"/>
                    </a:cubicBezTo>
                    <a:cubicBezTo>
                      <a:pt x="246" y="28"/>
                      <a:pt x="246" y="28"/>
                      <a:pt x="246" y="28"/>
                    </a:cubicBezTo>
                    <a:cubicBezTo>
                      <a:pt x="246" y="28"/>
                      <a:pt x="246" y="0"/>
                      <a:pt x="218" y="0"/>
                    </a:cubicBezTo>
                    <a:cubicBezTo>
                      <a:pt x="28" y="0"/>
                      <a:pt x="28" y="0"/>
                      <a:pt x="28" y="0"/>
                    </a:cubicBezTo>
                    <a:cubicBezTo>
                      <a:pt x="28" y="0"/>
                      <a:pt x="0" y="0"/>
                      <a:pt x="0" y="28"/>
                    </a:cubicBezTo>
                  </a:path>
                </a:pathLst>
              </a:custGeom>
              <a:solidFill>
                <a:srgbClr val="6625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 name="Freeform 145"/>
              <p:cNvSpPr>
                <a:spLocks/>
              </p:cNvSpPr>
              <p:nvPr/>
            </p:nvSpPr>
            <p:spPr bwMode="auto">
              <a:xfrm>
                <a:off x="8551863" y="4943475"/>
                <a:ext cx="184150" cy="336550"/>
              </a:xfrm>
              <a:custGeom>
                <a:avLst/>
                <a:gdLst>
                  <a:gd name="T0" fmla="*/ 0 w 247"/>
                  <a:gd name="T1" fmla="*/ 28 h 452"/>
                  <a:gd name="T2" fmla="*/ 0 w 247"/>
                  <a:gd name="T3" fmla="*/ 424 h 452"/>
                  <a:gd name="T4" fmla="*/ 29 w 247"/>
                  <a:gd name="T5" fmla="*/ 452 h 452"/>
                  <a:gd name="T6" fmla="*/ 218 w 247"/>
                  <a:gd name="T7" fmla="*/ 452 h 452"/>
                  <a:gd name="T8" fmla="*/ 247 w 247"/>
                  <a:gd name="T9" fmla="*/ 424 h 452"/>
                  <a:gd name="T10" fmla="*/ 247 w 247"/>
                  <a:gd name="T11" fmla="*/ 28 h 452"/>
                  <a:gd name="T12" fmla="*/ 218 w 247"/>
                  <a:gd name="T13" fmla="*/ 0 h 452"/>
                  <a:gd name="T14" fmla="*/ 29 w 247"/>
                  <a:gd name="T15" fmla="*/ 0 h 452"/>
                  <a:gd name="T16" fmla="*/ 0 w 247"/>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452">
                    <a:moveTo>
                      <a:pt x="0" y="28"/>
                    </a:moveTo>
                    <a:cubicBezTo>
                      <a:pt x="0" y="424"/>
                      <a:pt x="0" y="424"/>
                      <a:pt x="0" y="424"/>
                    </a:cubicBezTo>
                    <a:cubicBezTo>
                      <a:pt x="0" y="424"/>
                      <a:pt x="0" y="452"/>
                      <a:pt x="29" y="452"/>
                    </a:cubicBezTo>
                    <a:cubicBezTo>
                      <a:pt x="218" y="452"/>
                      <a:pt x="218" y="452"/>
                      <a:pt x="218" y="452"/>
                    </a:cubicBezTo>
                    <a:cubicBezTo>
                      <a:pt x="218" y="452"/>
                      <a:pt x="247" y="452"/>
                      <a:pt x="247" y="424"/>
                    </a:cubicBezTo>
                    <a:cubicBezTo>
                      <a:pt x="247" y="28"/>
                      <a:pt x="247" y="28"/>
                      <a:pt x="247" y="28"/>
                    </a:cubicBezTo>
                    <a:cubicBezTo>
                      <a:pt x="247" y="28"/>
                      <a:pt x="247" y="0"/>
                      <a:pt x="218" y="0"/>
                    </a:cubicBezTo>
                    <a:cubicBezTo>
                      <a:pt x="29" y="0"/>
                      <a:pt x="29" y="0"/>
                      <a:pt x="29" y="0"/>
                    </a:cubicBezTo>
                    <a:cubicBezTo>
                      <a:pt x="29" y="0"/>
                      <a:pt x="0" y="0"/>
                      <a:pt x="0" y="28"/>
                    </a:cubicBezTo>
                  </a:path>
                </a:pathLst>
              </a:custGeom>
              <a:solidFill>
                <a:srgbClr val="995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 name="Rectangle 146"/>
              <p:cNvSpPr>
                <a:spLocks noChangeArrowheads="1"/>
              </p:cNvSpPr>
              <p:nvPr/>
            </p:nvSpPr>
            <p:spPr bwMode="auto">
              <a:xfrm>
                <a:off x="8572501" y="4964113"/>
                <a:ext cx="141288" cy="2524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 name="Rectangle 147"/>
              <p:cNvSpPr>
                <a:spLocks noChangeArrowheads="1"/>
              </p:cNvSpPr>
              <p:nvPr/>
            </p:nvSpPr>
            <p:spPr bwMode="auto">
              <a:xfrm>
                <a:off x="8572501" y="4964113"/>
                <a:ext cx="141288"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 name="Rectangle 148"/>
              <p:cNvSpPr>
                <a:spLocks noChangeArrowheads="1"/>
              </p:cNvSpPr>
              <p:nvPr/>
            </p:nvSpPr>
            <p:spPr bwMode="auto">
              <a:xfrm>
                <a:off x="8807451" y="5264150"/>
                <a:ext cx="180975" cy="225425"/>
              </a:xfrm>
              <a:prstGeom prst="rect">
                <a:avLst/>
              </a:prstGeom>
              <a:solidFill>
                <a:srgbClr val="6625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 name="Rectangle 149"/>
              <p:cNvSpPr>
                <a:spLocks noChangeArrowheads="1"/>
              </p:cNvSpPr>
              <p:nvPr/>
            </p:nvSpPr>
            <p:spPr bwMode="auto">
              <a:xfrm>
                <a:off x="8807451" y="5264150"/>
                <a:ext cx="1809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 name="Rectangle 150"/>
              <p:cNvSpPr>
                <a:spLocks noChangeArrowheads="1"/>
              </p:cNvSpPr>
              <p:nvPr/>
            </p:nvSpPr>
            <p:spPr bwMode="auto">
              <a:xfrm>
                <a:off x="8842376" y="5337175"/>
                <a:ext cx="65088" cy="79375"/>
              </a:xfrm>
              <a:prstGeom prst="rect">
                <a:avLst/>
              </a:prstGeom>
              <a:solidFill>
                <a:srgbClr val="5C21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 name="Rectangle 151"/>
              <p:cNvSpPr>
                <a:spLocks noChangeArrowheads="1"/>
              </p:cNvSpPr>
              <p:nvPr/>
            </p:nvSpPr>
            <p:spPr bwMode="auto">
              <a:xfrm>
                <a:off x="8842376" y="5337175"/>
                <a:ext cx="65088"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 name="Freeform 152"/>
              <p:cNvSpPr>
                <a:spLocks/>
              </p:cNvSpPr>
              <p:nvPr/>
            </p:nvSpPr>
            <p:spPr bwMode="auto">
              <a:xfrm>
                <a:off x="8807451" y="5011738"/>
                <a:ext cx="180975" cy="252413"/>
              </a:xfrm>
              <a:custGeom>
                <a:avLst/>
                <a:gdLst>
                  <a:gd name="T0" fmla="*/ 0 w 243"/>
                  <a:gd name="T1" fmla="*/ 24 h 338"/>
                  <a:gd name="T2" fmla="*/ 0 w 243"/>
                  <a:gd name="T3" fmla="*/ 313 h 338"/>
                  <a:gd name="T4" fmla="*/ 25 w 243"/>
                  <a:gd name="T5" fmla="*/ 338 h 338"/>
                  <a:gd name="T6" fmla="*/ 219 w 243"/>
                  <a:gd name="T7" fmla="*/ 338 h 338"/>
                  <a:gd name="T8" fmla="*/ 243 w 243"/>
                  <a:gd name="T9" fmla="*/ 313 h 338"/>
                  <a:gd name="T10" fmla="*/ 243 w 243"/>
                  <a:gd name="T11" fmla="*/ 24 h 338"/>
                  <a:gd name="T12" fmla="*/ 219 w 243"/>
                  <a:gd name="T13" fmla="*/ 0 h 338"/>
                  <a:gd name="T14" fmla="*/ 25 w 243"/>
                  <a:gd name="T15" fmla="*/ 0 h 338"/>
                  <a:gd name="T16" fmla="*/ 0 w 243"/>
                  <a:gd name="T17" fmla="*/ 2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338">
                    <a:moveTo>
                      <a:pt x="0" y="24"/>
                    </a:moveTo>
                    <a:cubicBezTo>
                      <a:pt x="0" y="313"/>
                      <a:pt x="0" y="313"/>
                      <a:pt x="0" y="313"/>
                    </a:cubicBezTo>
                    <a:cubicBezTo>
                      <a:pt x="0" y="313"/>
                      <a:pt x="0" y="338"/>
                      <a:pt x="25" y="338"/>
                    </a:cubicBezTo>
                    <a:cubicBezTo>
                      <a:pt x="219" y="338"/>
                      <a:pt x="219" y="338"/>
                      <a:pt x="219" y="338"/>
                    </a:cubicBezTo>
                    <a:cubicBezTo>
                      <a:pt x="219" y="338"/>
                      <a:pt x="243" y="338"/>
                      <a:pt x="243" y="313"/>
                    </a:cubicBezTo>
                    <a:cubicBezTo>
                      <a:pt x="243" y="24"/>
                      <a:pt x="243" y="24"/>
                      <a:pt x="243" y="24"/>
                    </a:cubicBezTo>
                    <a:cubicBezTo>
                      <a:pt x="243" y="24"/>
                      <a:pt x="243" y="0"/>
                      <a:pt x="219" y="0"/>
                    </a:cubicBezTo>
                    <a:cubicBezTo>
                      <a:pt x="25" y="0"/>
                      <a:pt x="25" y="0"/>
                      <a:pt x="25" y="0"/>
                    </a:cubicBezTo>
                    <a:cubicBezTo>
                      <a:pt x="25" y="0"/>
                      <a:pt x="0" y="0"/>
                      <a:pt x="0" y="24"/>
                    </a:cubicBezTo>
                  </a:path>
                </a:pathLst>
              </a:custGeom>
              <a:solidFill>
                <a:srgbClr val="995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 name="Freeform 153"/>
              <p:cNvSpPr>
                <a:spLocks/>
              </p:cNvSpPr>
              <p:nvPr/>
            </p:nvSpPr>
            <p:spPr bwMode="auto">
              <a:xfrm>
                <a:off x="8824913" y="5022850"/>
                <a:ext cx="146050" cy="228600"/>
              </a:xfrm>
              <a:custGeom>
                <a:avLst/>
                <a:gdLst>
                  <a:gd name="T0" fmla="*/ 0 w 196"/>
                  <a:gd name="T1" fmla="*/ 22 h 307"/>
                  <a:gd name="T2" fmla="*/ 0 w 196"/>
                  <a:gd name="T3" fmla="*/ 285 h 307"/>
                  <a:gd name="T4" fmla="*/ 20 w 196"/>
                  <a:gd name="T5" fmla="*/ 307 h 307"/>
                  <a:gd name="T6" fmla="*/ 176 w 196"/>
                  <a:gd name="T7" fmla="*/ 307 h 307"/>
                  <a:gd name="T8" fmla="*/ 196 w 196"/>
                  <a:gd name="T9" fmla="*/ 285 h 307"/>
                  <a:gd name="T10" fmla="*/ 196 w 196"/>
                  <a:gd name="T11" fmla="*/ 22 h 307"/>
                  <a:gd name="T12" fmla="*/ 176 w 196"/>
                  <a:gd name="T13" fmla="*/ 0 h 307"/>
                  <a:gd name="T14" fmla="*/ 20 w 196"/>
                  <a:gd name="T15" fmla="*/ 0 h 307"/>
                  <a:gd name="T16" fmla="*/ 0 w 196"/>
                  <a:gd name="T17" fmla="*/ 2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07">
                    <a:moveTo>
                      <a:pt x="0" y="22"/>
                    </a:moveTo>
                    <a:cubicBezTo>
                      <a:pt x="0" y="285"/>
                      <a:pt x="0" y="285"/>
                      <a:pt x="0" y="285"/>
                    </a:cubicBezTo>
                    <a:cubicBezTo>
                      <a:pt x="0" y="285"/>
                      <a:pt x="0" y="307"/>
                      <a:pt x="20" y="307"/>
                    </a:cubicBezTo>
                    <a:cubicBezTo>
                      <a:pt x="176" y="307"/>
                      <a:pt x="176" y="307"/>
                      <a:pt x="176" y="307"/>
                    </a:cubicBezTo>
                    <a:cubicBezTo>
                      <a:pt x="176" y="307"/>
                      <a:pt x="196" y="307"/>
                      <a:pt x="196" y="285"/>
                    </a:cubicBezTo>
                    <a:cubicBezTo>
                      <a:pt x="196" y="22"/>
                      <a:pt x="196" y="22"/>
                      <a:pt x="196" y="22"/>
                    </a:cubicBezTo>
                    <a:cubicBezTo>
                      <a:pt x="196" y="22"/>
                      <a:pt x="196" y="0"/>
                      <a:pt x="176" y="0"/>
                    </a:cubicBezTo>
                    <a:cubicBezTo>
                      <a:pt x="20" y="0"/>
                      <a:pt x="20" y="0"/>
                      <a:pt x="20" y="0"/>
                    </a:cubicBezTo>
                    <a:cubicBezTo>
                      <a:pt x="20" y="0"/>
                      <a:pt x="0" y="0"/>
                      <a:pt x="0" y="22"/>
                    </a:cubicBezTo>
                  </a:path>
                </a:pathLst>
              </a:custGeom>
              <a:solidFill>
                <a:srgbClr val="15D7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6" name="Freeform 154"/>
              <p:cNvSpPr>
                <a:spLocks/>
              </p:cNvSpPr>
              <p:nvPr/>
            </p:nvSpPr>
            <p:spPr bwMode="auto">
              <a:xfrm>
                <a:off x="8807451" y="5054600"/>
                <a:ext cx="180975" cy="209550"/>
              </a:xfrm>
              <a:custGeom>
                <a:avLst/>
                <a:gdLst>
                  <a:gd name="T0" fmla="*/ 243 w 243"/>
                  <a:gd name="T1" fmla="*/ 0 h 280"/>
                  <a:gd name="T2" fmla="*/ 219 w 243"/>
                  <a:gd name="T3" fmla="*/ 22 h 280"/>
                  <a:gd name="T4" fmla="*/ 219 w 243"/>
                  <a:gd name="T5" fmla="*/ 46 h 280"/>
                  <a:gd name="T6" fmla="*/ 242 w 243"/>
                  <a:gd name="T7" fmla="*/ 46 h 280"/>
                  <a:gd name="T8" fmla="*/ 242 w 243"/>
                  <a:gd name="T9" fmla="*/ 50 h 280"/>
                  <a:gd name="T10" fmla="*/ 219 w 243"/>
                  <a:gd name="T11" fmla="*/ 50 h 280"/>
                  <a:gd name="T12" fmla="*/ 219 w 243"/>
                  <a:gd name="T13" fmla="*/ 186 h 280"/>
                  <a:gd name="T14" fmla="*/ 242 w 243"/>
                  <a:gd name="T15" fmla="*/ 186 h 280"/>
                  <a:gd name="T16" fmla="*/ 242 w 243"/>
                  <a:gd name="T17" fmla="*/ 190 h 280"/>
                  <a:gd name="T18" fmla="*/ 219 w 243"/>
                  <a:gd name="T19" fmla="*/ 190 h 280"/>
                  <a:gd name="T20" fmla="*/ 219 w 243"/>
                  <a:gd name="T21" fmla="*/ 242 h 280"/>
                  <a:gd name="T22" fmla="*/ 199 w 243"/>
                  <a:gd name="T23" fmla="*/ 264 h 280"/>
                  <a:gd name="T24" fmla="*/ 43 w 243"/>
                  <a:gd name="T25" fmla="*/ 264 h 280"/>
                  <a:gd name="T26" fmla="*/ 23 w 243"/>
                  <a:gd name="T27" fmla="*/ 242 h 280"/>
                  <a:gd name="T28" fmla="*/ 23 w 243"/>
                  <a:gd name="T29" fmla="*/ 196 h 280"/>
                  <a:gd name="T30" fmla="*/ 0 w 243"/>
                  <a:gd name="T31" fmla="*/ 216 h 280"/>
                  <a:gd name="T32" fmla="*/ 0 w 243"/>
                  <a:gd name="T33" fmla="*/ 255 h 280"/>
                  <a:gd name="T34" fmla="*/ 25 w 243"/>
                  <a:gd name="T35" fmla="*/ 280 h 280"/>
                  <a:gd name="T36" fmla="*/ 219 w 243"/>
                  <a:gd name="T37" fmla="*/ 280 h 280"/>
                  <a:gd name="T38" fmla="*/ 243 w 243"/>
                  <a:gd name="T39" fmla="*/ 255 h 280"/>
                  <a:gd name="T40" fmla="*/ 243 w 243"/>
                  <a:gd name="T4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 h="280">
                    <a:moveTo>
                      <a:pt x="243" y="0"/>
                    </a:moveTo>
                    <a:cubicBezTo>
                      <a:pt x="219" y="22"/>
                      <a:pt x="219" y="22"/>
                      <a:pt x="219" y="22"/>
                    </a:cubicBezTo>
                    <a:cubicBezTo>
                      <a:pt x="219" y="46"/>
                      <a:pt x="219" y="46"/>
                      <a:pt x="219" y="46"/>
                    </a:cubicBezTo>
                    <a:cubicBezTo>
                      <a:pt x="242" y="46"/>
                      <a:pt x="242" y="46"/>
                      <a:pt x="242" y="46"/>
                    </a:cubicBezTo>
                    <a:cubicBezTo>
                      <a:pt x="242" y="50"/>
                      <a:pt x="242" y="50"/>
                      <a:pt x="242" y="50"/>
                    </a:cubicBezTo>
                    <a:cubicBezTo>
                      <a:pt x="219" y="50"/>
                      <a:pt x="219" y="50"/>
                      <a:pt x="219" y="50"/>
                    </a:cubicBezTo>
                    <a:cubicBezTo>
                      <a:pt x="219" y="186"/>
                      <a:pt x="219" y="186"/>
                      <a:pt x="219" y="186"/>
                    </a:cubicBezTo>
                    <a:cubicBezTo>
                      <a:pt x="242" y="186"/>
                      <a:pt x="242" y="186"/>
                      <a:pt x="242" y="186"/>
                    </a:cubicBezTo>
                    <a:cubicBezTo>
                      <a:pt x="242" y="190"/>
                      <a:pt x="242" y="190"/>
                      <a:pt x="242" y="190"/>
                    </a:cubicBezTo>
                    <a:cubicBezTo>
                      <a:pt x="219" y="190"/>
                      <a:pt x="219" y="190"/>
                      <a:pt x="219" y="190"/>
                    </a:cubicBezTo>
                    <a:cubicBezTo>
                      <a:pt x="219" y="242"/>
                      <a:pt x="219" y="242"/>
                      <a:pt x="219" y="242"/>
                    </a:cubicBezTo>
                    <a:cubicBezTo>
                      <a:pt x="219" y="264"/>
                      <a:pt x="199" y="264"/>
                      <a:pt x="199" y="264"/>
                    </a:cubicBezTo>
                    <a:cubicBezTo>
                      <a:pt x="43" y="264"/>
                      <a:pt x="43" y="264"/>
                      <a:pt x="43" y="264"/>
                    </a:cubicBezTo>
                    <a:cubicBezTo>
                      <a:pt x="23" y="264"/>
                      <a:pt x="23" y="242"/>
                      <a:pt x="23" y="242"/>
                    </a:cubicBezTo>
                    <a:cubicBezTo>
                      <a:pt x="23" y="196"/>
                      <a:pt x="23" y="196"/>
                      <a:pt x="23" y="196"/>
                    </a:cubicBezTo>
                    <a:cubicBezTo>
                      <a:pt x="0" y="216"/>
                      <a:pt x="0" y="216"/>
                      <a:pt x="0" y="216"/>
                    </a:cubicBezTo>
                    <a:cubicBezTo>
                      <a:pt x="0" y="255"/>
                      <a:pt x="0" y="255"/>
                      <a:pt x="0" y="255"/>
                    </a:cubicBezTo>
                    <a:cubicBezTo>
                      <a:pt x="0" y="255"/>
                      <a:pt x="0" y="280"/>
                      <a:pt x="25" y="280"/>
                    </a:cubicBezTo>
                    <a:cubicBezTo>
                      <a:pt x="219" y="280"/>
                      <a:pt x="219" y="280"/>
                      <a:pt x="219" y="280"/>
                    </a:cubicBezTo>
                    <a:cubicBezTo>
                      <a:pt x="219" y="280"/>
                      <a:pt x="243" y="280"/>
                      <a:pt x="243" y="255"/>
                    </a:cubicBezTo>
                    <a:cubicBezTo>
                      <a:pt x="243" y="0"/>
                      <a:pt x="243" y="0"/>
                      <a:pt x="243" y="0"/>
                    </a:cubicBezTo>
                  </a:path>
                </a:pathLst>
              </a:custGeom>
              <a:solidFill>
                <a:srgbClr val="914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7" name="Freeform 155"/>
              <p:cNvSpPr>
                <a:spLocks noEditPoints="1"/>
              </p:cNvSpPr>
              <p:nvPr/>
            </p:nvSpPr>
            <p:spPr bwMode="auto">
              <a:xfrm>
                <a:off x="8824913" y="5070475"/>
                <a:ext cx="146050" cy="180975"/>
              </a:xfrm>
              <a:custGeom>
                <a:avLst/>
                <a:gdLst>
                  <a:gd name="T0" fmla="*/ 196 w 196"/>
                  <a:gd name="T1" fmla="*/ 168 h 242"/>
                  <a:gd name="T2" fmla="*/ 7 w 196"/>
                  <a:gd name="T3" fmla="*/ 168 h 242"/>
                  <a:gd name="T4" fmla="*/ 0 w 196"/>
                  <a:gd name="T5" fmla="*/ 174 h 242"/>
                  <a:gd name="T6" fmla="*/ 0 w 196"/>
                  <a:gd name="T7" fmla="*/ 220 h 242"/>
                  <a:gd name="T8" fmla="*/ 20 w 196"/>
                  <a:gd name="T9" fmla="*/ 242 h 242"/>
                  <a:gd name="T10" fmla="*/ 176 w 196"/>
                  <a:gd name="T11" fmla="*/ 242 h 242"/>
                  <a:gd name="T12" fmla="*/ 196 w 196"/>
                  <a:gd name="T13" fmla="*/ 220 h 242"/>
                  <a:gd name="T14" fmla="*/ 196 w 196"/>
                  <a:gd name="T15" fmla="*/ 168 h 242"/>
                  <a:gd name="T16" fmla="*/ 196 w 196"/>
                  <a:gd name="T17" fmla="*/ 28 h 242"/>
                  <a:gd name="T18" fmla="*/ 164 w 196"/>
                  <a:gd name="T19" fmla="*/ 28 h 242"/>
                  <a:gd name="T20" fmla="*/ 11 w 196"/>
                  <a:gd name="T21" fmla="*/ 164 h 242"/>
                  <a:gd name="T22" fmla="*/ 196 w 196"/>
                  <a:gd name="T23" fmla="*/ 164 h 242"/>
                  <a:gd name="T24" fmla="*/ 196 w 196"/>
                  <a:gd name="T25" fmla="*/ 28 h 242"/>
                  <a:gd name="T26" fmla="*/ 196 w 196"/>
                  <a:gd name="T27" fmla="*/ 0 h 242"/>
                  <a:gd name="T28" fmla="*/ 168 w 196"/>
                  <a:gd name="T29" fmla="*/ 24 h 242"/>
                  <a:gd name="T30" fmla="*/ 196 w 196"/>
                  <a:gd name="T31" fmla="*/ 24 h 242"/>
                  <a:gd name="T32" fmla="*/ 196 w 196"/>
                  <a:gd name="T3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242">
                    <a:moveTo>
                      <a:pt x="196" y="168"/>
                    </a:moveTo>
                    <a:cubicBezTo>
                      <a:pt x="7" y="168"/>
                      <a:pt x="7" y="168"/>
                      <a:pt x="7" y="168"/>
                    </a:cubicBezTo>
                    <a:cubicBezTo>
                      <a:pt x="0" y="174"/>
                      <a:pt x="0" y="174"/>
                      <a:pt x="0" y="174"/>
                    </a:cubicBezTo>
                    <a:cubicBezTo>
                      <a:pt x="0" y="220"/>
                      <a:pt x="0" y="220"/>
                      <a:pt x="0" y="220"/>
                    </a:cubicBezTo>
                    <a:cubicBezTo>
                      <a:pt x="0" y="220"/>
                      <a:pt x="0" y="242"/>
                      <a:pt x="20" y="242"/>
                    </a:cubicBezTo>
                    <a:cubicBezTo>
                      <a:pt x="176" y="242"/>
                      <a:pt x="176" y="242"/>
                      <a:pt x="176" y="242"/>
                    </a:cubicBezTo>
                    <a:cubicBezTo>
                      <a:pt x="176" y="242"/>
                      <a:pt x="196" y="242"/>
                      <a:pt x="196" y="220"/>
                    </a:cubicBezTo>
                    <a:cubicBezTo>
                      <a:pt x="196" y="168"/>
                      <a:pt x="196" y="168"/>
                      <a:pt x="196" y="168"/>
                    </a:cubicBezTo>
                    <a:moveTo>
                      <a:pt x="196" y="28"/>
                    </a:moveTo>
                    <a:cubicBezTo>
                      <a:pt x="164" y="28"/>
                      <a:pt x="164" y="28"/>
                      <a:pt x="164" y="28"/>
                    </a:cubicBezTo>
                    <a:cubicBezTo>
                      <a:pt x="11" y="164"/>
                      <a:pt x="11" y="164"/>
                      <a:pt x="11" y="164"/>
                    </a:cubicBezTo>
                    <a:cubicBezTo>
                      <a:pt x="196" y="164"/>
                      <a:pt x="196" y="164"/>
                      <a:pt x="196" y="164"/>
                    </a:cubicBezTo>
                    <a:cubicBezTo>
                      <a:pt x="196" y="28"/>
                      <a:pt x="196" y="28"/>
                      <a:pt x="196" y="28"/>
                    </a:cubicBezTo>
                    <a:moveTo>
                      <a:pt x="196" y="0"/>
                    </a:moveTo>
                    <a:cubicBezTo>
                      <a:pt x="168" y="24"/>
                      <a:pt x="168" y="24"/>
                      <a:pt x="168" y="24"/>
                    </a:cubicBezTo>
                    <a:cubicBezTo>
                      <a:pt x="196" y="24"/>
                      <a:pt x="196" y="24"/>
                      <a:pt x="196" y="24"/>
                    </a:cubicBezTo>
                    <a:cubicBezTo>
                      <a:pt x="196" y="0"/>
                      <a:pt x="196" y="0"/>
                      <a:pt x="196" y="0"/>
                    </a:cubicBezTo>
                  </a:path>
                </a:pathLst>
              </a:custGeom>
              <a:solidFill>
                <a:srgbClr val="14CC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8" name="Freeform 156"/>
              <p:cNvSpPr>
                <a:spLocks/>
              </p:cNvSpPr>
              <p:nvPr/>
            </p:nvSpPr>
            <p:spPr bwMode="auto">
              <a:xfrm>
                <a:off x="8147051" y="5111750"/>
                <a:ext cx="85725" cy="111125"/>
              </a:xfrm>
              <a:custGeom>
                <a:avLst/>
                <a:gdLst>
                  <a:gd name="T0" fmla="*/ 114 w 114"/>
                  <a:gd name="T1" fmla="*/ 11 h 148"/>
                  <a:gd name="T2" fmla="*/ 114 w 114"/>
                  <a:gd name="T3" fmla="*/ 137 h 148"/>
                  <a:gd name="T4" fmla="*/ 103 w 114"/>
                  <a:gd name="T5" fmla="*/ 148 h 148"/>
                  <a:gd name="T6" fmla="*/ 11 w 114"/>
                  <a:gd name="T7" fmla="*/ 148 h 148"/>
                  <a:gd name="T8" fmla="*/ 0 w 114"/>
                  <a:gd name="T9" fmla="*/ 137 h 148"/>
                  <a:gd name="T10" fmla="*/ 0 w 114"/>
                  <a:gd name="T11" fmla="*/ 11 h 148"/>
                  <a:gd name="T12" fmla="*/ 11 w 114"/>
                  <a:gd name="T13" fmla="*/ 0 h 148"/>
                  <a:gd name="T14" fmla="*/ 103 w 114"/>
                  <a:gd name="T15" fmla="*/ 0 h 148"/>
                  <a:gd name="T16" fmla="*/ 114 w 114"/>
                  <a:gd name="T17" fmla="*/ 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48">
                    <a:moveTo>
                      <a:pt x="114" y="11"/>
                    </a:moveTo>
                    <a:cubicBezTo>
                      <a:pt x="114" y="137"/>
                      <a:pt x="114" y="137"/>
                      <a:pt x="114" y="137"/>
                    </a:cubicBezTo>
                    <a:cubicBezTo>
                      <a:pt x="114" y="137"/>
                      <a:pt x="114" y="148"/>
                      <a:pt x="103" y="148"/>
                    </a:cubicBezTo>
                    <a:cubicBezTo>
                      <a:pt x="11" y="148"/>
                      <a:pt x="11" y="148"/>
                      <a:pt x="11" y="148"/>
                    </a:cubicBezTo>
                    <a:cubicBezTo>
                      <a:pt x="11" y="148"/>
                      <a:pt x="0" y="148"/>
                      <a:pt x="0" y="137"/>
                    </a:cubicBezTo>
                    <a:cubicBezTo>
                      <a:pt x="0" y="11"/>
                      <a:pt x="0" y="11"/>
                      <a:pt x="0" y="11"/>
                    </a:cubicBezTo>
                    <a:cubicBezTo>
                      <a:pt x="0" y="11"/>
                      <a:pt x="0" y="0"/>
                      <a:pt x="11" y="0"/>
                    </a:cubicBezTo>
                    <a:cubicBezTo>
                      <a:pt x="103" y="0"/>
                      <a:pt x="103" y="0"/>
                      <a:pt x="103" y="0"/>
                    </a:cubicBezTo>
                    <a:cubicBezTo>
                      <a:pt x="103" y="0"/>
                      <a:pt x="114" y="0"/>
                      <a:pt x="114" y="11"/>
                    </a:cubicBezTo>
                  </a:path>
                </a:pathLst>
              </a:custGeom>
              <a:solidFill>
                <a:srgbClr val="6625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9" name="Freeform 157"/>
              <p:cNvSpPr>
                <a:spLocks/>
              </p:cNvSpPr>
              <p:nvPr/>
            </p:nvSpPr>
            <p:spPr bwMode="auto">
              <a:xfrm>
                <a:off x="8156576" y="5118100"/>
                <a:ext cx="66675" cy="17463"/>
              </a:xfrm>
              <a:custGeom>
                <a:avLst/>
                <a:gdLst>
                  <a:gd name="T0" fmla="*/ 89 w 89"/>
                  <a:gd name="T1" fmla="*/ 11 h 23"/>
                  <a:gd name="T2" fmla="*/ 89 w 89"/>
                  <a:gd name="T3" fmla="*/ 12 h 23"/>
                  <a:gd name="T4" fmla="*/ 78 w 89"/>
                  <a:gd name="T5" fmla="*/ 23 h 23"/>
                  <a:gd name="T6" fmla="*/ 11 w 89"/>
                  <a:gd name="T7" fmla="*/ 23 h 23"/>
                  <a:gd name="T8" fmla="*/ 0 w 89"/>
                  <a:gd name="T9" fmla="*/ 12 h 23"/>
                  <a:gd name="T10" fmla="*/ 0 w 89"/>
                  <a:gd name="T11" fmla="*/ 11 h 23"/>
                  <a:gd name="T12" fmla="*/ 11 w 89"/>
                  <a:gd name="T13" fmla="*/ 0 h 23"/>
                  <a:gd name="T14" fmla="*/ 78 w 89"/>
                  <a:gd name="T15" fmla="*/ 0 h 23"/>
                  <a:gd name="T16" fmla="*/ 89 w 89"/>
                  <a:gd name="T1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23">
                    <a:moveTo>
                      <a:pt x="89" y="11"/>
                    </a:moveTo>
                    <a:cubicBezTo>
                      <a:pt x="89" y="12"/>
                      <a:pt x="89" y="12"/>
                      <a:pt x="89" y="12"/>
                    </a:cubicBezTo>
                    <a:cubicBezTo>
                      <a:pt x="89" y="12"/>
                      <a:pt x="89" y="23"/>
                      <a:pt x="78" y="23"/>
                    </a:cubicBezTo>
                    <a:cubicBezTo>
                      <a:pt x="11" y="23"/>
                      <a:pt x="11" y="23"/>
                      <a:pt x="11" y="23"/>
                    </a:cubicBezTo>
                    <a:cubicBezTo>
                      <a:pt x="11" y="23"/>
                      <a:pt x="0" y="23"/>
                      <a:pt x="0" y="12"/>
                    </a:cubicBezTo>
                    <a:cubicBezTo>
                      <a:pt x="0" y="11"/>
                      <a:pt x="0" y="11"/>
                      <a:pt x="0" y="11"/>
                    </a:cubicBezTo>
                    <a:cubicBezTo>
                      <a:pt x="0" y="11"/>
                      <a:pt x="0" y="0"/>
                      <a:pt x="11" y="0"/>
                    </a:cubicBezTo>
                    <a:cubicBezTo>
                      <a:pt x="78" y="0"/>
                      <a:pt x="78" y="0"/>
                      <a:pt x="78" y="0"/>
                    </a:cubicBezTo>
                    <a:cubicBezTo>
                      <a:pt x="78" y="0"/>
                      <a:pt x="89" y="0"/>
                      <a:pt x="89" y="11"/>
                    </a:cubicBezTo>
                    <a:close/>
                  </a:path>
                </a:pathLst>
              </a:custGeom>
              <a:solidFill>
                <a:srgbClr val="15D7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0" name="Freeform 158"/>
              <p:cNvSpPr>
                <a:spLocks/>
              </p:cNvSpPr>
              <p:nvPr/>
            </p:nvSpPr>
            <p:spPr bwMode="auto">
              <a:xfrm>
                <a:off x="8115301" y="5130800"/>
                <a:ext cx="34925" cy="73025"/>
              </a:xfrm>
              <a:custGeom>
                <a:avLst/>
                <a:gdLst>
                  <a:gd name="T0" fmla="*/ 24 w 48"/>
                  <a:gd name="T1" fmla="*/ 49 h 97"/>
                  <a:gd name="T2" fmla="*/ 48 w 48"/>
                  <a:gd name="T3" fmla="*/ 25 h 97"/>
                  <a:gd name="T4" fmla="*/ 48 w 48"/>
                  <a:gd name="T5" fmla="*/ 0 h 97"/>
                  <a:gd name="T6" fmla="*/ 0 w 48"/>
                  <a:gd name="T7" fmla="*/ 49 h 97"/>
                  <a:gd name="T8" fmla="*/ 48 w 48"/>
                  <a:gd name="T9" fmla="*/ 97 h 97"/>
                  <a:gd name="T10" fmla="*/ 48 w 48"/>
                  <a:gd name="T11" fmla="*/ 73 h 97"/>
                  <a:gd name="T12" fmla="*/ 24 w 48"/>
                  <a:gd name="T13" fmla="*/ 49 h 97"/>
                </a:gdLst>
                <a:ahLst/>
                <a:cxnLst>
                  <a:cxn ang="0">
                    <a:pos x="T0" y="T1"/>
                  </a:cxn>
                  <a:cxn ang="0">
                    <a:pos x="T2" y="T3"/>
                  </a:cxn>
                  <a:cxn ang="0">
                    <a:pos x="T4" y="T5"/>
                  </a:cxn>
                  <a:cxn ang="0">
                    <a:pos x="T6" y="T7"/>
                  </a:cxn>
                  <a:cxn ang="0">
                    <a:pos x="T8" y="T9"/>
                  </a:cxn>
                  <a:cxn ang="0">
                    <a:pos x="T10" y="T11"/>
                  </a:cxn>
                  <a:cxn ang="0">
                    <a:pos x="T12" y="T13"/>
                  </a:cxn>
                </a:cxnLst>
                <a:rect l="0" t="0" r="r" b="b"/>
                <a:pathLst>
                  <a:path w="48" h="97">
                    <a:moveTo>
                      <a:pt x="24" y="49"/>
                    </a:moveTo>
                    <a:cubicBezTo>
                      <a:pt x="24" y="35"/>
                      <a:pt x="35" y="25"/>
                      <a:pt x="48" y="25"/>
                    </a:cubicBezTo>
                    <a:cubicBezTo>
                      <a:pt x="48" y="0"/>
                      <a:pt x="48" y="0"/>
                      <a:pt x="48" y="0"/>
                    </a:cubicBezTo>
                    <a:cubicBezTo>
                      <a:pt x="22" y="0"/>
                      <a:pt x="0" y="22"/>
                      <a:pt x="0" y="49"/>
                    </a:cubicBezTo>
                    <a:cubicBezTo>
                      <a:pt x="0" y="75"/>
                      <a:pt x="22" y="97"/>
                      <a:pt x="48" y="97"/>
                    </a:cubicBezTo>
                    <a:cubicBezTo>
                      <a:pt x="48" y="73"/>
                      <a:pt x="48" y="73"/>
                      <a:pt x="48" y="73"/>
                    </a:cubicBezTo>
                    <a:cubicBezTo>
                      <a:pt x="35" y="73"/>
                      <a:pt x="24" y="62"/>
                      <a:pt x="24" y="49"/>
                    </a:cubicBezTo>
                  </a:path>
                </a:pathLst>
              </a:custGeom>
              <a:solidFill>
                <a:srgbClr val="6625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1" name="Freeform 159"/>
              <p:cNvSpPr>
                <a:spLocks/>
              </p:cNvSpPr>
              <p:nvPr/>
            </p:nvSpPr>
            <p:spPr bwMode="auto">
              <a:xfrm>
                <a:off x="8147051" y="5138738"/>
                <a:ext cx="85725" cy="84138"/>
              </a:xfrm>
              <a:custGeom>
                <a:avLst/>
                <a:gdLst>
                  <a:gd name="T0" fmla="*/ 5 w 114"/>
                  <a:gd name="T1" fmla="*/ 0 h 113"/>
                  <a:gd name="T2" fmla="*/ 5 w 114"/>
                  <a:gd name="T3" fmla="*/ 16 h 113"/>
                  <a:gd name="T4" fmla="*/ 0 w 114"/>
                  <a:gd name="T5" fmla="*/ 16 h 113"/>
                  <a:gd name="T6" fmla="*/ 0 w 114"/>
                  <a:gd name="T7" fmla="*/ 63 h 113"/>
                  <a:gd name="T8" fmla="*/ 5 w 114"/>
                  <a:gd name="T9" fmla="*/ 64 h 113"/>
                  <a:gd name="T10" fmla="*/ 5 w 114"/>
                  <a:gd name="T11" fmla="*/ 88 h 113"/>
                  <a:gd name="T12" fmla="*/ 0 w 114"/>
                  <a:gd name="T13" fmla="*/ 88 h 113"/>
                  <a:gd name="T14" fmla="*/ 0 w 114"/>
                  <a:gd name="T15" fmla="*/ 102 h 113"/>
                  <a:gd name="T16" fmla="*/ 11 w 114"/>
                  <a:gd name="T17" fmla="*/ 113 h 113"/>
                  <a:gd name="T18" fmla="*/ 103 w 114"/>
                  <a:gd name="T19" fmla="*/ 113 h 113"/>
                  <a:gd name="T20" fmla="*/ 114 w 114"/>
                  <a:gd name="T21" fmla="*/ 102 h 113"/>
                  <a:gd name="T22" fmla="*/ 114 w 114"/>
                  <a:gd name="T23" fmla="*/ 75 h 113"/>
                  <a:gd name="T24" fmla="*/ 5 w 114"/>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13">
                    <a:moveTo>
                      <a:pt x="5" y="0"/>
                    </a:moveTo>
                    <a:cubicBezTo>
                      <a:pt x="5" y="16"/>
                      <a:pt x="5" y="16"/>
                      <a:pt x="5" y="16"/>
                    </a:cubicBezTo>
                    <a:cubicBezTo>
                      <a:pt x="3" y="16"/>
                      <a:pt x="2" y="16"/>
                      <a:pt x="0" y="16"/>
                    </a:cubicBezTo>
                    <a:cubicBezTo>
                      <a:pt x="0" y="63"/>
                      <a:pt x="0" y="63"/>
                      <a:pt x="0" y="63"/>
                    </a:cubicBezTo>
                    <a:cubicBezTo>
                      <a:pt x="2" y="64"/>
                      <a:pt x="3" y="64"/>
                      <a:pt x="5" y="64"/>
                    </a:cubicBezTo>
                    <a:cubicBezTo>
                      <a:pt x="5" y="88"/>
                      <a:pt x="5" y="88"/>
                      <a:pt x="5" y="88"/>
                    </a:cubicBezTo>
                    <a:cubicBezTo>
                      <a:pt x="3" y="88"/>
                      <a:pt x="2" y="88"/>
                      <a:pt x="0" y="88"/>
                    </a:cubicBezTo>
                    <a:cubicBezTo>
                      <a:pt x="0" y="102"/>
                      <a:pt x="0" y="102"/>
                      <a:pt x="0" y="102"/>
                    </a:cubicBezTo>
                    <a:cubicBezTo>
                      <a:pt x="0" y="113"/>
                      <a:pt x="11" y="113"/>
                      <a:pt x="11" y="113"/>
                    </a:cubicBezTo>
                    <a:cubicBezTo>
                      <a:pt x="103" y="113"/>
                      <a:pt x="103" y="113"/>
                      <a:pt x="103" y="113"/>
                    </a:cubicBezTo>
                    <a:cubicBezTo>
                      <a:pt x="114" y="113"/>
                      <a:pt x="114" y="102"/>
                      <a:pt x="114" y="102"/>
                    </a:cubicBezTo>
                    <a:cubicBezTo>
                      <a:pt x="114" y="75"/>
                      <a:pt x="114" y="75"/>
                      <a:pt x="114" y="75"/>
                    </a:cubicBezTo>
                    <a:cubicBezTo>
                      <a:pt x="5" y="0"/>
                      <a:pt x="5" y="0"/>
                      <a:pt x="5" y="0"/>
                    </a:cubicBezTo>
                  </a:path>
                </a:pathLst>
              </a:custGeom>
              <a:solidFill>
                <a:srgbClr val="5C21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2" name="Freeform 160"/>
              <p:cNvSpPr>
                <a:spLocks noEditPoints="1"/>
              </p:cNvSpPr>
              <p:nvPr/>
            </p:nvSpPr>
            <p:spPr bwMode="auto">
              <a:xfrm>
                <a:off x="8147051" y="5135563"/>
                <a:ext cx="3175" cy="68263"/>
              </a:xfrm>
              <a:custGeom>
                <a:avLst/>
                <a:gdLst>
                  <a:gd name="T0" fmla="*/ 0 w 5"/>
                  <a:gd name="T1" fmla="*/ 67 h 92"/>
                  <a:gd name="T2" fmla="*/ 0 w 5"/>
                  <a:gd name="T3" fmla="*/ 92 h 92"/>
                  <a:gd name="T4" fmla="*/ 5 w 5"/>
                  <a:gd name="T5" fmla="*/ 92 h 92"/>
                  <a:gd name="T6" fmla="*/ 5 w 5"/>
                  <a:gd name="T7" fmla="*/ 68 h 92"/>
                  <a:gd name="T8" fmla="*/ 0 w 5"/>
                  <a:gd name="T9" fmla="*/ 67 h 92"/>
                  <a:gd name="T10" fmla="*/ 0 w 5"/>
                  <a:gd name="T11" fmla="*/ 0 h 92"/>
                  <a:gd name="T12" fmla="*/ 0 w 5"/>
                  <a:gd name="T13" fmla="*/ 20 h 92"/>
                  <a:gd name="T14" fmla="*/ 5 w 5"/>
                  <a:gd name="T15" fmla="*/ 20 h 92"/>
                  <a:gd name="T16" fmla="*/ 5 w 5"/>
                  <a:gd name="T17" fmla="*/ 4 h 92"/>
                  <a:gd name="T18" fmla="*/ 0 w 5"/>
                  <a:gd name="T1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2">
                    <a:moveTo>
                      <a:pt x="0" y="67"/>
                    </a:moveTo>
                    <a:cubicBezTo>
                      <a:pt x="0" y="92"/>
                      <a:pt x="0" y="92"/>
                      <a:pt x="0" y="92"/>
                    </a:cubicBezTo>
                    <a:cubicBezTo>
                      <a:pt x="2" y="92"/>
                      <a:pt x="3" y="92"/>
                      <a:pt x="5" y="92"/>
                    </a:cubicBezTo>
                    <a:cubicBezTo>
                      <a:pt x="5" y="68"/>
                      <a:pt x="5" y="68"/>
                      <a:pt x="5" y="68"/>
                    </a:cubicBezTo>
                    <a:cubicBezTo>
                      <a:pt x="3" y="68"/>
                      <a:pt x="2" y="68"/>
                      <a:pt x="0" y="67"/>
                    </a:cubicBezTo>
                    <a:moveTo>
                      <a:pt x="0" y="0"/>
                    </a:moveTo>
                    <a:cubicBezTo>
                      <a:pt x="0" y="20"/>
                      <a:pt x="0" y="20"/>
                      <a:pt x="0" y="20"/>
                    </a:cubicBezTo>
                    <a:cubicBezTo>
                      <a:pt x="2" y="20"/>
                      <a:pt x="3" y="20"/>
                      <a:pt x="5" y="20"/>
                    </a:cubicBezTo>
                    <a:cubicBezTo>
                      <a:pt x="5" y="4"/>
                      <a:pt x="5" y="4"/>
                      <a:pt x="5" y="4"/>
                    </a:cubicBezTo>
                    <a:cubicBezTo>
                      <a:pt x="0" y="0"/>
                      <a:pt x="0" y="0"/>
                      <a:pt x="0" y="0"/>
                    </a:cubicBezTo>
                  </a:path>
                </a:pathLst>
              </a:custGeom>
              <a:solidFill>
                <a:srgbClr val="5C21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3" name="Freeform 161"/>
              <p:cNvSpPr>
                <a:spLocks/>
              </p:cNvSpPr>
              <p:nvPr/>
            </p:nvSpPr>
            <p:spPr bwMode="auto">
              <a:xfrm>
                <a:off x="7980363" y="5167313"/>
                <a:ext cx="139700" cy="68263"/>
              </a:xfrm>
              <a:custGeom>
                <a:avLst/>
                <a:gdLst>
                  <a:gd name="T0" fmla="*/ 80 w 187"/>
                  <a:gd name="T1" fmla="*/ 91 h 91"/>
                  <a:gd name="T2" fmla="*/ 66 w 187"/>
                  <a:gd name="T3" fmla="*/ 89 h 91"/>
                  <a:gd name="T4" fmla="*/ 0 w 187"/>
                  <a:gd name="T5" fmla="*/ 38 h 91"/>
                  <a:gd name="T6" fmla="*/ 21 w 187"/>
                  <a:gd name="T7" fmla="*/ 28 h 91"/>
                  <a:gd name="T8" fmla="*/ 43 w 187"/>
                  <a:gd name="T9" fmla="*/ 18 h 91"/>
                  <a:gd name="T10" fmla="*/ 74 w 187"/>
                  <a:gd name="T11" fmla="*/ 42 h 91"/>
                  <a:gd name="T12" fmla="*/ 153 w 187"/>
                  <a:gd name="T13" fmla="*/ 0 h 91"/>
                  <a:gd name="T14" fmla="*/ 187 w 187"/>
                  <a:gd name="T15" fmla="*/ 34 h 91"/>
                  <a:gd name="T16" fmla="*/ 80 w 187"/>
                  <a:gd name="T17"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91">
                    <a:moveTo>
                      <a:pt x="80" y="91"/>
                    </a:moveTo>
                    <a:cubicBezTo>
                      <a:pt x="75" y="91"/>
                      <a:pt x="71" y="90"/>
                      <a:pt x="66" y="89"/>
                    </a:cubicBezTo>
                    <a:cubicBezTo>
                      <a:pt x="21" y="82"/>
                      <a:pt x="0" y="40"/>
                      <a:pt x="0" y="38"/>
                    </a:cubicBezTo>
                    <a:cubicBezTo>
                      <a:pt x="21" y="28"/>
                      <a:pt x="21" y="28"/>
                      <a:pt x="21" y="28"/>
                    </a:cubicBezTo>
                    <a:cubicBezTo>
                      <a:pt x="43" y="18"/>
                      <a:pt x="43" y="18"/>
                      <a:pt x="43" y="18"/>
                    </a:cubicBezTo>
                    <a:cubicBezTo>
                      <a:pt x="43" y="18"/>
                      <a:pt x="54" y="39"/>
                      <a:pt x="74" y="42"/>
                    </a:cubicBezTo>
                    <a:cubicBezTo>
                      <a:pt x="95" y="46"/>
                      <a:pt x="122" y="31"/>
                      <a:pt x="153" y="0"/>
                    </a:cubicBezTo>
                    <a:cubicBezTo>
                      <a:pt x="187" y="34"/>
                      <a:pt x="187" y="34"/>
                      <a:pt x="187" y="34"/>
                    </a:cubicBezTo>
                    <a:cubicBezTo>
                      <a:pt x="149" y="72"/>
                      <a:pt x="114" y="91"/>
                      <a:pt x="80" y="91"/>
                    </a:cubicBezTo>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4" name="Freeform 162"/>
              <p:cNvSpPr>
                <a:spLocks/>
              </p:cNvSpPr>
              <p:nvPr/>
            </p:nvSpPr>
            <p:spPr bwMode="auto">
              <a:xfrm>
                <a:off x="8093076" y="5146675"/>
                <a:ext cx="47625" cy="47625"/>
              </a:xfrm>
              <a:custGeom>
                <a:avLst/>
                <a:gdLst>
                  <a:gd name="T0" fmla="*/ 54 w 64"/>
                  <a:gd name="T1" fmla="*/ 46 h 64"/>
                  <a:gd name="T2" fmla="*/ 54 w 64"/>
                  <a:gd name="T3" fmla="*/ 45 h 64"/>
                  <a:gd name="T4" fmla="*/ 54 w 64"/>
                  <a:gd name="T5" fmla="*/ 10 h 64"/>
                  <a:gd name="T6" fmla="*/ 19 w 64"/>
                  <a:gd name="T7" fmla="*/ 10 h 64"/>
                  <a:gd name="T8" fmla="*/ 18 w 64"/>
                  <a:gd name="T9" fmla="*/ 11 h 64"/>
                  <a:gd name="T10" fmla="*/ 18 w 64"/>
                  <a:gd name="T11" fmla="*/ 11 h 64"/>
                  <a:gd name="T12" fmla="*/ 0 w 64"/>
                  <a:gd name="T13" fmla="*/ 30 h 64"/>
                  <a:gd name="T14" fmla="*/ 36 w 64"/>
                  <a:gd name="T15" fmla="*/ 64 h 64"/>
                  <a:gd name="T16" fmla="*/ 54 w 64"/>
                  <a:gd name="T17" fmla="*/ 4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54" y="46"/>
                    </a:moveTo>
                    <a:cubicBezTo>
                      <a:pt x="54" y="45"/>
                      <a:pt x="54" y="45"/>
                      <a:pt x="54" y="45"/>
                    </a:cubicBezTo>
                    <a:cubicBezTo>
                      <a:pt x="64" y="35"/>
                      <a:pt x="64" y="19"/>
                      <a:pt x="54" y="10"/>
                    </a:cubicBezTo>
                    <a:cubicBezTo>
                      <a:pt x="44" y="0"/>
                      <a:pt x="29" y="0"/>
                      <a:pt x="19" y="10"/>
                    </a:cubicBezTo>
                    <a:cubicBezTo>
                      <a:pt x="18" y="11"/>
                      <a:pt x="18" y="11"/>
                      <a:pt x="18" y="11"/>
                    </a:cubicBezTo>
                    <a:cubicBezTo>
                      <a:pt x="18" y="11"/>
                      <a:pt x="18" y="11"/>
                      <a:pt x="18" y="11"/>
                    </a:cubicBezTo>
                    <a:cubicBezTo>
                      <a:pt x="0" y="30"/>
                      <a:pt x="0" y="30"/>
                      <a:pt x="0" y="30"/>
                    </a:cubicBezTo>
                    <a:cubicBezTo>
                      <a:pt x="36" y="64"/>
                      <a:pt x="36" y="64"/>
                      <a:pt x="36" y="64"/>
                    </a:cubicBezTo>
                    <a:cubicBezTo>
                      <a:pt x="54" y="46"/>
                      <a:pt x="54" y="46"/>
                      <a:pt x="54" y="46"/>
                    </a:cubicBezTo>
                    <a:close/>
                  </a:path>
                </a:pathLst>
              </a:custGeom>
              <a:solidFill>
                <a:srgbClr val="995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5" name="Freeform 163"/>
              <p:cNvSpPr>
                <a:spLocks/>
              </p:cNvSpPr>
              <p:nvPr/>
            </p:nvSpPr>
            <p:spPr bwMode="auto">
              <a:xfrm>
                <a:off x="7831138" y="5448300"/>
                <a:ext cx="85725" cy="47625"/>
              </a:xfrm>
              <a:custGeom>
                <a:avLst/>
                <a:gdLst>
                  <a:gd name="T0" fmla="*/ 54 w 54"/>
                  <a:gd name="T1" fmla="*/ 23 h 30"/>
                  <a:gd name="T2" fmla="*/ 31 w 54"/>
                  <a:gd name="T3" fmla="*/ 0 h 30"/>
                  <a:gd name="T4" fmla="*/ 0 w 54"/>
                  <a:gd name="T5" fmla="*/ 0 h 30"/>
                  <a:gd name="T6" fmla="*/ 0 w 54"/>
                  <a:gd name="T7" fmla="*/ 30 h 30"/>
                  <a:gd name="T8" fmla="*/ 54 w 54"/>
                  <a:gd name="T9" fmla="*/ 30 h 30"/>
                  <a:gd name="T10" fmla="*/ 54 w 54"/>
                  <a:gd name="T11" fmla="*/ 23 h 30"/>
                </a:gdLst>
                <a:ahLst/>
                <a:cxnLst>
                  <a:cxn ang="0">
                    <a:pos x="T0" y="T1"/>
                  </a:cxn>
                  <a:cxn ang="0">
                    <a:pos x="T2" y="T3"/>
                  </a:cxn>
                  <a:cxn ang="0">
                    <a:pos x="T4" y="T5"/>
                  </a:cxn>
                  <a:cxn ang="0">
                    <a:pos x="T6" y="T7"/>
                  </a:cxn>
                  <a:cxn ang="0">
                    <a:pos x="T8" y="T9"/>
                  </a:cxn>
                  <a:cxn ang="0">
                    <a:pos x="T10" y="T11"/>
                  </a:cxn>
                </a:cxnLst>
                <a:rect l="0" t="0" r="r" b="b"/>
                <a:pathLst>
                  <a:path w="54" h="30">
                    <a:moveTo>
                      <a:pt x="54" y="23"/>
                    </a:moveTo>
                    <a:lnTo>
                      <a:pt x="31" y="0"/>
                    </a:lnTo>
                    <a:lnTo>
                      <a:pt x="0" y="0"/>
                    </a:lnTo>
                    <a:lnTo>
                      <a:pt x="0" y="30"/>
                    </a:lnTo>
                    <a:lnTo>
                      <a:pt x="54" y="30"/>
                    </a:lnTo>
                    <a:lnTo>
                      <a:pt x="54" y="23"/>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6" name="Rectangle 164"/>
              <p:cNvSpPr>
                <a:spLocks noChangeArrowheads="1"/>
              </p:cNvSpPr>
              <p:nvPr/>
            </p:nvSpPr>
            <p:spPr bwMode="auto">
              <a:xfrm>
                <a:off x="7726363" y="5133975"/>
                <a:ext cx="49213" cy="317500"/>
              </a:xfrm>
              <a:prstGeom prst="rect">
                <a:avLst/>
              </a:prstGeom>
              <a:solidFill>
                <a:srgbClr val="0020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7" name="Rectangle 165"/>
              <p:cNvSpPr>
                <a:spLocks noChangeArrowheads="1"/>
              </p:cNvSpPr>
              <p:nvPr/>
            </p:nvSpPr>
            <p:spPr bwMode="auto">
              <a:xfrm>
                <a:off x="7726363" y="5133975"/>
                <a:ext cx="4921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8" name="Freeform 166"/>
              <p:cNvSpPr>
                <a:spLocks/>
              </p:cNvSpPr>
              <p:nvPr/>
            </p:nvSpPr>
            <p:spPr bwMode="auto">
              <a:xfrm>
                <a:off x="7726363" y="5448300"/>
                <a:ext cx="87313" cy="47625"/>
              </a:xfrm>
              <a:custGeom>
                <a:avLst/>
                <a:gdLst>
                  <a:gd name="T0" fmla="*/ 55 w 55"/>
                  <a:gd name="T1" fmla="*/ 23 h 30"/>
                  <a:gd name="T2" fmla="*/ 31 w 55"/>
                  <a:gd name="T3" fmla="*/ 0 h 30"/>
                  <a:gd name="T4" fmla="*/ 0 w 55"/>
                  <a:gd name="T5" fmla="*/ 0 h 30"/>
                  <a:gd name="T6" fmla="*/ 0 w 55"/>
                  <a:gd name="T7" fmla="*/ 30 h 30"/>
                  <a:gd name="T8" fmla="*/ 55 w 55"/>
                  <a:gd name="T9" fmla="*/ 30 h 30"/>
                  <a:gd name="T10" fmla="*/ 55 w 55"/>
                  <a:gd name="T11" fmla="*/ 23 h 30"/>
                </a:gdLst>
                <a:ahLst/>
                <a:cxnLst>
                  <a:cxn ang="0">
                    <a:pos x="T0" y="T1"/>
                  </a:cxn>
                  <a:cxn ang="0">
                    <a:pos x="T2" y="T3"/>
                  </a:cxn>
                  <a:cxn ang="0">
                    <a:pos x="T4" y="T5"/>
                  </a:cxn>
                  <a:cxn ang="0">
                    <a:pos x="T6" y="T7"/>
                  </a:cxn>
                  <a:cxn ang="0">
                    <a:pos x="T8" y="T9"/>
                  </a:cxn>
                  <a:cxn ang="0">
                    <a:pos x="T10" y="T11"/>
                  </a:cxn>
                </a:cxnLst>
                <a:rect l="0" t="0" r="r" b="b"/>
                <a:pathLst>
                  <a:path w="55" h="30">
                    <a:moveTo>
                      <a:pt x="55" y="23"/>
                    </a:moveTo>
                    <a:lnTo>
                      <a:pt x="31" y="0"/>
                    </a:lnTo>
                    <a:lnTo>
                      <a:pt x="0" y="0"/>
                    </a:lnTo>
                    <a:lnTo>
                      <a:pt x="0" y="30"/>
                    </a:lnTo>
                    <a:lnTo>
                      <a:pt x="55" y="30"/>
                    </a:lnTo>
                    <a:lnTo>
                      <a:pt x="55" y="23"/>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9" name="Freeform 167"/>
              <p:cNvSpPr>
                <a:spLocks/>
              </p:cNvSpPr>
              <p:nvPr/>
            </p:nvSpPr>
            <p:spPr bwMode="auto">
              <a:xfrm>
                <a:off x="7578726" y="4943475"/>
                <a:ext cx="412750" cy="338138"/>
              </a:xfrm>
              <a:custGeom>
                <a:avLst/>
                <a:gdLst>
                  <a:gd name="T0" fmla="*/ 551 w 551"/>
                  <a:gd name="T1" fmla="*/ 28 h 452"/>
                  <a:gd name="T2" fmla="*/ 551 w 551"/>
                  <a:gd name="T3" fmla="*/ 424 h 452"/>
                  <a:gd name="T4" fmla="*/ 522 w 551"/>
                  <a:gd name="T5" fmla="*/ 452 h 452"/>
                  <a:gd name="T6" fmla="*/ 28 w 551"/>
                  <a:gd name="T7" fmla="*/ 452 h 452"/>
                  <a:gd name="T8" fmla="*/ 0 w 551"/>
                  <a:gd name="T9" fmla="*/ 424 h 452"/>
                  <a:gd name="T10" fmla="*/ 0 w 551"/>
                  <a:gd name="T11" fmla="*/ 28 h 452"/>
                  <a:gd name="T12" fmla="*/ 28 w 551"/>
                  <a:gd name="T13" fmla="*/ 0 h 452"/>
                  <a:gd name="T14" fmla="*/ 522 w 551"/>
                  <a:gd name="T15" fmla="*/ 0 h 452"/>
                  <a:gd name="T16" fmla="*/ 551 w 551"/>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452">
                    <a:moveTo>
                      <a:pt x="551" y="28"/>
                    </a:moveTo>
                    <a:cubicBezTo>
                      <a:pt x="551" y="424"/>
                      <a:pt x="551" y="424"/>
                      <a:pt x="551" y="424"/>
                    </a:cubicBezTo>
                    <a:cubicBezTo>
                      <a:pt x="551" y="424"/>
                      <a:pt x="551" y="452"/>
                      <a:pt x="522" y="452"/>
                    </a:cubicBezTo>
                    <a:cubicBezTo>
                      <a:pt x="28" y="452"/>
                      <a:pt x="28" y="452"/>
                      <a:pt x="28" y="452"/>
                    </a:cubicBezTo>
                    <a:cubicBezTo>
                      <a:pt x="28" y="452"/>
                      <a:pt x="0" y="452"/>
                      <a:pt x="0" y="424"/>
                    </a:cubicBezTo>
                    <a:cubicBezTo>
                      <a:pt x="0" y="28"/>
                      <a:pt x="0" y="28"/>
                      <a:pt x="0" y="28"/>
                    </a:cubicBezTo>
                    <a:cubicBezTo>
                      <a:pt x="0" y="28"/>
                      <a:pt x="0" y="0"/>
                      <a:pt x="28" y="0"/>
                    </a:cubicBezTo>
                    <a:cubicBezTo>
                      <a:pt x="522" y="0"/>
                      <a:pt x="522" y="0"/>
                      <a:pt x="522" y="0"/>
                    </a:cubicBezTo>
                    <a:cubicBezTo>
                      <a:pt x="522" y="0"/>
                      <a:pt x="551" y="0"/>
                      <a:pt x="551" y="28"/>
                    </a:cubicBezTo>
                  </a:path>
                </a:pathLst>
              </a:custGeom>
              <a:solidFill>
                <a:srgbClr val="6625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0" name="Freeform 168"/>
              <p:cNvSpPr>
                <a:spLocks/>
              </p:cNvSpPr>
              <p:nvPr/>
            </p:nvSpPr>
            <p:spPr bwMode="auto">
              <a:xfrm>
                <a:off x="7596188" y="4943475"/>
                <a:ext cx="422275" cy="338138"/>
              </a:xfrm>
              <a:custGeom>
                <a:avLst/>
                <a:gdLst>
                  <a:gd name="T0" fmla="*/ 566 w 566"/>
                  <a:gd name="T1" fmla="*/ 28 h 452"/>
                  <a:gd name="T2" fmla="*/ 566 w 566"/>
                  <a:gd name="T3" fmla="*/ 424 h 452"/>
                  <a:gd name="T4" fmla="*/ 538 w 566"/>
                  <a:gd name="T5" fmla="*/ 452 h 452"/>
                  <a:gd name="T6" fmla="*/ 29 w 566"/>
                  <a:gd name="T7" fmla="*/ 452 h 452"/>
                  <a:gd name="T8" fmla="*/ 0 w 566"/>
                  <a:gd name="T9" fmla="*/ 424 h 452"/>
                  <a:gd name="T10" fmla="*/ 0 w 566"/>
                  <a:gd name="T11" fmla="*/ 28 h 452"/>
                  <a:gd name="T12" fmla="*/ 29 w 566"/>
                  <a:gd name="T13" fmla="*/ 0 h 452"/>
                  <a:gd name="T14" fmla="*/ 538 w 566"/>
                  <a:gd name="T15" fmla="*/ 0 h 452"/>
                  <a:gd name="T16" fmla="*/ 566 w 566"/>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2">
                    <a:moveTo>
                      <a:pt x="566" y="28"/>
                    </a:moveTo>
                    <a:cubicBezTo>
                      <a:pt x="566" y="424"/>
                      <a:pt x="566" y="424"/>
                      <a:pt x="566" y="424"/>
                    </a:cubicBezTo>
                    <a:cubicBezTo>
                      <a:pt x="566" y="424"/>
                      <a:pt x="566" y="452"/>
                      <a:pt x="538" y="452"/>
                    </a:cubicBezTo>
                    <a:cubicBezTo>
                      <a:pt x="29" y="452"/>
                      <a:pt x="29" y="452"/>
                      <a:pt x="29" y="452"/>
                    </a:cubicBezTo>
                    <a:cubicBezTo>
                      <a:pt x="29" y="452"/>
                      <a:pt x="0" y="452"/>
                      <a:pt x="0" y="424"/>
                    </a:cubicBezTo>
                    <a:cubicBezTo>
                      <a:pt x="0" y="28"/>
                      <a:pt x="0" y="28"/>
                      <a:pt x="0" y="28"/>
                    </a:cubicBezTo>
                    <a:cubicBezTo>
                      <a:pt x="0" y="28"/>
                      <a:pt x="0" y="0"/>
                      <a:pt x="29" y="0"/>
                    </a:cubicBezTo>
                    <a:cubicBezTo>
                      <a:pt x="538" y="0"/>
                      <a:pt x="538" y="0"/>
                      <a:pt x="538" y="0"/>
                    </a:cubicBezTo>
                    <a:cubicBezTo>
                      <a:pt x="538" y="0"/>
                      <a:pt x="566" y="0"/>
                      <a:pt x="566" y="28"/>
                    </a:cubicBezTo>
                  </a:path>
                </a:pathLst>
              </a:custGeom>
              <a:solidFill>
                <a:srgbClr val="995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1" name="Rectangle 169"/>
              <p:cNvSpPr>
                <a:spLocks noChangeArrowheads="1"/>
              </p:cNvSpPr>
              <p:nvPr/>
            </p:nvSpPr>
            <p:spPr bwMode="auto">
              <a:xfrm>
                <a:off x="7618413" y="4964113"/>
                <a:ext cx="379413" cy="254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2" name="Rectangle 170"/>
              <p:cNvSpPr>
                <a:spLocks noChangeArrowheads="1"/>
              </p:cNvSpPr>
              <p:nvPr/>
            </p:nvSpPr>
            <p:spPr bwMode="auto">
              <a:xfrm>
                <a:off x="7618413" y="4964113"/>
                <a:ext cx="37941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3" name="Rectangle 171"/>
              <p:cNvSpPr>
                <a:spLocks noChangeArrowheads="1"/>
              </p:cNvSpPr>
              <p:nvPr/>
            </p:nvSpPr>
            <p:spPr bwMode="auto">
              <a:xfrm>
                <a:off x="8807451" y="5089525"/>
                <a:ext cx="17463" cy="1588"/>
              </a:xfrm>
              <a:prstGeom prst="rect">
                <a:avLst/>
              </a:prstGeom>
              <a:solidFill>
                <a:srgbClr val="8245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4" name="Rectangle 172"/>
              <p:cNvSpPr>
                <a:spLocks noChangeArrowheads="1"/>
              </p:cNvSpPr>
              <p:nvPr/>
            </p:nvSpPr>
            <p:spPr bwMode="auto">
              <a:xfrm>
                <a:off x="8807451" y="5089525"/>
                <a:ext cx="1746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5" name="Freeform 173"/>
              <p:cNvSpPr>
                <a:spLocks/>
              </p:cNvSpPr>
              <p:nvPr/>
            </p:nvSpPr>
            <p:spPr bwMode="auto">
              <a:xfrm>
                <a:off x="8824913" y="5089525"/>
                <a:ext cx="125413" cy="1588"/>
              </a:xfrm>
              <a:custGeom>
                <a:avLst/>
                <a:gdLst>
                  <a:gd name="T0" fmla="*/ 79 w 79"/>
                  <a:gd name="T1" fmla="*/ 0 h 1"/>
                  <a:gd name="T2" fmla="*/ 0 w 79"/>
                  <a:gd name="T3" fmla="*/ 0 h 1"/>
                  <a:gd name="T4" fmla="*/ 0 w 79"/>
                  <a:gd name="T5" fmla="*/ 1 h 1"/>
                  <a:gd name="T6" fmla="*/ 77 w 79"/>
                  <a:gd name="T7" fmla="*/ 1 h 1"/>
                  <a:gd name="T8" fmla="*/ 79 w 79"/>
                  <a:gd name="T9" fmla="*/ 0 h 1"/>
                </a:gdLst>
                <a:ahLst/>
                <a:cxnLst>
                  <a:cxn ang="0">
                    <a:pos x="T0" y="T1"/>
                  </a:cxn>
                  <a:cxn ang="0">
                    <a:pos x="T2" y="T3"/>
                  </a:cxn>
                  <a:cxn ang="0">
                    <a:pos x="T4" y="T5"/>
                  </a:cxn>
                  <a:cxn ang="0">
                    <a:pos x="T6" y="T7"/>
                  </a:cxn>
                  <a:cxn ang="0">
                    <a:pos x="T8" y="T9"/>
                  </a:cxn>
                </a:cxnLst>
                <a:rect l="0" t="0" r="r" b="b"/>
                <a:pathLst>
                  <a:path w="79" h="1">
                    <a:moveTo>
                      <a:pt x="79" y="0"/>
                    </a:moveTo>
                    <a:lnTo>
                      <a:pt x="0" y="0"/>
                    </a:lnTo>
                    <a:lnTo>
                      <a:pt x="0" y="1"/>
                    </a:lnTo>
                    <a:lnTo>
                      <a:pt x="77" y="1"/>
                    </a:lnTo>
                    <a:lnTo>
                      <a:pt x="79" y="0"/>
                    </a:lnTo>
                    <a:close/>
                  </a:path>
                </a:pathLst>
              </a:custGeom>
              <a:solidFill>
                <a:srgbClr val="12B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6" name="Freeform 174"/>
              <p:cNvSpPr>
                <a:spLocks/>
              </p:cNvSpPr>
              <p:nvPr/>
            </p:nvSpPr>
            <p:spPr bwMode="auto">
              <a:xfrm>
                <a:off x="8824913" y="5089525"/>
                <a:ext cx="125413" cy="1588"/>
              </a:xfrm>
              <a:custGeom>
                <a:avLst/>
                <a:gdLst>
                  <a:gd name="T0" fmla="*/ 79 w 79"/>
                  <a:gd name="T1" fmla="*/ 0 h 1"/>
                  <a:gd name="T2" fmla="*/ 0 w 79"/>
                  <a:gd name="T3" fmla="*/ 0 h 1"/>
                  <a:gd name="T4" fmla="*/ 0 w 79"/>
                  <a:gd name="T5" fmla="*/ 1 h 1"/>
                  <a:gd name="T6" fmla="*/ 77 w 79"/>
                  <a:gd name="T7" fmla="*/ 1 h 1"/>
                  <a:gd name="T8" fmla="*/ 79 w 79"/>
                  <a:gd name="T9" fmla="*/ 0 h 1"/>
                </a:gdLst>
                <a:ahLst/>
                <a:cxnLst>
                  <a:cxn ang="0">
                    <a:pos x="T0" y="T1"/>
                  </a:cxn>
                  <a:cxn ang="0">
                    <a:pos x="T2" y="T3"/>
                  </a:cxn>
                  <a:cxn ang="0">
                    <a:pos x="T4" y="T5"/>
                  </a:cxn>
                  <a:cxn ang="0">
                    <a:pos x="T6" y="T7"/>
                  </a:cxn>
                  <a:cxn ang="0">
                    <a:pos x="T8" y="T9"/>
                  </a:cxn>
                </a:cxnLst>
                <a:rect l="0" t="0" r="r" b="b"/>
                <a:pathLst>
                  <a:path w="79" h="1">
                    <a:moveTo>
                      <a:pt x="79" y="0"/>
                    </a:moveTo>
                    <a:lnTo>
                      <a:pt x="0" y="0"/>
                    </a:lnTo>
                    <a:lnTo>
                      <a:pt x="0" y="1"/>
                    </a:lnTo>
                    <a:lnTo>
                      <a:pt x="77" y="1"/>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7" name="Rectangle 175"/>
              <p:cNvSpPr>
                <a:spLocks noChangeArrowheads="1"/>
              </p:cNvSpPr>
              <p:nvPr/>
            </p:nvSpPr>
            <p:spPr bwMode="auto">
              <a:xfrm>
                <a:off x="8970963" y="5089525"/>
                <a:ext cx="17463" cy="1588"/>
              </a:xfrm>
              <a:prstGeom prst="rect">
                <a:avLst/>
              </a:prstGeom>
              <a:solidFill>
                <a:srgbClr val="7B42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8" name="Rectangle 176"/>
              <p:cNvSpPr>
                <a:spLocks noChangeArrowheads="1"/>
              </p:cNvSpPr>
              <p:nvPr/>
            </p:nvSpPr>
            <p:spPr bwMode="auto">
              <a:xfrm>
                <a:off x="8970963" y="5089525"/>
                <a:ext cx="1746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9" name="Freeform 177"/>
              <p:cNvSpPr>
                <a:spLocks/>
              </p:cNvSpPr>
              <p:nvPr/>
            </p:nvSpPr>
            <p:spPr bwMode="auto">
              <a:xfrm>
                <a:off x="8947151" y="5089525"/>
                <a:ext cx="23813" cy="1588"/>
              </a:xfrm>
              <a:custGeom>
                <a:avLst/>
                <a:gdLst>
                  <a:gd name="T0" fmla="*/ 15 w 15"/>
                  <a:gd name="T1" fmla="*/ 0 h 1"/>
                  <a:gd name="T2" fmla="*/ 2 w 15"/>
                  <a:gd name="T3" fmla="*/ 0 h 1"/>
                  <a:gd name="T4" fmla="*/ 0 w 15"/>
                  <a:gd name="T5" fmla="*/ 1 h 1"/>
                  <a:gd name="T6" fmla="*/ 15 w 15"/>
                  <a:gd name="T7" fmla="*/ 1 h 1"/>
                  <a:gd name="T8" fmla="*/ 15 w 15"/>
                  <a:gd name="T9" fmla="*/ 0 h 1"/>
                </a:gdLst>
                <a:ahLst/>
                <a:cxnLst>
                  <a:cxn ang="0">
                    <a:pos x="T0" y="T1"/>
                  </a:cxn>
                  <a:cxn ang="0">
                    <a:pos x="T2" y="T3"/>
                  </a:cxn>
                  <a:cxn ang="0">
                    <a:pos x="T4" y="T5"/>
                  </a:cxn>
                  <a:cxn ang="0">
                    <a:pos x="T6" y="T7"/>
                  </a:cxn>
                  <a:cxn ang="0">
                    <a:pos x="T8" y="T9"/>
                  </a:cxn>
                </a:cxnLst>
                <a:rect l="0" t="0" r="r" b="b"/>
                <a:pathLst>
                  <a:path w="15" h="1">
                    <a:moveTo>
                      <a:pt x="15" y="0"/>
                    </a:moveTo>
                    <a:lnTo>
                      <a:pt x="2" y="0"/>
                    </a:lnTo>
                    <a:lnTo>
                      <a:pt x="0" y="1"/>
                    </a:lnTo>
                    <a:lnTo>
                      <a:pt x="15" y="1"/>
                    </a:lnTo>
                    <a:lnTo>
                      <a:pt x="15" y="0"/>
                    </a:lnTo>
                    <a:close/>
                  </a:path>
                </a:pathLst>
              </a:custGeom>
              <a:solidFill>
                <a:srgbClr val="11AE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0" name="Freeform 178"/>
              <p:cNvSpPr>
                <a:spLocks/>
              </p:cNvSpPr>
              <p:nvPr/>
            </p:nvSpPr>
            <p:spPr bwMode="auto">
              <a:xfrm>
                <a:off x="8947151" y="5089525"/>
                <a:ext cx="23813" cy="1588"/>
              </a:xfrm>
              <a:custGeom>
                <a:avLst/>
                <a:gdLst>
                  <a:gd name="T0" fmla="*/ 15 w 15"/>
                  <a:gd name="T1" fmla="*/ 0 h 1"/>
                  <a:gd name="T2" fmla="*/ 2 w 15"/>
                  <a:gd name="T3" fmla="*/ 0 h 1"/>
                  <a:gd name="T4" fmla="*/ 0 w 15"/>
                  <a:gd name="T5" fmla="*/ 1 h 1"/>
                  <a:gd name="T6" fmla="*/ 15 w 15"/>
                  <a:gd name="T7" fmla="*/ 1 h 1"/>
                  <a:gd name="T8" fmla="*/ 15 w 15"/>
                  <a:gd name="T9" fmla="*/ 0 h 1"/>
                </a:gdLst>
                <a:ahLst/>
                <a:cxnLst>
                  <a:cxn ang="0">
                    <a:pos x="T0" y="T1"/>
                  </a:cxn>
                  <a:cxn ang="0">
                    <a:pos x="T2" y="T3"/>
                  </a:cxn>
                  <a:cxn ang="0">
                    <a:pos x="T4" y="T5"/>
                  </a:cxn>
                  <a:cxn ang="0">
                    <a:pos x="T6" y="T7"/>
                  </a:cxn>
                  <a:cxn ang="0">
                    <a:pos x="T8" y="T9"/>
                  </a:cxn>
                </a:cxnLst>
                <a:rect l="0" t="0" r="r" b="b"/>
                <a:pathLst>
                  <a:path w="15" h="1">
                    <a:moveTo>
                      <a:pt x="15" y="0"/>
                    </a:moveTo>
                    <a:lnTo>
                      <a:pt x="2" y="0"/>
                    </a:lnTo>
                    <a:lnTo>
                      <a:pt x="0" y="1"/>
                    </a:lnTo>
                    <a:lnTo>
                      <a:pt x="15" y="1"/>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1" name="Rectangle 179"/>
              <p:cNvSpPr>
                <a:spLocks noChangeArrowheads="1"/>
              </p:cNvSpPr>
              <p:nvPr/>
            </p:nvSpPr>
            <p:spPr bwMode="auto">
              <a:xfrm>
                <a:off x="8807451" y="5192713"/>
                <a:ext cx="17463" cy="3175"/>
              </a:xfrm>
              <a:prstGeom prst="rect">
                <a:avLst/>
              </a:prstGeom>
              <a:solidFill>
                <a:srgbClr val="8245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2" name="Rectangle 180"/>
              <p:cNvSpPr>
                <a:spLocks noChangeArrowheads="1"/>
              </p:cNvSpPr>
              <p:nvPr/>
            </p:nvSpPr>
            <p:spPr bwMode="auto">
              <a:xfrm>
                <a:off x="8807451" y="5192713"/>
                <a:ext cx="174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3" name="Freeform 181"/>
              <p:cNvSpPr>
                <a:spLocks/>
              </p:cNvSpPr>
              <p:nvPr/>
            </p:nvSpPr>
            <p:spPr bwMode="auto">
              <a:xfrm>
                <a:off x="8824913" y="5192713"/>
                <a:ext cx="7938" cy="3175"/>
              </a:xfrm>
              <a:custGeom>
                <a:avLst/>
                <a:gdLst>
                  <a:gd name="T0" fmla="*/ 5 w 5"/>
                  <a:gd name="T1" fmla="*/ 0 h 2"/>
                  <a:gd name="T2" fmla="*/ 0 w 5"/>
                  <a:gd name="T3" fmla="*/ 0 h 2"/>
                  <a:gd name="T4" fmla="*/ 0 w 5"/>
                  <a:gd name="T5" fmla="*/ 2 h 2"/>
                  <a:gd name="T6" fmla="*/ 3 w 5"/>
                  <a:gd name="T7" fmla="*/ 2 h 2"/>
                  <a:gd name="T8" fmla="*/ 5 w 5"/>
                  <a:gd name="T9" fmla="*/ 0 h 2"/>
                </a:gdLst>
                <a:ahLst/>
                <a:cxnLst>
                  <a:cxn ang="0">
                    <a:pos x="T0" y="T1"/>
                  </a:cxn>
                  <a:cxn ang="0">
                    <a:pos x="T2" y="T3"/>
                  </a:cxn>
                  <a:cxn ang="0">
                    <a:pos x="T4" y="T5"/>
                  </a:cxn>
                  <a:cxn ang="0">
                    <a:pos x="T6" y="T7"/>
                  </a:cxn>
                  <a:cxn ang="0">
                    <a:pos x="T8" y="T9"/>
                  </a:cxn>
                </a:cxnLst>
                <a:rect l="0" t="0" r="r" b="b"/>
                <a:pathLst>
                  <a:path w="5" h="2">
                    <a:moveTo>
                      <a:pt x="5" y="0"/>
                    </a:moveTo>
                    <a:lnTo>
                      <a:pt x="0" y="0"/>
                    </a:lnTo>
                    <a:lnTo>
                      <a:pt x="0" y="2"/>
                    </a:lnTo>
                    <a:lnTo>
                      <a:pt x="3" y="2"/>
                    </a:lnTo>
                    <a:lnTo>
                      <a:pt x="5" y="0"/>
                    </a:lnTo>
                    <a:close/>
                  </a:path>
                </a:pathLst>
              </a:custGeom>
              <a:solidFill>
                <a:srgbClr val="12B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4" name="Freeform 182"/>
              <p:cNvSpPr>
                <a:spLocks/>
              </p:cNvSpPr>
              <p:nvPr/>
            </p:nvSpPr>
            <p:spPr bwMode="auto">
              <a:xfrm>
                <a:off x="8824913" y="5192713"/>
                <a:ext cx="7938" cy="3175"/>
              </a:xfrm>
              <a:custGeom>
                <a:avLst/>
                <a:gdLst>
                  <a:gd name="T0" fmla="*/ 5 w 5"/>
                  <a:gd name="T1" fmla="*/ 0 h 2"/>
                  <a:gd name="T2" fmla="*/ 0 w 5"/>
                  <a:gd name="T3" fmla="*/ 0 h 2"/>
                  <a:gd name="T4" fmla="*/ 0 w 5"/>
                  <a:gd name="T5" fmla="*/ 2 h 2"/>
                  <a:gd name="T6" fmla="*/ 3 w 5"/>
                  <a:gd name="T7" fmla="*/ 2 h 2"/>
                  <a:gd name="T8" fmla="*/ 5 w 5"/>
                  <a:gd name="T9" fmla="*/ 0 h 2"/>
                </a:gdLst>
                <a:ahLst/>
                <a:cxnLst>
                  <a:cxn ang="0">
                    <a:pos x="T0" y="T1"/>
                  </a:cxn>
                  <a:cxn ang="0">
                    <a:pos x="T2" y="T3"/>
                  </a:cxn>
                  <a:cxn ang="0">
                    <a:pos x="T4" y="T5"/>
                  </a:cxn>
                  <a:cxn ang="0">
                    <a:pos x="T6" y="T7"/>
                  </a:cxn>
                  <a:cxn ang="0">
                    <a:pos x="T8" y="T9"/>
                  </a:cxn>
                </a:cxnLst>
                <a:rect l="0" t="0" r="r" b="b"/>
                <a:pathLst>
                  <a:path w="5" h="2">
                    <a:moveTo>
                      <a:pt x="5" y="0"/>
                    </a:moveTo>
                    <a:lnTo>
                      <a:pt x="0" y="0"/>
                    </a:lnTo>
                    <a:lnTo>
                      <a:pt x="0" y="2"/>
                    </a:lnTo>
                    <a:lnTo>
                      <a:pt x="3" y="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5" name="Rectangle 183"/>
              <p:cNvSpPr>
                <a:spLocks noChangeArrowheads="1"/>
              </p:cNvSpPr>
              <p:nvPr/>
            </p:nvSpPr>
            <p:spPr bwMode="auto">
              <a:xfrm>
                <a:off x="8970963" y="5192713"/>
                <a:ext cx="17463" cy="3175"/>
              </a:xfrm>
              <a:prstGeom prst="rect">
                <a:avLst/>
              </a:prstGeom>
              <a:solidFill>
                <a:srgbClr val="7B42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6" name="Rectangle 184"/>
              <p:cNvSpPr>
                <a:spLocks noChangeArrowheads="1"/>
              </p:cNvSpPr>
              <p:nvPr/>
            </p:nvSpPr>
            <p:spPr bwMode="auto">
              <a:xfrm>
                <a:off x="8970963" y="5192713"/>
                <a:ext cx="174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7" name="Freeform 185"/>
              <p:cNvSpPr>
                <a:spLocks/>
              </p:cNvSpPr>
              <p:nvPr/>
            </p:nvSpPr>
            <p:spPr bwMode="auto">
              <a:xfrm>
                <a:off x="8829676" y="5192713"/>
                <a:ext cx="141288" cy="3175"/>
              </a:xfrm>
              <a:custGeom>
                <a:avLst/>
                <a:gdLst>
                  <a:gd name="T0" fmla="*/ 89 w 89"/>
                  <a:gd name="T1" fmla="*/ 0 h 2"/>
                  <a:gd name="T2" fmla="*/ 2 w 89"/>
                  <a:gd name="T3" fmla="*/ 0 h 2"/>
                  <a:gd name="T4" fmla="*/ 0 w 89"/>
                  <a:gd name="T5" fmla="*/ 2 h 2"/>
                  <a:gd name="T6" fmla="*/ 89 w 89"/>
                  <a:gd name="T7" fmla="*/ 2 h 2"/>
                  <a:gd name="T8" fmla="*/ 89 w 89"/>
                  <a:gd name="T9" fmla="*/ 0 h 2"/>
                </a:gdLst>
                <a:ahLst/>
                <a:cxnLst>
                  <a:cxn ang="0">
                    <a:pos x="T0" y="T1"/>
                  </a:cxn>
                  <a:cxn ang="0">
                    <a:pos x="T2" y="T3"/>
                  </a:cxn>
                  <a:cxn ang="0">
                    <a:pos x="T4" y="T5"/>
                  </a:cxn>
                  <a:cxn ang="0">
                    <a:pos x="T6" y="T7"/>
                  </a:cxn>
                  <a:cxn ang="0">
                    <a:pos x="T8" y="T9"/>
                  </a:cxn>
                </a:cxnLst>
                <a:rect l="0" t="0" r="r" b="b"/>
                <a:pathLst>
                  <a:path w="89" h="2">
                    <a:moveTo>
                      <a:pt x="89" y="0"/>
                    </a:moveTo>
                    <a:lnTo>
                      <a:pt x="2" y="0"/>
                    </a:lnTo>
                    <a:lnTo>
                      <a:pt x="0" y="2"/>
                    </a:lnTo>
                    <a:lnTo>
                      <a:pt x="89" y="2"/>
                    </a:lnTo>
                    <a:lnTo>
                      <a:pt x="89" y="0"/>
                    </a:lnTo>
                    <a:close/>
                  </a:path>
                </a:pathLst>
              </a:custGeom>
              <a:solidFill>
                <a:srgbClr val="11AE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8" name="Freeform 186"/>
              <p:cNvSpPr>
                <a:spLocks/>
              </p:cNvSpPr>
              <p:nvPr/>
            </p:nvSpPr>
            <p:spPr bwMode="auto">
              <a:xfrm>
                <a:off x="8829676" y="5192713"/>
                <a:ext cx="141288" cy="3175"/>
              </a:xfrm>
              <a:custGeom>
                <a:avLst/>
                <a:gdLst>
                  <a:gd name="T0" fmla="*/ 89 w 89"/>
                  <a:gd name="T1" fmla="*/ 0 h 2"/>
                  <a:gd name="T2" fmla="*/ 2 w 89"/>
                  <a:gd name="T3" fmla="*/ 0 h 2"/>
                  <a:gd name="T4" fmla="*/ 0 w 89"/>
                  <a:gd name="T5" fmla="*/ 2 h 2"/>
                  <a:gd name="T6" fmla="*/ 89 w 89"/>
                  <a:gd name="T7" fmla="*/ 2 h 2"/>
                  <a:gd name="T8" fmla="*/ 89 w 89"/>
                  <a:gd name="T9" fmla="*/ 0 h 2"/>
                </a:gdLst>
                <a:ahLst/>
                <a:cxnLst>
                  <a:cxn ang="0">
                    <a:pos x="T0" y="T1"/>
                  </a:cxn>
                  <a:cxn ang="0">
                    <a:pos x="T2" y="T3"/>
                  </a:cxn>
                  <a:cxn ang="0">
                    <a:pos x="T4" y="T5"/>
                  </a:cxn>
                  <a:cxn ang="0">
                    <a:pos x="T6" y="T7"/>
                  </a:cxn>
                  <a:cxn ang="0">
                    <a:pos x="T8" y="T9"/>
                  </a:cxn>
                </a:cxnLst>
                <a:rect l="0" t="0" r="r" b="b"/>
                <a:pathLst>
                  <a:path w="89" h="2">
                    <a:moveTo>
                      <a:pt x="89" y="0"/>
                    </a:moveTo>
                    <a:lnTo>
                      <a:pt x="2" y="0"/>
                    </a:lnTo>
                    <a:lnTo>
                      <a:pt x="0" y="2"/>
                    </a:lnTo>
                    <a:lnTo>
                      <a:pt x="89" y="2"/>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9" name="Freeform 197"/>
              <p:cNvSpPr>
                <a:spLocks noEditPoints="1"/>
              </p:cNvSpPr>
              <p:nvPr/>
            </p:nvSpPr>
            <p:spPr bwMode="auto">
              <a:xfrm>
                <a:off x="7610476" y="5232400"/>
                <a:ext cx="407988" cy="50800"/>
              </a:xfrm>
              <a:custGeom>
                <a:avLst/>
                <a:gdLst>
                  <a:gd name="T0" fmla="*/ 154 w 547"/>
                  <a:gd name="T1" fmla="*/ 66 h 68"/>
                  <a:gd name="T2" fmla="*/ 0 w 547"/>
                  <a:gd name="T3" fmla="*/ 66 h 68"/>
                  <a:gd name="T4" fmla="*/ 10 w 547"/>
                  <a:gd name="T5" fmla="*/ 68 h 68"/>
                  <a:gd name="T6" fmla="*/ 154 w 547"/>
                  <a:gd name="T7" fmla="*/ 68 h 68"/>
                  <a:gd name="T8" fmla="*/ 154 w 547"/>
                  <a:gd name="T9" fmla="*/ 66 h 68"/>
                  <a:gd name="T10" fmla="*/ 295 w 547"/>
                  <a:gd name="T11" fmla="*/ 66 h 68"/>
                  <a:gd name="T12" fmla="*/ 220 w 547"/>
                  <a:gd name="T13" fmla="*/ 66 h 68"/>
                  <a:gd name="T14" fmla="*/ 220 w 547"/>
                  <a:gd name="T15" fmla="*/ 68 h 68"/>
                  <a:gd name="T16" fmla="*/ 295 w 547"/>
                  <a:gd name="T17" fmla="*/ 68 h 68"/>
                  <a:gd name="T18" fmla="*/ 295 w 547"/>
                  <a:gd name="T19" fmla="*/ 66 h 68"/>
                  <a:gd name="T20" fmla="*/ 547 w 547"/>
                  <a:gd name="T21" fmla="*/ 0 h 68"/>
                  <a:gd name="T22" fmla="*/ 547 w 547"/>
                  <a:gd name="T23" fmla="*/ 38 h 68"/>
                  <a:gd name="T24" fmla="*/ 519 w 547"/>
                  <a:gd name="T25" fmla="*/ 66 h 68"/>
                  <a:gd name="T26" fmla="*/ 480 w 547"/>
                  <a:gd name="T27" fmla="*/ 66 h 68"/>
                  <a:gd name="T28" fmla="*/ 480 w 547"/>
                  <a:gd name="T29" fmla="*/ 66 h 68"/>
                  <a:gd name="T30" fmla="*/ 360 w 547"/>
                  <a:gd name="T31" fmla="*/ 66 h 68"/>
                  <a:gd name="T32" fmla="*/ 360 w 547"/>
                  <a:gd name="T33" fmla="*/ 68 h 68"/>
                  <a:gd name="T34" fmla="*/ 519 w 547"/>
                  <a:gd name="T35" fmla="*/ 68 h 68"/>
                  <a:gd name="T36" fmla="*/ 547 w 547"/>
                  <a:gd name="T37" fmla="*/ 39 h 68"/>
                  <a:gd name="T38" fmla="*/ 547 w 547"/>
                  <a:gd name="T39" fmla="*/ 0 h 68"/>
                  <a:gd name="T40" fmla="*/ 547 w 547"/>
                  <a:gd name="T4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7" h="68">
                    <a:moveTo>
                      <a:pt x="154" y="66"/>
                    </a:moveTo>
                    <a:cubicBezTo>
                      <a:pt x="0" y="66"/>
                      <a:pt x="0" y="66"/>
                      <a:pt x="0" y="66"/>
                    </a:cubicBezTo>
                    <a:cubicBezTo>
                      <a:pt x="5" y="68"/>
                      <a:pt x="10" y="68"/>
                      <a:pt x="10" y="68"/>
                    </a:cubicBezTo>
                    <a:cubicBezTo>
                      <a:pt x="154" y="68"/>
                      <a:pt x="154" y="68"/>
                      <a:pt x="154" y="68"/>
                    </a:cubicBezTo>
                    <a:cubicBezTo>
                      <a:pt x="154" y="66"/>
                      <a:pt x="154" y="66"/>
                      <a:pt x="154" y="66"/>
                    </a:cubicBezTo>
                    <a:moveTo>
                      <a:pt x="295" y="66"/>
                    </a:moveTo>
                    <a:cubicBezTo>
                      <a:pt x="220" y="66"/>
                      <a:pt x="220" y="66"/>
                      <a:pt x="220" y="66"/>
                    </a:cubicBezTo>
                    <a:cubicBezTo>
                      <a:pt x="220" y="68"/>
                      <a:pt x="220" y="68"/>
                      <a:pt x="220" y="68"/>
                    </a:cubicBezTo>
                    <a:cubicBezTo>
                      <a:pt x="295" y="68"/>
                      <a:pt x="295" y="68"/>
                      <a:pt x="295" y="68"/>
                    </a:cubicBezTo>
                    <a:cubicBezTo>
                      <a:pt x="295" y="66"/>
                      <a:pt x="295" y="66"/>
                      <a:pt x="295" y="66"/>
                    </a:cubicBezTo>
                    <a:moveTo>
                      <a:pt x="547" y="0"/>
                    </a:moveTo>
                    <a:cubicBezTo>
                      <a:pt x="547" y="38"/>
                      <a:pt x="547" y="38"/>
                      <a:pt x="547" y="38"/>
                    </a:cubicBezTo>
                    <a:cubicBezTo>
                      <a:pt x="547" y="38"/>
                      <a:pt x="547" y="66"/>
                      <a:pt x="519" y="66"/>
                    </a:cubicBezTo>
                    <a:cubicBezTo>
                      <a:pt x="480" y="66"/>
                      <a:pt x="480" y="66"/>
                      <a:pt x="480" y="66"/>
                    </a:cubicBezTo>
                    <a:cubicBezTo>
                      <a:pt x="480" y="66"/>
                      <a:pt x="480" y="66"/>
                      <a:pt x="480" y="66"/>
                    </a:cubicBezTo>
                    <a:cubicBezTo>
                      <a:pt x="360" y="66"/>
                      <a:pt x="360" y="66"/>
                      <a:pt x="360" y="66"/>
                    </a:cubicBezTo>
                    <a:cubicBezTo>
                      <a:pt x="360" y="68"/>
                      <a:pt x="360" y="68"/>
                      <a:pt x="360" y="68"/>
                    </a:cubicBezTo>
                    <a:cubicBezTo>
                      <a:pt x="519" y="68"/>
                      <a:pt x="519" y="68"/>
                      <a:pt x="519" y="68"/>
                    </a:cubicBezTo>
                    <a:cubicBezTo>
                      <a:pt x="547" y="68"/>
                      <a:pt x="547" y="39"/>
                      <a:pt x="547" y="39"/>
                    </a:cubicBezTo>
                    <a:cubicBezTo>
                      <a:pt x="547" y="0"/>
                      <a:pt x="547" y="0"/>
                      <a:pt x="547" y="0"/>
                    </a:cubicBezTo>
                    <a:cubicBezTo>
                      <a:pt x="547" y="0"/>
                      <a:pt x="547" y="0"/>
                      <a:pt x="547" y="0"/>
                    </a:cubicBezTo>
                  </a:path>
                </a:pathLst>
              </a:custGeom>
              <a:solidFill>
                <a:srgbClr val="14CC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0" name="Rectangle 198"/>
              <p:cNvSpPr>
                <a:spLocks noChangeArrowheads="1"/>
              </p:cNvSpPr>
              <p:nvPr/>
            </p:nvSpPr>
            <p:spPr bwMode="auto">
              <a:xfrm>
                <a:off x="7831138" y="5281613"/>
                <a:ext cx="47625" cy="1588"/>
              </a:xfrm>
              <a:prstGeom prst="rect">
                <a:avLst/>
              </a:prstGeom>
              <a:solidFill>
                <a:srgbClr val="001E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1" name="Rectangle 199"/>
              <p:cNvSpPr>
                <a:spLocks noChangeArrowheads="1"/>
              </p:cNvSpPr>
              <p:nvPr/>
            </p:nvSpPr>
            <p:spPr bwMode="auto">
              <a:xfrm>
                <a:off x="7831138" y="5281613"/>
                <a:ext cx="476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2" name="Rectangle 200"/>
              <p:cNvSpPr>
                <a:spLocks noChangeArrowheads="1"/>
              </p:cNvSpPr>
              <p:nvPr/>
            </p:nvSpPr>
            <p:spPr bwMode="auto">
              <a:xfrm>
                <a:off x="7726363" y="5281613"/>
                <a:ext cx="49213" cy="1588"/>
              </a:xfrm>
              <a:prstGeom prst="rect">
                <a:avLst/>
              </a:prstGeom>
              <a:solidFill>
                <a:srgbClr val="001E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3" name="Rectangle 201"/>
              <p:cNvSpPr>
                <a:spLocks noChangeArrowheads="1"/>
              </p:cNvSpPr>
              <p:nvPr/>
            </p:nvSpPr>
            <p:spPr bwMode="auto">
              <a:xfrm>
                <a:off x="7726363" y="5281613"/>
                <a:ext cx="49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4" name="Freeform 202"/>
              <p:cNvSpPr>
                <a:spLocks/>
              </p:cNvSpPr>
              <p:nvPr/>
            </p:nvSpPr>
            <p:spPr bwMode="auto">
              <a:xfrm>
                <a:off x="7596188" y="5260975"/>
                <a:ext cx="373063" cy="20638"/>
              </a:xfrm>
              <a:custGeom>
                <a:avLst/>
                <a:gdLst>
                  <a:gd name="T0" fmla="*/ 0 w 499"/>
                  <a:gd name="T1" fmla="*/ 0 h 28"/>
                  <a:gd name="T2" fmla="*/ 0 w 499"/>
                  <a:gd name="T3" fmla="*/ 1 h 28"/>
                  <a:gd name="T4" fmla="*/ 19 w 499"/>
                  <a:gd name="T5" fmla="*/ 28 h 28"/>
                  <a:gd name="T6" fmla="*/ 173 w 499"/>
                  <a:gd name="T7" fmla="*/ 28 h 28"/>
                  <a:gd name="T8" fmla="*/ 239 w 499"/>
                  <a:gd name="T9" fmla="*/ 28 h 28"/>
                  <a:gd name="T10" fmla="*/ 314 w 499"/>
                  <a:gd name="T11" fmla="*/ 28 h 28"/>
                  <a:gd name="T12" fmla="*/ 379 w 499"/>
                  <a:gd name="T13" fmla="*/ 28 h 28"/>
                  <a:gd name="T14" fmla="*/ 499 w 499"/>
                  <a:gd name="T15" fmla="*/ 28 h 28"/>
                  <a:gd name="T16" fmla="*/ 499 w 499"/>
                  <a:gd name="T17" fmla="*/ 28 h 28"/>
                  <a:gd name="T18" fmla="*/ 29 w 499"/>
                  <a:gd name="T19" fmla="*/ 28 h 28"/>
                  <a:gd name="T20" fmla="*/ 0 w 499"/>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9" h="28">
                    <a:moveTo>
                      <a:pt x="0" y="0"/>
                    </a:moveTo>
                    <a:cubicBezTo>
                      <a:pt x="0" y="1"/>
                      <a:pt x="0" y="1"/>
                      <a:pt x="0" y="1"/>
                    </a:cubicBezTo>
                    <a:cubicBezTo>
                      <a:pt x="0" y="19"/>
                      <a:pt x="11" y="25"/>
                      <a:pt x="19" y="28"/>
                    </a:cubicBezTo>
                    <a:cubicBezTo>
                      <a:pt x="173" y="28"/>
                      <a:pt x="173" y="28"/>
                      <a:pt x="173" y="28"/>
                    </a:cubicBezTo>
                    <a:cubicBezTo>
                      <a:pt x="239" y="28"/>
                      <a:pt x="239" y="28"/>
                      <a:pt x="239" y="28"/>
                    </a:cubicBezTo>
                    <a:cubicBezTo>
                      <a:pt x="314" y="28"/>
                      <a:pt x="314" y="28"/>
                      <a:pt x="314" y="28"/>
                    </a:cubicBezTo>
                    <a:cubicBezTo>
                      <a:pt x="379" y="28"/>
                      <a:pt x="379" y="28"/>
                      <a:pt x="379" y="28"/>
                    </a:cubicBezTo>
                    <a:cubicBezTo>
                      <a:pt x="499" y="28"/>
                      <a:pt x="499" y="28"/>
                      <a:pt x="499" y="28"/>
                    </a:cubicBezTo>
                    <a:cubicBezTo>
                      <a:pt x="499" y="28"/>
                      <a:pt x="499" y="28"/>
                      <a:pt x="499" y="28"/>
                    </a:cubicBezTo>
                    <a:cubicBezTo>
                      <a:pt x="29" y="28"/>
                      <a:pt x="29" y="28"/>
                      <a:pt x="29" y="28"/>
                    </a:cubicBezTo>
                    <a:cubicBezTo>
                      <a:pt x="29" y="28"/>
                      <a:pt x="1" y="28"/>
                      <a:pt x="0" y="0"/>
                    </a:cubicBezTo>
                  </a:path>
                </a:pathLst>
              </a:custGeom>
              <a:solidFill>
                <a:srgbClr val="6123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5" name="Freeform 203"/>
              <p:cNvSpPr>
                <a:spLocks/>
              </p:cNvSpPr>
              <p:nvPr/>
            </p:nvSpPr>
            <p:spPr bwMode="auto">
              <a:xfrm>
                <a:off x="7596188" y="4987925"/>
                <a:ext cx="422275" cy="293688"/>
              </a:xfrm>
              <a:custGeom>
                <a:avLst/>
                <a:gdLst>
                  <a:gd name="T0" fmla="*/ 566 w 566"/>
                  <a:gd name="T1" fmla="*/ 0 h 394"/>
                  <a:gd name="T2" fmla="*/ 538 w 566"/>
                  <a:gd name="T3" fmla="*/ 17 h 394"/>
                  <a:gd name="T4" fmla="*/ 538 w 566"/>
                  <a:gd name="T5" fmla="*/ 309 h 394"/>
                  <a:gd name="T6" fmla="*/ 50 w 566"/>
                  <a:gd name="T7" fmla="*/ 309 h 394"/>
                  <a:gd name="T8" fmla="*/ 0 w 566"/>
                  <a:gd name="T9" fmla="*/ 339 h 394"/>
                  <a:gd name="T10" fmla="*/ 0 w 566"/>
                  <a:gd name="T11" fmla="*/ 366 h 394"/>
                  <a:gd name="T12" fmla="*/ 29 w 566"/>
                  <a:gd name="T13" fmla="*/ 394 h 394"/>
                  <a:gd name="T14" fmla="*/ 499 w 566"/>
                  <a:gd name="T15" fmla="*/ 394 h 394"/>
                  <a:gd name="T16" fmla="*/ 538 w 566"/>
                  <a:gd name="T17" fmla="*/ 394 h 394"/>
                  <a:gd name="T18" fmla="*/ 566 w 566"/>
                  <a:gd name="T19" fmla="*/ 366 h 394"/>
                  <a:gd name="T20" fmla="*/ 566 w 566"/>
                  <a:gd name="T21" fmla="*/ 328 h 394"/>
                  <a:gd name="T22" fmla="*/ 566 w 566"/>
                  <a:gd name="T2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394">
                    <a:moveTo>
                      <a:pt x="566" y="0"/>
                    </a:moveTo>
                    <a:cubicBezTo>
                      <a:pt x="538" y="17"/>
                      <a:pt x="538" y="17"/>
                      <a:pt x="538" y="17"/>
                    </a:cubicBezTo>
                    <a:cubicBezTo>
                      <a:pt x="538" y="309"/>
                      <a:pt x="538" y="309"/>
                      <a:pt x="538" y="309"/>
                    </a:cubicBezTo>
                    <a:cubicBezTo>
                      <a:pt x="50" y="309"/>
                      <a:pt x="50" y="309"/>
                      <a:pt x="50" y="309"/>
                    </a:cubicBezTo>
                    <a:cubicBezTo>
                      <a:pt x="0" y="339"/>
                      <a:pt x="0" y="339"/>
                      <a:pt x="0" y="339"/>
                    </a:cubicBezTo>
                    <a:cubicBezTo>
                      <a:pt x="0" y="366"/>
                      <a:pt x="0" y="366"/>
                      <a:pt x="0" y="366"/>
                    </a:cubicBezTo>
                    <a:cubicBezTo>
                      <a:pt x="1" y="394"/>
                      <a:pt x="29" y="394"/>
                      <a:pt x="29" y="394"/>
                    </a:cubicBezTo>
                    <a:cubicBezTo>
                      <a:pt x="499" y="394"/>
                      <a:pt x="499" y="394"/>
                      <a:pt x="499" y="394"/>
                    </a:cubicBezTo>
                    <a:cubicBezTo>
                      <a:pt x="538" y="394"/>
                      <a:pt x="538" y="394"/>
                      <a:pt x="538" y="394"/>
                    </a:cubicBezTo>
                    <a:cubicBezTo>
                      <a:pt x="566" y="394"/>
                      <a:pt x="566" y="366"/>
                      <a:pt x="566" y="366"/>
                    </a:cubicBezTo>
                    <a:cubicBezTo>
                      <a:pt x="566" y="328"/>
                      <a:pt x="566" y="328"/>
                      <a:pt x="566" y="328"/>
                    </a:cubicBezTo>
                    <a:cubicBezTo>
                      <a:pt x="566" y="0"/>
                      <a:pt x="566" y="0"/>
                      <a:pt x="566" y="0"/>
                    </a:cubicBezTo>
                  </a:path>
                </a:pathLst>
              </a:custGeom>
              <a:solidFill>
                <a:srgbClr val="914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6" name="Freeform 204"/>
              <p:cNvSpPr>
                <a:spLocks/>
              </p:cNvSpPr>
              <p:nvPr/>
            </p:nvSpPr>
            <p:spPr bwMode="auto">
              <a:xfrm>
                <a:off x="7634288" y="5000625"/>
                <a:ext cx="363538" cy="217488"/>
              </a:xfrm>
              <a:custGeom>
                <a:avLst/>
                <a:gdLst>
                  <a:gd name="T0" fmla="*/ 229 w 229"/>
                  <a:gd name="T1" fmla="*/ 0 h 137"/>
                  <a:gd name="T2" fmla="*/ 0 w 229"/>
                  <a:gd name="T3" fmla="*/ 137 h 137"/>
                  <a:gd name="T4" fmla="*/ 229 w 229"/>
                  <a:gd name="T5" fmla="*/ 137 h 137"/>
                  <a:gd name="T6" fmla="*/ 229 w 229"/>
                  <a:gd name="T7" fmla="*/ 0 h 137"/>
                </a:gdLst>
                <a:ahLst/>
                <a:cxnLst>
                  <a:cxn ang="0">
                    <a:pos x="T0" y="T1"/>
                  </a:cxn>
                  <a:cxn ang="0">
                    <a:pos x="T2" y="T3"/>
                  </a:cxn>
                  <a:cxn ang="0">
                    <a:pos x="T4" y="T5"/>
                  </a:cxn>
                  <a:cxn ang="0">
                    <a:pos x="T6" y="T7"/>
                  </a:cxn>
                </a:cxnLst>
                <a:rect l="0" t="0" r="r" b="b"/>
                <a:pathLst>
                  <a:path w="229" h="137">
                    <a:moveTo>
                      <a:pt x="229" y="0"/>
                    </a:moveTo>
                    <a:lnTo>
                      <a:pt x="0" y="137"/>
                    </a:lnTo>
                    <a:lnTo>
                      <a:pt x="229" y="137"/>
                    </a:lnTo>
                    <a:lnTo>
                      <a:pt x="229"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7" name="Freeform 205"/>
              <p:cNvSpPr>
                <a:spLocks/>
              </p:cNvSpPr>
              <p:nvPr/>
            </p:nvSpPr>
            <p:spPr bwMode="auto">
              <a:xfrm>
                <a:off x="7634288" y="5000625"/>
                <a:ext cx="363538" cy="217488"/>
              </a:xfrm>
              <a:custGeom>
                <a:avLst/>
                <a:gdLst>
                  <a:gd name="T0" fmla="*/ 229 w 229"/>
                  <a:gd name="T1" fmla="*/ 0 h 137"/>
                  <a:gd name="T2" fmla="*/ 0 w 229"/>
                  <a:gd name="T3" fmla="*/ 137 h 137"/>
                  <a:gd name="T4" fmla="*/ 229 w 229"/>
                  <a:gd name="T5" fmla="*/ 137 h 137"/>
                  <a:gd name="T6" fmla="*/ 229 w 229"/>
                  <a:gd name="T7" fmla="*/ 0 h 137"/>
                </a:gdLst>
                <a:ahLst/>
                <a:cxnLst>
                  <a:cxn ang="0">
                    <a:pos x="T0" y="T1"/>
                  </a:cxn>
                  <a:cxn ang="0">
                    <a:pos x="T2" y="T3"/>
                  </a:cxn>
                  <a:cxn ang="0">
                    <a:pos x="T4" y="T5"/>
                  </a:cxn>
                  <a:cxn ang="0">
                    <a:pos x="T6" y="T7"/>
                  </a:cxn>
                </a:cxnLst>
                <a:rect l="0" t="0" r="r" b="b"/>
                <a:pathLst>
                  <a:path w="229" h="137">
                    <a:moveTo>
                      <a:pt x="229" y="0"/>
                    </a:moveTo>
                    <a:lnTo>
                      <a:pt x="0" y="137"/>
                    </a:lnTo>
                    <a:lnTo>
                      <a:pt x="229" y="137"/>
                    </a:lnTo>
                    <a:lnTo>
                      <a:pt x="2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8" name="Freeform 206"/>
              <p:cNvSpPr>
                <a:spLocks/>
              </p:cNvSpPr>
              <p:nvPr/>
            </p:nvSpPr>
            <p:spPr bwMode="auto">
              <a:xfrm>
                <a:off x="8551863" y="5037138"/>
                <a:ext cx="184150" cy="242888"/>
              </a:xfrm>
              <a:custGeom>
                <a:avLst/>
                <a:gdLst>
                  <a:gd name="T0" fmla="*/ 0 w 247"/>
                  <a:gd name="T1" fmla="*/ 0 h 326"/>
                  <a:gd name="T2" fmla="*/ 0 w 247"/>
                  <a:gd name="T3" fmla="*/ 298 h 326"/>
                  <a:gd name="T4" fmla="*/ 29 w 247"/>
                  <a:gd name="T5" fmla="*/ 326 h 326"/>
                  <a:gd name="T6" fmla="*/ 218 w 247"/>
                  <a:gd name="T7" fmla="*/ 326 h 326"/>
                  <a:gd name="T8" fmla="*/ 247 w 247"/>
                  <a:gd name="T9" fmla="*/ 298 h 326"/>
                  <a:gd name="T10" fmla="*/ 247 w 247"/>
                  <a:gd name="T11" fmla="*/ 147 h 326"/>
                  <a:gd name="T12" fmla="*/ 218 w 247"/>
                  <a:gd name="T13" fmla="*/ 130 h 326"/>
                  <a:gd name="T14" fmla="*/ 218 w 247"/>
                  <a:gd name="T15" fmla="*/ 241 h 326"/>
                  <a:gd name="T16" fmla="*/ 29 w 247"/>
                  <a:gd name="T17" fmla="*/ 241 h 326"/>
                  <a:gd name="T18" fmla="*/ 29 w 247"/>
                  <a:gd name="T19" fmla="*/ 17 h 326"/>
                  <a:gd name="T20" fmla="*/ 0 w 247"/>
                  <a:gd name="T2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7" h="326">
                    <a:moveTo>
                      <a:pt x="0" y="0"/>
                    </a:moveTo>
                    <a:cubicBezTo>
                      <a:pt x="0" y="298"/>
                      <a:pt x="0" y="298"/>
                      <a:pt x="0" y="298"/>
                    </a:cubicBezTo>
                    <a:cubicBezTo>
                      <a:pt x="0" y="298"/>
                      <a:pt x="0" y="326"/>
                      <a:pt x="29" y="326"/>
                    </a:cubicBezTo>
                    <a:cubicBezTo>
                      <a:pt x="218" y="326"/>
                      <a:pt x="218" y="326"/>
                      <a:pt x="218" y="326"/>
                    </a:cubicBezTo>
                    <a:cubicBezTo>
                      <a:pt x="218" y="326"/>
                      <a:pt x="247" y="326"/>
                      <a:pt x="247" y="298"/>
                    </a:cubicBezTo>
                    <a:cubicBezTo>
                      <a:pt x="247" y="147"/>
                      <a:pt x="247" y="147"/>
                      <a:pt x="247" y="147"/>
                    </a:cubicBezTo>
                    <a:cubicBezTo>
                      <a:pt x="218" y="130"/>
                      <a:pt x="218" y="130"/>
                      <a:pt x="218" y="130"/>
                    </a:cubicBezTo>
                    <a:cubicBezTo>
                      <a:pt x="218" y="241"/>
                      <a:pt x="218" y="241"/>
                      <a:pt x="218" y="241"/>
                    </a:cubicBezTo>
                    <a:cubicBezTo>
                      <a:pt x="29" y="241"/>
                      <a:pt x="29" y="241"/>
                      <a:pt x="29" y="241"/>
                    </a:cubicBezTo>
                    <a:cubicBezTo>
                      <a:pt x="29" y="17"/>
                      <a:pt x="29" y="17"/>
                      <a:pt x="29" y="17"/>
                    </a:cubicBezTo>
                    <a:cubicBezTo>
                      <a:pt x="0" y="0"/>
                      <a:pt x="0" y="0"/>
                      <a:pt x="0" y="0"/>
                    </a:cubicBezTo>
                  </a:path>
                </a:pathLst>
              </a:custGeom>
              <a:solidFill>
                <a:srgbClr val="914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9" name="Freeform 207"/>
              <p:cNvSpPr>
                <a:spLocks/>
              </p:cNvSpPr>
              <p:nvPr/>
            </p:nvSpPr>
            <p:spPr bwMode="auto">
              <a:xfrm>
                <a:off x="8572501" y="5049838"/>
                <a:ext cx="141288" cy="166688"/>
              </a:xfrm>
              <a:custGeom>
                <a:avLst/>
                <a:gdLst>
                  <a:gd name="T0" fmla="*/ 0 w 89"/>
                  <a:gd name="T1" fmla="*/ 0 h 105"/>
                  <a:gd name="T2" fmla="*/ 0 w 89"/>
                  <a:gd name="T3" fmla="*/ 105 h 105"/>
                  <a:gd name="T4" fmla="*/ 89 w 89"/>
                  <a:gd name="T5" fmla="*/ 105 h 105"/>
                  <a:gd name="T6" fmla="*/ 89 w 89"/>
                  <a:gd name="T7" fmla="*/ 53 h 105"/>
                  <a:gd name="T8" fmla="*/ 0 w 89"/>
                  <a:gd name="T9" fmla="*/ 0 h 105"/>
                </a:gdLst>
                <a:ahLst/>
                <a:cxnLst>
                  <a:cxn ang="0">
                    <a:pos x="T0" y="T1"/>
                  </a:cxn>
                  <a:cxn ang="0">
                    <a:pos x="T2" y="T3"/>
                  </a:cxn>
                  <a:cxn ang="0">
                    <a:pos x="T4" y="T5"/>
                  </a:cxn>
                  <a:cxn ang="0">
                    <a:pos x="T6" y="T7"/>
                  </a:cxn>
                  <a:cxn ang="0">
                    <a:pos x="T8" y="T9"/>
                  </a:cxn>
                </a:cxnLst>
                <a:rect l="0" t="0" r="r" b="b"/>
                <a:pathLst>
                  <a:path w="89" h="105">
                    <a:moveTo>
                      <a:pt x="0" y="0"/>
                    </a:moveTo>
                    <a:lnTo>
                      <a:pt x="0" y="105"/>
                    </a:lnTo>
                    <a:lnTo>
                      <a:pt x="89" y="105"/>
                    </a:lnTo>
                    <a:lnTo>
                      <a:pt x="89" y="53"/>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0" name="Freeform 208"/>
              <p:cNvSpPr>
                <a:spLocks/>
              </p:cNvSpPr>
              <p:nvPr/>
            </p:nvSpPr>
            <p:spPr bwMode="auto">
              <a:xfrm>
                <a:off x="8572501" y="5049838"/>
                <a:ext cx="141288" cy="166688"/>
              </a:xfrm>
              <a:custGeom>
                <a:avLst/>
                <a:gdLst>
                  <a:gd name="T0" fmla="*/ 0 w 89"/>
                  <a:gd name="T1" fmla="*/ 0 h 105"/>
                  <a:gd name="T2" fmla="*/ 0 w 89"/>
                  <a:gd name="T3" fmla="*/ 105 h 105"/>
                  <a:gd name="T4" fmla="*/ 89 w 89"/>
                  <a:gd name="T5" fmla="*/ 105 h 105"/>
                  <a:gd name="T6" fmla="*/ 89 w 89"/>
                  <a:gd name="T7" fmla="*/ 53 h 105"/>
                  <a:gd name="T8" fmla="*/ 0 w 89"/>
                  <a:gd name="T9" fmla="*/ 0 h 105"/>
                </a:gdLst>
                <a:ahLst/>
                <a:cxnLst>
                  <a:cxn ang="0">
                    <a:pos x="T0" y="T1"/>
                  </a:cxn>
                  <a:cxn ang="0">
                    <a:pos x="T2" y="T3"/>
                  </a:cxn>
                  <a:cxn ang="0">
                    <a:pos x="T4" y="T5"/>
                  </a:cxn>
                  <a:cxn ang="0">
                    <a:pos x="T6" y="T7"/>
                  </a:cxn>
                  <a:cxn ang="0">
                    <a:pos x="T8" y="T9"/>
                  </a:cxn>
                </a:cxnLst>
                <a:rect l="0" t="0" r="r" b="b"/>
                <a:pathLst>
                  <a:path w="89" h="105">
                    <a:moveTo>
                      <a:pt x="0" y="0"/>
                    </a:moveTo>
                    <a:lnTo>
                      <a:pt x="0" y="105"/>
                    </a:lnTo>
                    <a:lnTo>
                      <a:pt x="89" y="105"/>
                    </a:lnTo>
                    <a:lnTo>
                      <a:pt x="89" y="5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1" name="Rectangle 209"/>
              <p:cNvSpPr>
                <a:spLocks noChangeArrowheads="1"/>
              </p:cNvSpPr>
              <p:nvPr/>
            </p:nvSpPr>
            <p:spPr bwMode="auto">
              <a:xfrm>
                <a:off x="8870951" y="5337175"/>
                <a:ext cx="36513" cy="79375"/>
              </a:xfrm>
              <a:prstGeom prst="rect">
                <a:avLst/>
              </a:prstGeom>
              <a:solidFill>
                <a:srgbClr val="4224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6" name="Group 5"/>
          <p:cNvGrpSpPr/>
          <p:nvPr/>
        </p:nvGrpSpPr>
        <p:grpSpPr>
          <a:xfrm>
            <a:off x="6838843" y="2740211"/>
            <a:ext cx="1521571" cy="1654564"/>
            <a:chOff x="6402327" y="2740211"/>
            <a:chExt cx="1521571" cy="1654564"/>
          </a:xfrm>
        </p:grpSpPr>
        <p:pic>
          <p:nvPicPr>
            <p:cNvPr id="262" name="Picture 261"/>
            <p:cNvPicPr>
              <a:picLocks noChangeAspect="1"/>
            </p:cNvPicPr>
            <p:nvPr/>
          </p:nvPicPr>
          <p:blipFill>
            <a:blip r:embed="rId3"/>
            <a:stretch>
              <a:fillRect/>
            </a:stretch>
          </p:blipFill>
          <p:spPr>
            <a:xfrm>
              <a:off x="6671156" y="2740211"/>
              <a:ext cx="949065" cy="1654564"/>
            </a:xfrm>
            <a:prstGeom prst="rect">
              <a:avLst/>
            </a:prstGeom>
          </p:spPr>
        </p:pic>
        <p:sp>
          <p:nvSpPr>
            <p:cNvPr id="24" name="TextBox 23"/>
            <p:cNvSpPr txBox="1"/>
            <p:nvPr/>
          </p:nvSpPr>
          <p:spPr>
            <a:xfrm>
              <a:off x="6402327" y="3490246"/>
              <a:ext cx="1521571" cy="615553"/>
            </a:xfrm>
            <a:prstGeom prst="rect">
              <a:avLst/>
            </a:prstGeom>
            <a:noFill/>
          </p:spPr>
          <p:txBody>
            <a:bodyPr wrap="none" lIns="0" tIns="0" rIns="0" bIns="0" rtlCol="0">
              <a:spAutoFit/>
            </a:bodyPr>
            <a:lstStyle/>
            <a:p>
              <a:pPr algn="ctr"/>
              <a:r>
                <a:rPr lang="en-US" sz="2000" spc="-70" dirty="0" smtClean="0">
                  <a:solidFill>
                    <a:schemeClr val="bg1"/>
                  </a:solidFill>
                </a:rPr>
                <a:t>Add-in </a:t>
              </a:r>
              <a:r>
                <a:rPr lang="en-US" sz="2000" spc="-70" dirty="0" smtClean="0">
                  <a:solidFill>
                    <a:schemeClr val="bg1"/>
                  </a:solidFill>
                </a:rPr>
                <a:t>model </a:t>
              </a:r>
              <a:br>
                <a:rPr lang="en-US" sz="2000" spc="-70" dirty="0" smtClean="0">
                  <a:solidFill>
                    <a:schemeClr val="bg1"/>
                  </a:solidFill>
                </a:rPr>
              </a:br>
              <a:r>
                <a:rPr lang="en-US" sz="2000" spc="-70" dirty="0" smtClean="0">
                  <a:solidFill>
                    <a:schemeClr val="bg1"/>
                  </a:solidFill>
                </a:rPr>
                <a:t>principles</a:t>
              </a:r>
              <a:endParaRPr lang="en-GB" sz="2000" spc="-70" dirty="0" smtClean="0">
                <a:solidFill>
                  <a:schemeClr val="bg1"/>
                </a:solidFill>
              </a:endParaRPr>
            </a:p>
          </p:txBody>
        </p:sp>
      </p:gr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1000"/>
                            </p:stCondLst>
                            <p:childTnLst>
                              <p:par>
                                <p:cTn id="9" presetID="42" presetClass="entr" presetSubtype="0" fill="hold" nodeType="after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25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tx1"/>
                </a:solidFill>
              </a:rPr>
              <a:t>SharePoint </a:t>
            </a:r>
            <a:r>
              <a:rPr lang="en-US" dirty="0" smtClean="0">
                <a:solidFill>
                  <a:schemeClr val="tx1"/>
                </a:solidFill>
              </a:rPr>
              <a:t>add-in </a:t>
            </a:r>
            <a:r>
              <a:rPr lang="en-US" dirty="0" smtClean="0">
                <a:solidFill>
                  <a:schemeClr val="tx1"/>
                </a:solidFill>
              </a:rPr>
              <a:t>model </a:t>
            </a:r>
            <a:endParaRPr lang="en-US" dirty="0">
              <a:solidFill>
                <a:schemeClr val="tx1"/>
              </a:solidFill>
            </a:endParaRPr>
          </a:p>
        </p:txBody>
      </p:sp>
      <p:sp>
        <p:nvSpPr>
          <p:cNvPr id="6" name="TextBox 5"/>
          <p:cNvSpPr txBox="1"/>
          <p:nvPr/>
        </p:nvSpPr>
        <p:spPr>
          <a:xfrm>
            <a:off x="1331981" y="1680070"/>
            <a:ext cx="5994951" cy="676804"/>
          </a:xfrm>
          <a:prstGeom prst="rect">
            <a:avLst/>
          </a:prstGeom>
          <a:noFill/>
        </p:spPr>
        <p:txBody>
          <a:bodyPr wrap="none" lIns="0" tIns="0" rIns="0" bIns="0" rtlCol="0">
            <a:spAutoFit/>
          </a:bodyPr>
          <a:lstStyle/>
          <a:p>
            <a:r>
              <a:rPr lang="en-US" sz="3999" dirty="0"/>
              <a:t>Forget full trust </a:t>
            </a:r>
            <a:r>
              <a:rPr lang="en-US" sz="4399" dirty="0"/>
              <a:t>solutions</a:t>
            </a:r>
            <a:r>
              <a:rPr lang="en-US" sz="3999" dirty="0"/>
              <a:t> </a:t>
            </a:r>
          </a:p>
        </p:txBody>
      </p:sp>
      <p:sp>
        <p:nvSpPr>
          <p:cNvPr id="7" name="TextBox 6"/>
          <p:cNvSpPr txBox="1"/>
          <p:nvPr/>
        </p:nvSpPr>
        <p:spPr>
          <a:xfrm>
            <a:off x="2723873" y="2235439"/>
            <a:ext cx="9369548" cy="615265"/>
          </a:xfrm>
          <a:prstGeom prst="rect">
            <a:avLst/>
          </a:prstGeom>
          <a:noFill/>
        </p:spPr>
        <p:txBody>
          <a:bodyPr wrap="none" lIns="0" tIns="0" rIns="0" bIns="0" rtlCol="0">
            <a:spAutoFit/>
          </a:bodyPr>
          <a:lstStyle/>
          <a:p>
            <a:r>
              <a:rPr lang="en-US" sz="3999" dirty="0"/>
              <a:t>Embrace un-ghosted deployment models</a:t>
            </a:r>
          </a:p>
        </p:txBody>
      </p:sp>
      <p:sp>
        <p:nvSpPr>
          <p:cNvPr id="8" name="TextBox 7"/>
          <p:cNvSpPr txBox="1"/>
          <p:nvPr/>
        </p:nvSpPr>
        <p:spPr>
          <a:xfrm>
            <a:off x="2603967" y="4038240"/>
            <a:ext cx="7289777" cy="492186"/>
          </a:xfrm>
          <a:prstGeom prst="rect">
            <a:avLst/>
          </a:prstGeom>
          <a:noFill/>
        </p:spPr>
        <p:txBody>
          <a:bodyPr wrap="none" lIns="0" tIns="0" rIns="0" bIns="0" rtlCol="0">
            <a:spAutoFit/>
          </a:bodyPr>
          <a:lstStyle/>
          <a:p>
            <a:r>
              <a:rPr lang="en-US" sz="2799" spc="-70" dirty="0"/>
              <a:t>Run the code outside of the </a:t>
            </a:r>
            <a:r>
              <a:rPr lang="en-US" sz="3199" spc="-70" dirty="0"/>
              <a:t>SharePoint</a:t>
            </a:r>
            <a:r>
              <a:rPr lang="en-US" sz="2799" spc="-70" dirty="0"/>
              <a:t> context</a:t>
            </a:r>
          </a:p>
        </p:txBody>
      </p:sp>
      <p:sp>
        <p:nvSpPr>
          <p:cNvPr id="9" name="TextBox 8"/>
          <p:cNvSpPr txBox="1"/>
          <p:nvPr/>
        </p:nvSpPr>
        <p:spPr>
          <a:xfrm>
            <a:off x="6248855" y="4410792"/>
            <a:ext cx="6205481" cy="430759"/>
          </a:xfrm>
          <a:prstGeom prst="rect">
            <a:avLst/>
          </a:prstGeom>
          <a:noFill/>
        </p:spPr>
        <p:txBody>
          <a:bodyPr wrap="none" lIns="0" tIns="0" rIns="0" bIns="0" rtlCol="0">
            <a:spAutoFit/>
          </a:bodyPr>
          <a:lstStyle/>
          <a:p>
            <a:r>
              <a:rPr lang="en-US" sz="2799" spc="-70" dirty="0"/>
              <a:t>Much more than just </a:t>
            </a:r>
            <a:r>
              <a:rPr lang="en-US" sz="2799" spc="-70" dirty="0" smtClean="0"/>
              <a:t>add-in </a:t>
            </a:r>
            <a:r>
              <a:rPr lang="en-US" sz="2799" spc="-70" dirty="0"/>
              <a:t>market place</a:t>
            </a:r>
          </a:p>
        </p:txBody>
      </p:sp>
      <p:sp>
        <p:nvSpPr>
          <p:cNvPr id="10" name="TextBox 9"/>
          <p:cNvSpPr txBox="1"/>
          <p:nvPr/>
        </p:nvSpPr>
        <p:spPr>
          <a:xfrm>
            <a:off x="3110138" y="4721805"/>
            <a:ext cx="8501559" cy="861294"/>
          </a:xfrm>
          <a:prstGeom prst="rect">
            <a:avLst/>
          </a:prstGeom>
          <a:noFill/>
        </p:spPr>
        <p:txBody>
          <a:bodyPr wrap="square" lIns="0" tIns="0" rIns="0" bIns="0" rtlCol="0">
            <a:spAutoFit/>
          </a:bodyPr>
          <a:lstStyle/>
          <a:p>
            <a:r>
              <a:rPr lang="en-US" sz="2799" spc="-70" dirty="0"/>
              <a:t>Pattern is also valid for on-premises, not only for Office365</a:t>
            </a:r>
          </a:p>
        </p:txBody>
      </p:sp>
    </p:spTree>
    <p:extLst>
      <p:ext uri="{BB962C8B-B14F-4D97-AF65-F5344CB8AC3E}">
        <p14:creationId xmlns:p14="http://schemas.microsoft.com/office/powerpoint/2010/main" val="148324145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5000"/>
                            </p:stCondLst>
                            <p:childTnLst>
                              <p:par>
                                <p:cTn id="29" presetID="42"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99" dirty="0"/>
              <a:t>Evergreen and release cycle – old model</a:t>
            </a:r>
          </a:p>
        </p:txBody>
      </p:sp>
      <p:sp>
        <p:nvSpPr>
          <p:cNvPr id="5" name="Arc 4"/>
          <p:cNvSpPr>
            <a:spLocks noChangeAspect="1"/>
          </p:cNvSpPr>
          <p:nvPr/>
        </p:nvSpPr>
        <p:spPr>
          <a:xfrm rot="19541149">
            <a:off x="2082247" y="1899577"/>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6" name="Arc 5"/>
          <p:cNvSpPr>
            <a:spLocks noChangeAspect="1"/>
          </p:cNvSpPr>
          <p:nvPr/>
        </p:nvSpPr>
        <p:spPr>
          <a:xfrm rot="19541149">
            <a:off x="4234675" y="1899576"/>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7" name="Arc 6"/>
          <p:cNvSpPr>
            <a:spLocks noChangeAspect="1"/>
          </p:cNvSpPr>
          <p:nvPr/>
        </p:nvSpPr>
        <p:spPr>
          <a:xfrm rot="19541149">
            <a:off x="6385355" y="1899575"/>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8" name="Arc 7"/>
          <p:cNvSpPr>
            <a:spLocks noChangeAspect="1"/>
          </p:cNvSpPr>
          <p:nvPr/>
        </p:nvSpPr>
        <p:spPr>
          <a:xfrm rot="19541149">
            <a:off x="8536035" y="1899573"/>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cxnSp>
        <p:nvCxnSpPr>
          <p:cNvPr id="10" name="Straight Arrow Connector 9"/>
          <p:cNvCxnSpPr/>
          <p:nvPr/>
        </p:nvCxnSpPr>
        <p:spPr>
          <a:xfrm flipV="1">
            <a:off x="903019" y="1457522"/>
            <a:ext cx="10401291" cy="70320"/>
          </a:xfrm>
          <a:prstGeom prst="straightConnector1">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a:xfrm>
            <a:off x="2382235" y="2502660"/>
            <a:ext cx="941359" cy="369108"/>
          </a:xfrm>
          <a:prstGeom prst="rect">
            <a:avLst/>
          </a:prstGeom>
          <a:noFill/>
        </p:spPr>
        <p:txBody>
          <a:bodyPr wrap="none" lIns="0" tIns="0" rIns="0" bIns="0" rtlCol="0">
            <a:spAutoFit/>
          </a:bodyPr>
          <a:lstStyle/>
          <a:p>
            <a:r>
              <a:rPr lang="fi-FI" sz="2399" spc="-70" dirty="0"/>
              <a:t>SP2007</a:t>
            </a:r>
            <a:endParaRPr lang="en-US" sz="2399" spc="-70" dirty="0"/>
          </a:p>
        </p:txBody>
      </p:sp>
      <p:sp>
        <p:nvSpPr>
          <p:cNvPr id="13" name="TextBox 12"/>
          <p:cNvSpPr txBox="1"/>
          <p:nvPr/>
        </p:nvSpPr>
        <p:spPr>
          <a:xfrm>
            <a:off x="4536045" y="2502660"/>
            <a:ext cx="941359" cy="369108"/>
          </a:xfrm>
          <a:prstGeom prst="rect">
            <a:avLst/>
          </a:prstGeom>
          <a:noFill/>
        </p:spPr>
        <p:txBody>
          <a:bodyPr wrap="none" lIns="0" tIns="0" rIns="0" bIns="0" rtlCol="0">
            <a:spAutoFit/>
          </a:bodyPr>
          <a:lstStyle/>
          <a:p>
            <a:pPr algn="ctr"/>
            <a:r>
              <a:rPr lang="fi-FI" sz="2399" spc="-70" dirty="0"/>
              <a:t>SP2010</a:t>
            </a:r>
            <a:endParaRPr lang="en-US" sz="2399" spc="-70" dirty="0"/>
          </a:p>
        </p:txBody>
      </p:sp>
      <p:sp>
        <p:nvSpPr>
          <p:cNvPr id="14" name="TextBox 13"/>
          <p:cNvSpPr txBox="1"/>
          <p:nvPr/>
        </p:nvSpPr>
        <p:spPr>
          <a:xfrm>
            <a:off x="6686725" y="2502660"/>
            <a:ext cx="941359" cy="369108"/>
          </a:xfrm>
          <a:prstGeom prst="rect">
            <a:avLst/>
          </a:prstGeom>
          <a:noFill/>
        </p:spPr>
        <p:txBody>
          <a:bodyPr wrap="none" lIns="0" tIns="0" rIns="0" bIns="0" rtlCol="0">
            <a:spAutoFit/>
          </a:bodyPr>
          <a:lstStyle/>
          <a:p>
            <a:pPr algn="ctr"/>
            <a:r>
              <a:rPr lang="fi-FI" sz="2399" spc="-70" dirty="0"/>
              <a:t>SP2013</a:t>
            </a:r>
            <a:endParaRPr lang="en-US" sz="2399" spc="-70" dirty="0"/>
          </a:p>
        </p:txBody>
      </p:sp>
      <p:sp>
        <p:nvSpPr>
          <p:cNvPr id="15" name="TextBox 14"/>
          <p:cNvSpPr txBox="1"/>
          <p:nvPr/>
        </p:nvSpPr>
        <p:spPr>
          <a:xfrm>
            <a:off x="8821381" y="2488754"/>
            <a:ext cx="973410" cy="369108"/>
          </a:xfrm>
          <a:prstGeom prst="rect">
            <a:avLst/>
          </a:prstGeom>
          <a:noFill/>
        </p:spPr>
        <p:txBody>
          <a:bodyPr wrap="none" lIns="0" tIns="0" rIns="0" bIns="0" rtlCol="0">
            <a:spAutoFit/>
          </a:bodyPr>
          <a:lstStyle/>
          <a:p>
            <a:pPr algn="ctr"/>
            <a:r>
              <a:rPr lang="fi-FI" sz="2399" spc="-70" dirty="0"/>
              <a:t>SP20XX</a:t>
            </a:r>
            <a:endParaRPr lang="en-US" sz="2399" spc="-70" dirty="0"/>
          </a:p>
        </p:txBody>
      </p:sp>
      <p:sp>
        <p:nvSpPr>
          <p:cNvPr id="17" name="TextBox 16"/>
          <p:cNvSpPr txBox="1"/>
          <p:nvPr/>
        </p:nvSpPr>
        <p:spPr>
          <a:xfrm>
            <a:off x="692041" y="4890049"/>
            <a:ext cx="2751190" cy="615393"/>
          </a:xfrm>
          <a:prstGeom prst="rect">
            <a:avLst/>
          </a:prstGeom>
          <a:noFill/>
        </p:spPr>
        <p:txBody>
          <a:bodyPr wrap="none" lIns="0" tIns="0" rIns="0" bIns="0" rtlCol="0">
            <a:spAutoFit/>
          </a:bodyPr>
          <a:lstStyle/>
          <a:p>
            <a:r>
              <a:rPr lang="fi-FI" sz="1999" spc="-70" dirty="0"/>
              <a:t>Tightly coupled</a:t>
            </a:r>
            <a:br>
              <a:rPr lang="fi-FI" sz="1999" spc="-70" dirty="0"/>
            </a:br>
            <a:r>
              <a:rPr lang="fi-FI" sz="1999" spc="-70" dirty="0"/>
              <a:t>SharePoint customizations</a:t>
            </a:r>
            <a:endParaRPr lang="en-US" sz="1999" spc="-70" dirty="0"/>
          </a:p>
        </p:txBody>
      </p:sp>
      <p:sp>
        <p:nvSpPr>
          <p:cNvPr id="22" name="Rectangle 21"/>
          <p:cNvSpPr/>
          <p:nvPr/>
        </p:nvSpPr>
        <p:spPr bwMode="auto">
          <a:xfrm>
            <a:off x="3046326" y="4009148"/>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5197005" y="4010703"/>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347684" y="4009148"/>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500053" y="4009144"/>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p:cNvPicPr>
            <a:picLocks noChangeAspect="1"/>
          </p:cNvPicPr>
          <p:nvPr/>
        </p:nvPicPr>
        <p:blipFill>
          <a:blip r:embed="rId3"/>
          <a:stretch>
            <a:fillRect/>
          </a:stretch>
        </p:blipFill>
        <p:spPr>
          <a:xfrm>
            <a:off x="402385" y="2222254"/>
            <a:ext cx="1378322" cy="881857"/>
          </a:xfrm>
          <a:prstGeom prst="rect">
            <a:avLst/>
          </a:prstGeom>
        </p:spPr>
      </p:pic>
      <p:pic>
        <p:nvPicPr>
          <p:cNvPr id="28" name="Picture 27"/>
          <p:cNvPicPr>
            <a:picLocks noChangeAspect="1"/>
          </p:cNvPicPr>
          <p:nvPr/>
        </p:nvPicPr>
        <p:blipFill>
          <a:blip r:embed="rId4"/>
          <a:stretch>
            <a:fillRect/>
          </a:stretch>
        </p:blipFill>
        <p:spPr>
          <a:xfrm>
            <a:off x="1588546" y="3598537"/>
            <a:ext cx="1242357" cy="1211038"/>
          </a:xfrm>
          <a:prstGeom prst="rect">
            <a:avLst/>
          </a:prstGeom>
        </p:spPr>
      </p:pic>
      <p:pic>
        <p:nvPicPr>
          <p:cNvPr id="29" name="Picture 28"/>
          <p:cNvPicPr>
            <a:picLocks noChangeAspect="1"/>
          </p:cNvPicPr>
          <p:nvPr/>
        </p:nvPicPr>
        <p:blipFill>
          <a:blip r:embed="rId5"/>
          <a:stretch>
            <a:fillRect/>
          </a:stretch>
        </p:blipFill>
        <p:spPr>
          <a:xfrm>
            <a:off x="2643285" y="4545713"/>
            <a:ext cx="688321" cy="599177"/>
          </a:xfrm>
          <a:prstGeom prst="rect">
            <a:avLst/>
          </a:prstGeom>
        </p:spPr>
      </p:pic>
      <p:sp>
        <p:nvSpPr>
          <p:cNvPr id="31" name="TextBox 30"/>
          <p:cNvSpPr txBox="1"/>
          <p:nvPr/>
        </p:nvSpPr>
        <p:spPr>
          <a:xfrm>
            <a:off x="4150477" y="4554767"/>
            <a:ext cx="7119818" cy="1938487"/>
          </a:xfrm>
          <a:prstGeom prst="rect">
            <a:avLst/>
          </a:prstGeom>
          <a:noFill/>
        </p:spPr>
        <p:txBody>
          <a:bodyPr wrap="square" lIns="0" tIns="0" rIns="0" bIns="0" rtlCol="0">
            <a:spAutoFit/>
          </a:bodyPr>
          <a:lstStyle/>
          <a:p>
            <a:pPr marL="285664" indent="-285664">
              <a:buClr>
                <a:schemeClr val="tx2"/>
              </a:buClr>
              <a:buFont typeface="Arial" panose="020B0604020202020204" pitchFamily="34" charset="0"/>
              <a:buChar char="•"/>
            </a:pPr>
            <a:r>
              <a:rPr lang="en-US" sz="1799" spc="-70" dirty="0"/>
              <a:t>Specific upgrade project each time new version is introduced</a:t>
            </a:r>
          </a:p>
          <a:p>
            <a:pPr marL="285664" indent="-285664">
              <a:buClr>
                <a:schemeClr val="tx2"/>
              </a:buClr>
              <a:buFont typeface="Arial" panose="020B0604020202020204" pitchFamily="34" charset="0"/>
              <a:buChar char="•"/>
            </a:pPr>
            <a:r>
              <a:rPr lang="en-US" sz="1799" spc="-70" dirty="0"/>
              <a:t>Customizations have to be upgraded to get access on new capabilities in product</a:t>
            </a:r>
          </a:p>
          <a:p>
            <a:pPr marL="285664" indent="-285664">
              <a:buClr>
                <a:schemeClr val="tx2"/>
              </a:buClr>
              <a:buFont typeface="Arial" panose="020B0604020202020204" pitchFamily="34" charset="0"/>
              <a:buChar char="•"/>
            </a:pPr>
            <a:r>
              <a:rPr lang="en-US" sz="1799" spc="-70" dirty="0"/>
              <a:t>Will cause additional costs during each release cycle of customizations</a:t>
            </a:r>
          </a:p>
          <a:p>
            <a:pPr marL="285664" indent="-285664">
              <a:buClr>
                <a:schemeClr val="tx2"/>
              </a:buClr>
              <a:buFont typeface="Arial" panose="020B0604020202020204" pitchFamily="34" charset="0"/>
              <a:buChar char="•"/>
            </a:pPr>
            <a:r>
              <a:rPr lang="en-US" sz="1799" spc="-70" dirty="0"/>
              <a:t>Customization updates cause downtime each time something is changed</a:t>
            </a:r>
          </a:p>
          <a:p>
            <a:pPr marL="285664" indent="-285664">
              <a:buClr>
                <a:schemeClr val="tx2"/>
              </a:buClr>
              <a:buFont typeface="Arial" panose="020B0604020202020204" pitchFamily="34" charset="0"/>
              <a:buChar char="•"/>
            </a:pPr>
            <a:r>
              <a:rPr lang="en-US" sz="1799" spc="-70" dirty="0"/>
              <a:t>Complex ALM processes for ensuring quality of the code</a:t>
            </a:r>
          </a:p>
          <a:p>
            <a:pPr marL="285664" indent="-285664">
              <a:buClr>
                <a:schemeClr val="tx2"/>
              </a:buClr>
              <a:buFont typeface="Arial" panose="020B0604020202020204" pitchFamily="34" charset="0"/>
              <a:buChar char="•"/>
            </a:pPr>
            <a:endParaRPr lang="en-US" sz="1799" spc="-70" dirty="0"/>
          </a:p>
        </p:txBody>
      </p:sp>
      <p:grpSp>
        <p:nvGrpSpPr>
          <p:cNvPr id="2" name="Group 1"/>
          <p:cNvGrpSpPr/>
          <p:nvPr/>
        </p:nvGrpSpPr>
        <p:grpSpPr>
          <a:xfrm>
            <a:off x="3139472" y="3616188"/>
            <a:ext cx="1606306" cy="353152"/>
            <a:chOff x="3138702" y="3616237"/>
            <a:chExt cx="1606724" cy="353244"/>
          </a:xfrm>
        </p:grpSpPr>
        <p:sp>
          <p:nvSpPr>
            <p:cNvPr id="21" name="Rectangle 20"/>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p:cNvGrpSpPr/>
          <p:nvPr/>
        </p:nvGrpSpPr>
        <p:grpSpPr>
          <a:xfrm>
            <a:off x="5256492" y="3616188"/>
            <a:ext cx="1606306" cy="353152"/>
            <a:chOff x="3138702" y="3616237"/>
            <a:chExt cx="1606724" cy="353244"/>
          </a:xfrm>
        </p:grpSpPr>
        <p:sp>
          <p:nvSpPr>
            <p:cNvPr id="38" name="Rectangle 37"/>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p:cNvGrpSpPr/>
          <p:nvPr/>
        </p:nvGrpSpPr>
        <p:grpSpPr>
          <a:xfrm>
            <a:off x="7407172" y="3616188"/>
            <a:ext cx="1606306" cy="353152"/>
            <a:chOff x="3138702" y="3616237"/>
            <a:chExt cx="1606724" cy="353244"/>
          </a:xfrm>
        </p:grpSpPr>
        <p:sp>
          <p:nvSpPr>
            <p:cNvPr id="47" name="Rectangle 46"/>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 name="Group 54"/>
          <p:cNvGrpSpPr/>
          <p:nvPr/>
        </p:nvGrpSpPr>
        <p:grpSpPr>
          <a:xfrm>
            <a:off x="9558221" y="3616188"/>
            <a:ext cx="1606306" cy="353152"/>
            <a:chOff x="3138702" y="3616237"/>
            <a:chExt cx="1606724" cy="353244"/>
          </a:xfrm>
        </p:grpSpPr>
        <p:sp>
          <p:nvSpPr>
            <p:cNvPr id="56" name="Rectangle 55"/>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1419009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304347" y="4618418"/>
            <a:ext cx="903848" cy="573987"/>
          </a:xfrm>
          <a:prstGeom prst="rect">
            <a:avLst/>
          </a:prstGeom>
        </p:spPr>
      </p:pic>
      <p:sp>
        <p:nvSpPr>
          <p:cNvPr id="3" name="Title 2"/>
          <p:cNvSpPr>
            <a:spLocks noGrp="1"/>
          </p:cNvSpPr>
          <p:nvPr>
            <p:ph type="title"/>
          </p:nvPr>
        </p:nvSpPr>
        <p:spPr/>
        <p:txBody>
          <a:bodyPr/>
          <a:lstStyle/>
          <a:p>
            <a:r>
              <a:rPr lang="fi-FI" sz="4799" dirty="0"/>
              <a:t>Evergreen and release cycle – new model</a:t>
            </a:r>
            <a:endParaRPr lang="en-US" sz="4799" dirty="0"/>
          </a:p>
        </p:txBody>
      </p:sp>
      <p:cxnSp>
        <p:nvCxnSpPr>
          <p:cNvPr id="9" name="Straight Arrow Connector 8"/>
          <p:cNvCxnSpPr/>
          <p:nvPr/>
        </p:nvCxnSpPr>
        <p:spPr>
          <a:xfrm flipV="1">
            <a:off x="903019" y="1457522"/>
            <a:ext cx="10401291" cy="70320"/>
          </a:xfrm>
          <a:prstGeom prst="straightConnector1">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cxnSp>
      <p:grpSp>
        <p:nvGrpSpPr>
          <p:cNvPr id="2" name="Group 1"/>
          <p:cNvGrpSpPr>
            <a:grpSpLocks noChangeAspect="1"/>
          </p:cNvGrpSpPr>
          <p:nvPr/>
        </p:nvGrpSpPr>
        <p:grpSpPr>
          <a:xfrm>
            <a:off x="2740806" y="1835230"/>
            <a:ext cx="1223681" cy="1223681"/>
            <a:chOff x="2081202" y="2028132"/>
            <a:chExt cx="1548000" cy="1548000"/>
          </a:xfrm>
        </p:grpSpPr>
        <p:sp>
          <p:nvSpPr>
            <p:cNvPr id="5" name="Arc 4"/>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10" name="TextBox 9"/>
            <p:cNvSpPr txBox="1"/>
            <p:nvPr/>
          </p:nvSpPr>
          <p:spPr>
            <a:xfrm>
              <a:off x="2363169" y="2604870"/>
              <a:ext cx="984065" cy="389247"/>
            </a:xfrm>
            <a:prstGeom prst="rect">
              <a:avLst/>
            </a:prstGeom>
            <a:noFill/>
          </p:spPr>
          <p:txBody>
            <a:bodyPr wrap="none" lIns="0" tIns="0" rIns="0" bIns="0" rtlCol="0">
              <a:spAutoFit/>
            </a:bodyPr>
            <a:lstStyle/>
            <a:p>
              <a:r>
                <a:rPr lang="fi-FI" sz="1999" spc="-70" dirty="0"/>
                <a:t>SP2013</a:t>
              </a:r>
              <a:endParaRPr lang="en-US" sz="1999" spc="-70" dirty="0"/>
            </a:p>
          </p:txBody>
        </p:sp>
      </p:grpSp>
      <p:sp>
        <p:nvSpPr>
          <p:cNvPr id="14" name="TextBox 13"/>
          <p:cNvSpPr txBox="1"/>
          <p:nvPr/>
        </p:nvSpPr>
        <p:spPr>
          <a:xfrm>
            <a:off x="380675" y="5167901"/>
            <a:ext cx="2751190" cy="615393"/>
          </a:xfrm>
          <a:prstGeom prst="rect">
            <a:avLst/>
          </a:prstGeom>
          <a:noFill/>
        </p:spPr>
        <p:txBody>
          <a:bodyPr wrap="none" lIns="0" tIns="0" rIns="0" bIns="0" rtlCol="0">
            <a:spAutoFit/>
          </a:bodyPr>
          <a:lstStyle>
            <a:defPPr>
              <a:defRPr lang="en-US"/>
            </a:defPPr>
            <a:lvl1pPr>
              <a:defRPr sz="2400" spc="-70"/>
            </a:lvl1pPr>
          </a:lstStyle>
          <a:p>
            <a:r>
              <a:rPr lang="fi-FI" sz="1999" dirty="0"/>
              <a:t>Loosly coupled</a:t>
            </a:r>
            <a:br>
              <a:rPr lang="fi-FI" sz="1999" dirty="0"/>
            </a:br>
            <a:r>
              <a:rPr lang="fi-FI" sz="1999" dirty="0"/>
              <a:t>SharePoint customizations</a:t>
            </a:r>
            <a:endParaRPr lang="en-US" sz="1999" dirty="0"/>
          </a:p>
        </p:txBody>
      </p:sp>
      <p:pic>
        <p:nvPicPr>
          <p:cNvPr id="19" name="Picture 18"/>
          <p:cNvPicPr>
            <a:picLocks noChangeAspect="1"/>
          </p:cNvPicPr>
          <p:nvPr/>
        </p:nvPicPr>
        <p:blipFill>
          <a:blip r:embed="rId4"/>
          <a:stretch>
            <a:fillRect/>
          </a:stretch>
        </p:blipFill>
        <p:spPr>
          <a:xfrm>
            <a:off x="541136" y="2008231"/>
            <a:ext cx="1378322" cy="881857"/>
          </a:xfrm>
          <a:prstGeom prst="rect">
            <a:avLst/>
          </a:prstGeom>
        </p:spPr>
      </p:pic>
      <p:pic>
        <p:nvPicPr>
          <p:cNvPr id="20" name="Picture 19"/>
          <p:cNvPicPr>
            <a:picLocks noChangeAspect="1"/>
          </p:cNvPicPr>
          <p:nvPr/>
        </p:nvPicPr>
        <p:blipFill>
          <a:blip r:embed="rId5"/>
          <a:stretch>
            <a:fillRect/>
          </a:stretch>
        </p:blipFill>
        <p:spPr>
          <a:xfrm>
            <a:off x="900762" y="3104799"/>
            <a:ext cx="960401" cy="936189"/>
          </a:xfrm>
          <a:prstGeom prst="rect">
            <a:avLst/>
          </a:prstGeom>
        </p:spPr>
      </p:pic>
      <p:pic>
        <p:nvPicPr>
          <p:cNvPr id="21" name="Picture 20"/>
          <p:cNvPicPr>
            <a:picLocks noChangeAspect="1"/>
          </p:cNvPicPr>
          <p:nvPr/>
        </p:nvPicPr>
        <p:blipFill>
          <a:blip r:embed="rId6"/>
          <a:stretch>
            <a:fillRect/>
          </a:stretch>
        </p:blipFill>
        <p:spPr>
          <a:xfrm>
            <a:off x="1861162" y="4220540"/>
            <a:ext cx="688321" cy="599177"/>
          </a:xfrm>
          <a:prstGeom prst="rect">
            <a:avLst/>
          </a:prstGeom>
        </p:spPr>
      </p:pic>
      <p:pic>
        <p:nvPicPr>
          <p:cNvPr id="25" name="Picture 24"/>
          <p:cNvPicPr>
            <a:picLocks noChangeAspect="1"/>
          </p:cNvPicPr>
          <p:nvPr/>
        </p:nvPicPr>
        <p:blipFill>
          <a:blip r:embed="rId7"/>
          <a:stretch>
            <a:fillRect/>
          </a:stretch>
        </p:blipFill>
        <p:spPr>
          <a:xfrm>
            <a:off x="542248" y="4129193"/>
            <a:ext cx="953430" cy="822770"/>
          </a:xfrm>
          <a:prstGeom prst="rect">
            <a:avLst/>
          </a:prstGeom>
        </p:spPr>
      </p:pic>
      <p:grpSp>
        <p:nvGrpSpPr>
          <p:cNvPr id="27" name="Group 26"/>
          <p:cNvGrpSpPr>
            <a:grpSpLocks noChangeAspect="1"/>
          </p:cNvGrpSpPr>
          <p:nvPr/>
        </p:nvGrpSpPr>
        <p:grpSpPr>
          <a:xfrm>
            <a:off x="4664236" y="1837317"/>
            <a:ext cx="1223681" cy="1223681"/>
            <a:chOff x="2081202" y="2028132"/>
            <a:chExt cx="1548000" cy="1548000"/>
          </a:xfrm>
        </p:grpSpPr>
        <p:sp>
          <p:nvSpPr>
            <p:cNvPr id="28" name="Arc 27"/>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29" name="TextBox 28"/>
            <p:cNvSpPr txBox="1"/>
            <p:nvPr/>
          </p:nvSpPr>
          <p:spPr>
            <a:xfrm>
              <a:off x="2575228" y="2604870"/>
              <a:ext cx="559949" cy="389247"/>
            </a:xfrm>
            <a:prstGeom prst="rect">
              <a:avLst/>
            </a:prstGeom>
            <a:noFill/>
          </p:spPr>
          <p:txBody>
            <a:bodyPr wrap="none" lIns="0" tIns="0" rIns="0" bIns="0" rtlCol="0">
              <a:spAutoFit/>
            </a:bodyPr>
            <a:lstStyle/>
            <a:p>
              <a:pPr algn="ctr"/>
              <a:r>
                <a:rPr lang="fi-FI" sz="1999" spc="-70" dirty="0"/>
                <a:t>O16</a:t>
              </a:r>
              <a:endParaRPr lang="en-US" sz="1999" spc="-70" dirty="0"/>
            </a:p>
          </p:txBody>
        </p:sp>
      </p:grpSp>
      <p:grpSp>
        <p:nvGrpSpPr>
          <p:cNvPr id="30" name="Group 29"/>
          <p:cNvGrpSpPr>
            <a:grpSpLocks noChangeAspect="1"/>
          </p:cNvGrpSpPr>
          <p:nvPr/>
        </p:nvGrpSpPr>
        <p:grpSpPr>
          <a:xfrm>
            <a:off x="6587666" y="1833144"/>
            <a:ext cx="1223681" cy="1223681"/>
            <a:chOff x="2081202" y="2028132"/>
            <a:chExt cx="1548000" cy="1548000"/>
          </a:xfrm>
        </p:grpSpPr>
        <p:sp>
          <p:nvSpPr>
            <p:cNvPr id="31" name="Arc 30"/>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32" name="TextBox 31"/>
            <p:cNvSpPr txBox="1"/>
            <p:nvPr/>
          </p:nvSpPr>
          <p:spPr>
            <a:xfrm>
              <a:off x="2575228" y="2604870"/>
              <a:ext cx="559949" cy="389247"/>
            </a:xfrm>
            <a:prstGeom prst="rect">
              <a:avLst/>
            </a:prstGeom>
            <a:noFill/>
          </p:spPr>
          <p:txBody>
            <a:bodyPr wrap="none" lIns="0" tIns="0" rIns="0" bIns="0" rtlCol="0">
              <a:spAutoFit/>
            </a:bodyPr>
            <a:lstStyle/>
            <a:p>
              <a:pPr algn="ctr"/>
              <a:r>
                <a:rPr lang="fi-FI" sz="1999" spc="-70" dirty="0"/>
                <a:t>O17</a:t>
              </a:r>
              <a:endParaRPr lang="en-US" sz="1999" spc="-70" dirty="0"/>
            </a:p>
          </p:txBody>
        </p:sp>
      </p:grpSp>
      <p:grpSp>
        <p:nvGrpSpPr>
          <p:cNvPr id="33" name="Group 32"/>
          <p:cNvGrpSpPr>
            <a:grpSpLocks noChangeAspect="1"/>
          </p:cNvGrpSpPr>
          <p:nvPr/>
        </p:nvGrpSpPr>
        <p:grpSpPr>
          <a:xfrm>
            <a:off x="8511096" y="1831057"/>
            <a:ext cx="1223681" cy="1223681"/>
            <a:chOff x="2081202" y="2028132"/>
            <a:chExt cx="1548000" cy="1548000"/>
          </a:xfrm>
        </p:grpSpPr>
        <p:sp>
          <p:nvSpPr>
            <p:cNvPr id="34" name="Arc 33"/>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35" name="TextBox 34"/>
            <p:cNvSpPr txBox="1"/>
            <p:nvPr/>
          </p:nvSpPr>
          <p:spPr>
            <a:xfrm>
              <a:off x="2575228" y="2604870"/>
              <a:ext cx="559949" cy="389247"/>
            </a:xfrm>
            <a:prstGeom prst="rect">
              <a:avLst/>
            </a:prstGeom>
            <a:noFill/>
          </p:spPr>
          <p:txBody>
            <a:bodyPr wrap="none" lIns="0" tIns="0" rIns="0" bIns="0" rtlCol="0">
              <a:spAutoFit/>
            </a:bodyPr>
            <a:lstStyle/>
            <a:p>
              <a:pPr algn="ctr"/>
              <a:r>
                <a:rPr lang="fi-FI" sz="1999" spc="-70" dirty="0"/>
                <a:t>O18</a:t>
              </a:r>
              <a:endParaRPr lang="en-US" sz="1999" spc="-70" dirty="0"/>
            </a:p>
          </p:txBody>
        </p:sp>
      </p:grpSp>
      <p:sp>
        <p:nvSpPr>
          <p:cNvPr id="36" name="Rectangle 35"/>
          <p:cNvSpPr/>
          <p:nvPr/>
        </p:nvSpPr>
        <p:spPr bwMode="auto">
          <a:xfrm>
            <a:off x="2970291" y="4300466"/>
            <a:ext cx="893507"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1050" dirty="0">
                <a:gradFill>
                  <a:gsLst>
                    <a:gs pos="0">
                      <a:srgbClr val="FFFFFF"/>
                    </a:gs>
                    <a:gs pos="100000">
                      <a:srgbClr val="FFFFFF"/>
                    </a:gs>
                  </a:gsLst>
                  <a:lin ang="5400000" scaled="0"/>
                </a:gradFill>
                <a:ea typeface="Segoe UI" pitchFamily="34" charset="0"/>
                <a:cs typeface="Segoe UI" pitchFamily="34" charset="0"/>
              </a:rPr>
              <a:t>Development</a:t>
            </a:r>
            <a:endParaRPr lang="en-US" sz="105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4425809" y="4645230"/>
            <a:ext cx="36212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5149148" y="4265264"/>
            <a:ext cx="136497"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6738049" y="4645230"/>
            <a:ext cx="136497"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063009" y="4265264"/>
            <a:ext cx="35781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8188862" y="4643140"/>
            <a:ext cx="48219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3647835" y="5083647"/>
            <a:ext cx="7815937" cy="1384634"/>
          </a:xfrm>
          <a:prstGeom prst="rect">
            <a:avLst/>
          </a:prstGeom>
          <a:noFill/>
        </p:spPr>
        <p:txBody>
          <a:bodyPr wrap="square" lIns="0" tIns="0" rIns="0" bIns="0" rtlCol="0">
            <a:spAutoFit/>
          </a:bodyPr>
          <a:lstStyle/>
          <a:p>
            <a:pPr marL="285664" indent="-285664">
              <a:buClr>
                <a:schemeClr val="tx2"/>
              </a:buClr>
              <a:buFont typeface="Arial" panose="020B0604020202020204" pitchFamily="34" charset="0"/>
              <a:buChar char="•"/>
            </a:pPr>
            <a:r>
              <a:rPr lang="en-US" sz="1799" spc="-70" dirty="0"/>
              <a:t>You choose when and how applications are updated </a:t>
            </a:r>
          </a:p>
          <a:p>
            <a:pPr marL="285664" indent="-285664">
              <a:buClr>
                <a:schemeClr val="tx2"/>
              </a:buClr>
              <a:buFont typeface="Arial" panose="020B0604020202020204" pitchFamily="34" charset="0"/>
              <a:buChar char="•"/>
            </a:pPr>
            <a:r>
              <a:rPr lang="en-US" sz="1799" spc="-70" dirty="0"/>
              <a:t>Backwards compatibility for API level to move customizations cross versions</a:t>
            </a:r>
          </a:p>
          <a:p>
            <a:pPr marL="285664" indent="-285664">
              <a:buClr>
                <a:schemeClr val="tx2"/>
              </a:buClr>
              <a:buFont typeface="Arial" panose="020B0604020202020204" pitchFamily="34" charset="0"/>
              <a:buChar char="•"/>
            </a:pPr>
            <a:r>
              <a:rPr lang="en-US" sz="1799" spc="-70" dirty="0"/>
              <a:t>Customizations don’t block new capabilities from SharePoint</a:t>
            </a:r>
          </a:p>
          <a:p>
            <a:pPr marL="285664" indent="-285664">
              <a:buClr>
                <a:schemeClr val="tx2"/>
              </a:buClr>
              <a:buFont typeface="Arial" panose="020B0604020202020204" pitchFamily="34" charset="0"/>
              <a:buChar char="•"/>
            </a:pPr>
            <a:r>
              <a:rPr lang="en-US" sz="1799" spc="-70" dirty="0"/>
              <a:t>Customizations extend, not change SharePoint</a:t>
            </a:r>
          </a:p>
          <a:p>
            <a:pPr marL="285664" indent="-285664">
              <a:buClr>
                <a:schemeClr val="tx2"/>
              </a:buClr>
              <a:buFont typeface="Arial" panose="020B0604020202020204" pitchFamily="34" charset="0"/>
              <a:buChar char="•"/>
            </a:pPr>
            <a:r>
              <a:rPr lang="en-US" sz="1799" spc="-70" dirty="0"/>
              <a:t>Customizations can be updated with minimal impact on SharePoint</a:t>
            </a:r>
          </a:p>
        </p:txBody>
      </p:sp>
      <p:grpSp>
        <p:nvGrpSpPr>
          <p:cNvPr id="43" name="Group 42"/>
          <p:cNvGrpSpPr/>
          <p:nvPr/>
        </p:nvGrpSpPr>
        <p:grpSpPr>
          <a:xfrm>
            <a:off x="7947762" y="3338794"/>
            <a:ext cx="3885858" cy="1302285"/>
            <a:chOff x="2819155" y="286626"/>
            <a:chExt cx="3651480" cy="1302624"/>
          </a:xfrm>
        </p:grpSpPr>
        <p:cxnSp>
          <p:nvCxnSpPr>
            <p:cNvPr id="44" name="Straight Connector 43"/>
            <p:cNvCxnSpPr>
              <a:stCxn id="45" idx="2"/>
            </p:cNvCxnSpPr>
            <p:nvPr/>
          </p:nvCxnSpPr>
          <p:spPr>
            <a:xfrm flipH="1">
              <a:off x="3585094" y="1082988"/>
              <a:ext cx="1059802" cy="506262"/>
            </a:xfrm>
            <a:prstGeom prst="line">
              <a:avLst/>
            </a:prstGeom>
            <a:ln w="25400">
              <a:solidFill>
                <a:schemeClr val="accent1"/>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45" name="TextBox 4"/>
            <p:cNvSpPr txBox="1"/>
            <p:nvPr/>
          </p:nvSpPr>
          <p:spPr>
            <a:xfrm>
              <a:off x="2819155" y="286626"/>
              <a:ext cx="3651480" cy="796362"/>
            </a:xfrm>
            <a:prstGeom prst="rect">
              <a:avLst/>
            </a:prstGeom>
            <a:solidFill>
              <a:schemeClr val="tx2"/>
            </a:solidFill>
            <a:ln w="3175">
              <a:solidFill>
                <a:schemeClr val="bg1"/>
              </a:solidFill>
              <a:prstDash val="solid"/>
              <a:miter lim="800000"/>
            </a:ln>
            <a:effectLst/>
          </p:spPr>
          <p:txBody>
            <a:bodyPr wrap="square" lIns="57124" tIns="28563" rIns="91400" bIns="28563" rtlCol="0" anchor="ctr" anchorCtr="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lvl="1" algn="ctr"/>
              <a:r>
                <a:rPr lang="en-US" sz="1600" dirty="0">
                  <a:solidFill>
                    <a:srgbClr val="FFFFFF"/>
                  </a:solidFill>
                </a:rPr>
                <a:t>Customizations will utilize services from SharePoint and other services, but won’t usually change out of the box services.</a:t>
              </a:r>
            </a:p>
          </p:txBody>
        </p:sp>
      </p:grpSp>
      <p:sp>
        <p:nvSpPr>
          <p:cNvPr id="49" name="Arc 48"/>
          <p:cNvSpPr>
            <a:spLocks noChangeAspect="1"/>
          </p:cNvSpPr>
          <p:nvPr/>
        </p:nvSpPr>
        <p:spPr>
          <a:xfrm rot="19541149">
            <a:off x="3016980" y="3320888"/>
            <a:ext cx="671334" cy="671334"/>
          </a:xfrm>
          <a:prstGeom prst="arc">
            <a:avLst>
              <a:gd name="adj1" fmla="val 833016"/>
              <a:gd name="adj2" fmla="val 20623608"/>
            </a:avLst>
          </a:prstGeom>
          <a:ln w="4762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0" name="Arc 49"/>
          <p:cNvSpPr>
            <a:spLocks noChangeAspect="1"/>
          </p:cNvSpPr>
          <p:nvPr/>
        </p:nvSpPr>
        <p:spPr>
          <a:xfrm rot="19541149">
            <a:off x="4974937" y="3320888"/>
            <a:ext cx="671334" cy="671334"/>
          </a:xfrm>
          <a:prstGeom prst="arc">
            <a:avLst>
              <a:gd name="adj1" fmla="val 833016"/>
              <a:gd name="adj2" fmla="val 20623608"/>
            </a:avLst>
          </a:prstGeom>
          <a:ln w="4762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1" name="Arc 50"/>
          <p:cNvSpPr>
            <a:spLocks noChangeAspect="1"/>
          </p:cNvSpPr>
          <p:nvPr/>
        </p:nvSpPr>
        <p:spPr>
          <a:xfrm rot="19541149">
            <a:off x="6892610" y="3314283"/>
            <a:ext cx="671334" cy="671334"/>
          </a:xfrm>
          <a:prstGeom prst="arc">
            <a:avLst>
              <a:gd name="adj1" fmla="val 833016"/>
              <a:gd name="adj2" fmla="val 20623608"/>
            </a:avLst>
          </a:prstGeom>
          <a:ln w="4762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46" name="Rectangle 45"/>
          <p:cNvSpPr/>
          <p:nvPr/>
        </p:nvSpPr>
        <p:spPr bwMode="auto">
          <a:xfrm>
            <a:off x="5639679" y="4647075"/>
            <a:ext cx="36212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Arc 47"/>
          <p:cNvSpPr>
            <a:spLocks noChangeAspect="1"/>
          </p:cNvSpPr>
          <p:nvPr/>
        </p:nvSpPr>
        <p:spPr>
          <a:xfrm rot="19541149">
            <a:off x="3959738" y="2702939"/>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3" name="Arc 52"/>
          <p:cNvSpPr>
            <a:spLocks noChangeAspect="1"/>
          </p:cNvSpPr>
          <p:nvPr/>
        </p:nvSpPr>
        <p:spPr>
          <a:xfrm rot="19541149">
            <a:off x="4350185" y="2709193"/>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4" name="Arc 53"/>
          <p:cNvSpPr>
            <a:spLocks noChangeAspect="1"/>
          </p:cNvSpPr>
          <p:nvPr/>
        </p:nvSpPr>
        <p:spPr>
          <a:xfrm rot="19541149">
            <a:off x="5897353" y="2702940"/>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5" name="Arc 54"/>
          <p:cNvSpPr>
            <a:spLocks noChangeAspect="1"/>
          </p:cNvSpPr>
          <p:nvPr/>
        </p:nvSpPr>
        <p:spPr>
          <a:xfrm rot="19541149">
            <a:off x="6287801" y="2709194"/>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6" name="Arc 55"/>
          <p:cNvSpPr>
            <a:spLocks noChangeAspect="1"/>
          </p:cNvSpPr>
          <p:nvPr/>
        </p:nvSpPr>
        <p:spPr>
          <a:xfrm rot="19541149">
            <a:off x="7803799" y="2702939"/>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7" name="Arc 56"/>
          <p:cNvSpPr>
            <a:spLocks noChangeAspect="1"/>
          </p:cNvSpPr>
          <p:nvPr/>
        </p:nvSpPr>
        <p:spPr>
          <a:xfrm rot="19541149">
            <a:off x="8194246" y="2709193"/>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8" name="Rectangle 57"/>
          <p:cNvSpPr/>
          <p:nvPr/>
        </p:nvSpPr>
        <p:spPr bwMode="auto">
          <a:xfrm>
            <a:off x="4023451" y="4293118"/>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197798" y="4477042"/>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6125081" y="4447220"/>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546523" y="4305804"/>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7626501" y="4503912"/>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7989472" y="4305804"/>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913262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914" r="5232"/>
          <a:stretch/>
        </p:blipFill>
        <p:spPr>
          <a:xfrm>
            <a:off x="1587" y="893"/>
            <a:ext cx="9214624" cy="6856214"/>
          </a:xfrm>
          <a:prstGeom prst="rect">
            <a:avLst/>
          </a:prstGeom>
        </p:spPr>
      </p:pic>
      <p:sp>
        <p:nvSpPr>
          <p:cNvPr id="2" name="Title 1"/>
          <p:cNvSpPr>
            <a:spLocks noGrp="1"/>
          </p:cNvSpPr>
          <p:nvPr>
            <p:ph type="title"/>
          </p:nvPr>
        </p:nvSpPr>
        <p:spPr>
          <a:xfrm>
            <a:off x="5248770" y="249824"/>
            <a:ext cx="11149013" cy="1218795"/>
          </a:xfrm>
        </p:spPr>
        <p:txBody>
          <a:bodyPr>
            <a:normAutofit/>
          </a:bodyPr>
          <a:lstStyle/>
          <a:p>
            <a:r>
              <a:rPr lang="en-US" sz="5998" dirty="0"/>
              <a:t>Denial is the first step…</a:t>
            </a:r>
          </a:p>
        </p:txBody>
      </p:sp>
      <p:sp>
        <p:nvSpPr>
          <p:cNvPr id="4" name="Title 1"/>
          <p:cNvSpPr txBox="1">
            <a:spLocks/>
          </p:cNvSpPr>
          <p:nvPr/>
        </p:nvSpPr>
        <p:spPr>
          <a:xfrm>
            <a:off x="2848818" y="5081573"/>
            <a:ext cx="4503795" cy="1218478"/>
          </a:xfrm>
          <a:prstGeom prst="rect">
            <a:avLst/>
          </a:prstGeom>
        </p:spPr>
        <p:txBody>
          <a:bodyPr anchor="b" anchorCtr="0"/>
          <a:lstStyle>
            <a:lvl1pPr algn="l" defTabSz="685955" rtl="0" eaLnBrk="1" latinLnBrk="0" hangingPunct="1">
              <a:lnSpc>
                <a:spcPct val="90000"/>
              </a:lnSpc>
              <a:spcBef>
                <a:spcPct val="0"/>
              </a:spcBef>
              <a:buNone/>
              <a:defRPr lang="en-US" sz="6602" b="0" kern="1200" cap="none" spc="-225"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4399" dirty="0">
                <a:solidFill>
                  <a:schemeClr val="tx1"/>
                </a:solidFill>
              </a:rPr>
              <a:t>Product roadmap is clear though…</a:t>
            </a:r>
          </a:p>
        </p:txBody>
      </p:sp>
    </p:spTree>
    <p:extLst>
      <p:ext uri="{BB962C8B-B14F-4D97-AF65-F5344CB8AC3E}">
        <p14:creationId xmlns:p14="http://schemas.microsoft.com/office/powerpoint/2010/main" val="204307985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4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3042" t="11572" b="15973"/>
          <a:stretch/>
        </p:blipFill>
        <p:spPr>
          <a:xfrm>
            <a:off x="3161477" y="150910"/>
            <a:ext cx="9178121" cy="6858558"/>
          </a:xfrm>
          <a:prstGeom prst="rect">
            <a:avLst/>
          </a:prstGeom>
        </p:spPr>
      </p:pic>
      <p:pic>
        <p:nvPicPr>
          <p:cNvPr id="4" name="Content Placeholder 3"/>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3042" t="11572" b="15973"/>
          <a:stretch/>
        </p:blipFill>
        <p:spPr>
          <a:xfrm>
            <a:off x="3009117" y="-1451"/>
            <a:ext cx="9178121" cy="6858558"/>
          </a:xfrm>
        </p:spPr>
      </p:pic>
      <p:sp>
        <p:nvSpPr>
          <p:cNvPr id="5" name="Title 3"/>
          <p:cNvSpPr txBox="1">
            <a:spLocks/>
          </p:cNvSpPr>
          <p:nvPr/>
        </p:nvSpPr>
        <p:spPr>
          <a:xfrm>
            <a:off x="149448" y="283705"/>
            <a:ext cx="3714330" cy="2591613"/>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999" kern="0" dirty="0">
                <a:solidFill>
                  <a:schemeClr val="tx1"/>
                </a:solidFill>
              </a:rPr>
              <a:t>Remember when feature framework and solutions where introduced…</a:t>
            </a:r>
          </a:p>
        </p:txBody>
      </p:sp>
    </p:spTree>
    <p:extLst>
      <p:ext uri="{BB962C8B-B14F-4D97-AF65-F5344CB8AC3E}">
        <p14:creationId xmlns:p14="http://schemas.microsoft.com/office/powerpoint/2010/main" val="5279105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7281" r="16232" b="19615"/>
          <a:stretch/>
        </p:blipFill>
        <p:spPr>
          <a:xfrm>
            <a:off x="1587" y="893"/>
            <a:ext cx="7229743" cy="6856214"/>
          </a:xfrm>
          <a:prstGeom prst="rect">
            <a:avLst/>
          </a:prstGeom>
        </p:spPr>
      </p:pic>
      <p:sp>
        <p:nvSpPr>
          <p:cNvPr id="3" name="Title 3"/>
          <p:cNvSpPr txBox="1">
            <a:spLocks/>
          </p:cNvSpPr>
          <p:nvPr/>
        </p:nvSpPr>
        <p:spPr>
          <a:xfrm>
            <a:off x="7505901" y="1966909"/>
            <a:ext cx="4358543" cy="2879570"/>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4799" kern="0" dirty="0">
                <a:solidFill>
                  <a:schemeClr val="tx1">
                    <a:lumMod val="85000"/>
                    <a:lumOff val="15000"/>
                  </a:schemeClr>
                </a:solidFill>
              </a:rPr>
              <a:t>Or when you were told that you’ll have to learn CAML…</a:t>
            </a:r>
          </a:p>
        </p:txBody>
      </p:sp>
    </p:spTree>
    <p:extLst>
      <p:ext uri="{BB962C8B-B14F-4D97-AF65-F5344CB8AC3E}">
        <p14:creationId xmlns:p14="http://schemas.microsoft.com/office/powerpoint/2010/main" val="232819606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7151154" y="2976579"/>
            <a:ext cx="4898269" cy="2879570"/>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999" kern="0" dirty="0">
                <a:solidFill>
                  <a:schemeClr val="tx1"/>
                </a:solidFill>
              </a:rPr>
              <a:t>If you know general web development, you also know SharePoint development…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8972" t="-199" r="16683" b="199"/>
          <a:stretch/>
        </p:blipFill>
        <p:spPr>
          <a:xfrm>
            <a:off x="1588" y="-12752"/>
            <a:ext cx="6630610" cy="6869859"/>
          </a:xfrm>
          <a:prstGeom prst="rect">
            <a:avLst/>
          </a:prstGeom>
        </p:spPr>
      </p:pic>
      <p:sp>
        <p:nvSpPr>
          <p:cNvPr id="6" name="Title 1"/>
          <p:cNvSpPr txBox="1">
            <a:spLocks/>
          </p:cNvSpPr>
          <p:nvPr/>
        </p:nvSpPr>
        <p:spPr>
          <a:xfrm>
            <a:off x="4640618" y="983073"/>
            <a:ext cx="7408805"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7200" dirty="0">
                <a:solidFill>
                  <a:schemeClr val="tx1"/>
                </a:solidFill>
              </a:rPr>
              <a:t>SharePoint </a:t>
            </a:r>
            <a:r>
              <a:rPr lang="en-US" sz="7200" dirty="0" smtClean="0">
                <a:solidFill>
                  <a:schemeClr val="tx1"/>
                </a:solidFill>
              </a:rPr>
              <a:t>add-in </a:t>
            </a:r>
            <a:r>
              <a:rPr lang="en-US" sz="7200" dirty="0">
                <a:solidFill>
                  <a:schemeClr val="tx1"/>
                </a:solidFill>
              </a:rPr>
              <a:t>Development</a:t>
            </a:r>
          </a:p>
        </p:txBody>
      </p:sp>
    </p:spTree>
    <p:extLst>
      <p:ext uri="{BB962C8B-B14F-4D97-AF65-F5344CB8AC3E}">
        <p14:creationId xmlns:p14="http://schemas.microsoft.com/office/powerpoint/2010/main" val="13241022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solidFill>
                  <a:schemeClr val="tx1"/>
                </a:solidFill>
              </a:rPr>
              <a:t>“Will you ever support farm solutions in Office 365?” </a:t>
            </a:r>
            <a:endParaRPr lang="en-GB" sz="6598" dirty="0">
              <a:solidFill>
                <a:schemeClr val="tx1"/>
              </a:solidFill>
            </a:endParaRPr>
          </a:p>
        </p:txBody>
      </p:sp>
      <p:sp>
        <p:nvSpPr>
          <p:cNvPr id="4" name="TextBox 3"/>
          <p:cNvSpPr txBox="1"/>
          <p:nvPr/>
        </p:nvSpPr>
        <p:spPr>
          <a:xfrm>
            <a:off x="4526217" y="4969934"/>
            <a:ext cx="6744731" cy="83078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Farm solutions are deployed cross SharePoint farm and they’d impact multiple customers…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1" y="3523761"/>
            <a:ext cx="2469905"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No.</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9639427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solidFill>
                  <a:schemeClr val="tx1"/>
                </a:solidFill>
              </a:rPr>
              <a:t>“Will you introduce new model for </a:t>
            </a:r>
            <a:r>
              <a:rPr lang="en-US" sz="6598" dirty="0" smtClean="0">
                <a:solidFill>
                  <a:schemeClr val="tx1"/>
                </a:solidFill>
              </a:rPr>
              <a:t>add-in </a:t>
            </a:r>
            <a:r>
              <a:rPr lang="en-US" sz="6598" dirty="0">
                <a:solidFill>
                  <a:schemeClr val="tx1"/>
                </a:solidFill>
              </a:rPr>
              <a:t>model replacement in near future?” </a:t>
            </a:r>
            <a:endParaRPr lang="en-GB" sz="6598" dirty="0">
              <a:solidFill>
                <a:schemeClr val="tx1"/>
              </a:solidFill>
            </a:endParaRPr>
          </a:p>
        </p:txBody>
      </p:sp>
      <p:sp>
        <p:nvSpPr>
          <p:cNvPr id="4" name="TextBox 3"/>
          <p:cNvSpPr txBox="1"/>
          <p:nvPr/>
        </p:nvSpPr>
        <p:spPr>
          <a:xfrm>
            <a:off x="4615402" y="4875174"/>
            <a:ext cx="6744731" cy="830781"/>
          </a:xfrm>
          <a:prstGeom prst="rect">
            <a:avLst/>
          </a:prstGeom>
          <a:noFill/>
        </p:spPr>
        <p:txBody>
          <a:bodyPr wrap="square" rtlCol="0">
            <a:spAutoFit/>
          </a:bodyPr>
          <a:lstStyle/>
          <a:p>
            <a:r>
              <a:rPr lang="en-US" sz="2399" dirty="0" smtClean="0">
                <a:latin typeface="Segoe UI" panose="020B0502040204020203" pitchFamily="34" charset="0"/>
                <a:cs typeface="Segoe UI" panose="020B0502040204020203" pitchFamily="34" charset="0"/>
              </a:rPr>
              <a:t>Add-in model </a:t>
            </a:r>
            <a:r>
              <a:rPr lang="en-US" sz="2399" dirty="0">
                <a:latin typeface="Segoe UI" panose="020B0502040204020203" pitchFamily="34" charset="0"/>
                <a:cs typeface="Segoe UI" panose="020B0502040204020203" pitchFamily="34" charset="0"/>
              </a:rPr>
              <a:t>solutions with remote APIs and control are here to stay</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2608707" y="3429001"/>
            <a:ext cx="2469905"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No.</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6742237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4" y="2819603"/>
            <a:ext cx="11355560" cy="1218795"/>
          </a:xfrm>
        </p:spPr>
        <p:txBody>
          <a:bodyPr>
            <a:noAutofit/>
          </a:bodyPr>
          <a:lstStyle/>
          <a:p>
            <a:r>
              <a:rPr lang="en-US" sz="6598" dirty="0"/>
              <a:t>“I can’t do </a:t>
            </a:r>
            <a:r>
              <a:rPr lang="en-US" sz="6598" i="1" dirty="0"/>
              <a:t>XYZ</a:t>
            </a:r>
            <a:r>
              <a:rPr lang="en-US" sz="6598" dirty="0"/>
              <a:t> with </a:t>
            </a:r>
            <a:r>
              <a:rPr lang="en-US" sz="6598" dirty="0" smtClean="0"/>
              <a:t>add-in </a:t>
            </a:r>
            <a:r>
              <a:rPr lang="en-US" sz="6598" dirty="0"/>
              <a:t>model?”</a:t>
            </a:r>
            <a:endParaRPr lang="en-GB" sz="6598" dirty="0"/>
          </a:p>
        </p:txBody>
      </p:sp>
      <p:sp>
        <p:nvSpPr>
          <p:cNvPr id="4" name="TextBox 3"/>
          <p:cNvSpPr txBox="1"/>
          <p:nvPr/>
        </p:nvSpPr>
        <p:spPr>
          <a:xfrm>
            <a:off x="4570809" y="3863380"/>
            <a:ext cx="7618016" cy="15692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There are numerous things which might not be available as such with </a:t>
            </a:r>
            <a:r>
              <a:rPr lang="en-US" sz="2399" dirty="0" smtClean="0">
                <a:latin typeface="Segoe UI" panose="020B0502040204020203" pitchFamily="34" charset="0"/>
                <a:cs typeface="Segoe UI" panose="020B0502040204020203" pitchFamily="34" charset="0"/>
              </a:rPr>
              <a:t>add-in model</a:t>
            </a:r>
            <a:r>
              <a:rPr lang="en-US" sz="2399" dirty="0">
                <a:latin typeface="Segoe UI" panose="020B0502040204020203" pitchFamily="34" charset="0"/>
                <a:cs typeface="Segoe UI" panose="020B0502040204020203" pitchFamily="34" charset="0"/>
              </a:rPr>
              <a:t>, but functional requirements can be achieved using alternative methods</a:t>
            </a:r>
            <a:endParaRPr lang="en-GB" sz="2399"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718466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54793" y="2131362"/>
            <a:ext cx="5264825" cy="1027924"/>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10" name="Data"/>
          <p:cNvSpPr/>
          <p:nvPr/>
        </p:nvSpPr>
        <p:spPr bwMode="auto">
          <a:xfrm>
            <a:off x="6353486" y="1224851"/>
            <a:ext cx="5630439"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457881" y="1224851"/>
            <a:ext cx="5631091"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540825" y="2851779"/>
            <a:ext cx="5260219" cy="2762753"/>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3" rIns="179115" bIns="143293"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07049" y="5063922"/>
            <a:ext cx="495594" cy="23082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74" name="Rectangle 573"/>
          <p:cNvSpPr/>
          <p:nvPr/>
        </p:nvSpPr>
        <p:spPr bwMode="auto">
          <a:xfrm>
            <a:off x="2782875" y="3527196"/>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5" name="Rectangle 574"/>
          <p:cNvSpPr/>
          <p:nvPr/>
        </p:nvSpPr>
        <p:spPr bwMode="auto">
          <a:xfrm>
            <a:off x="3270286" y="3797709"/>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59" name="Rectangle 558"/>
          <p:cNvSpPr/>
          <p:nvPr/>
        </p:nvSpPr>
        <p:spPr>
          <a:xfrm>
            <a:off x="3941379" y="4348525"/>
            <a:ext cx="852074" cy="20678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37" name="Rectangle 536"/>
          <p:cNvSpPr/>
          <p:nvPr/>
        </p:nvSpPr>
        <p:spPr bwMode="auto">
          <a:xfrm flipH="1">
            <a:off x="1672099" y="4626317"/>
            <a:ext cx="212110" cy="27360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15" name="Rectangle 514"/>
          <p:cNvSpPr/>
          <p:nvPr/>
        </p:nvSpPr>
        <p:spPr bwMode="auto">
          <a:xfrm>
            <a:off x="927929" y="4906753"/>
            <a:ext cx="92294" cy="48614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7" name="Rectangle 496"/>
          <p:cNvSpPr/>
          <p:nvPr/>
        </p:nvSpPr>
        <p:spPr bwMode="auto">
          <a:xfrm>
            <a:off x="1156561" y="5001855"/>
            <a:ext cx="215411" cy="15794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6906480"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2" name="Freeform 18"/>
          <p:cNvSpPr>
            <a:spLocks noChangeAspect="1" noEditPoints="1"/>
          </p:cNvSpPr>
          <p:nvPr/>
        </p:nvSpPr>
        <p:spPr bwMode="auto">
          <a:xfrm>
            <a:off x="7054138" y="2433639"/>
            <a:ext cx="557489" cy="41154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3">
              <a:lnSpc>
                <a:spcPct val="90000"/>
              </a:lnSpc>
              <a:spcAft>
                <a:spcPts val="588"/>
              </a:spcAft>
            </a:pPr>
            <a:endParaRPr lang="en-US" sz="1368" b="1" dirty="0">
              <a:gradFill>
                <a:gsLst>
                  <a:gs pos="50427">
                    <a:srgbClr val="FFFFFF"/>
                  </a:gs>
                  <a:gs pos="30000">
                    <a:srgbClr val="FFFFFF"/>
                  </a:gs>
                </a:gsLst>
                <a:lin ang="5400000" scaled="0"/>
              </a:gradFill>
            </a:endParaRPr>
          </a:p>
        </p:txBody>
      </p:sp>
      <p:sp>
        <p:nvSpPr>
          <p:cNvPr id="333" name="Oval 332"/>
          <p:cNvSpPr/>
          <p:nvPr/>
        </p:nvSpPr>
        <p:spPr bwMode="auto">
          <a:xfrm>
            <a:off x="8133481"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4" name="Freeform 17"/>
          <p:cNvSpPr>
            <a:spLocks noEditPoints="1"/>
          </p:cNvSpPr>
          <p:nvPr/>
        </p:nvSpPr>
        <p:spPr bwMode="auto">
          <a:xfrm>
            <a:off x="8324997" y="2340912"/>
            <a:ext cx="469771" cy="59700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37" name="Oval 336"/>
          <p:cNvSpPr/>
          <p:nvPr/>
        </p:nvSpPr>
        <p:spPr bwMode="auto">
          <a:xfrm>
            <a:off x="9360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8" name="Freeform 337"/>
          <p:cNvSpPr>
            <a:spLocks noEditPoints="1"/>
          </p:cNvSpPr>
          <p:nvPr/>
        </p:nvSpPr>
        <p:spPr bwMode="auto">
          <a:xfrm>
            <a:off x="9491984" y="2386528"/>
            <a:ext cx="589803" cy="505765"/>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40" name="Oval 339"/>
          <p:cNvSpPr/>
          <p:nvPr/>
        </p:nvSpPr>
        <p:spPr bwMode="auto">
          <a:xfrm>
            <a:off x="10587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10736071" y="2397221"/>
            <a:ext cx="555628" cy="484382"/>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9" name="Group 678"/>
          <p:cNvGrpSpPr/>
          <p:nvPr/>
        </p:nvGrpSpPr>
        <p:grpSpPr>
          <a:xfrm>
            <a:off x="10281484" y="4552903"/>
            <a:ext cx="1343841" cy="1061629"/>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sp>
          <p:nvSpPr>
            <p:cNvPr id="673" name="TextBox 672"/>
            <p:cNvSpPr txBox="1"/>
            <p:nvPr/>
          </p:nvSpPr>
          <p:spPr>
            <a:xfrm>
              <a:off x="9972097" y="4577624"/>
              <a:ext cx="1344382" cy="859622"/>
            </a:xfrm>
            <a:prstGeom prst="rect">
              <a:avLst/>
            </a:prstGeom>
            <a:noFill/>
          </p:spPr>
          <p:txBody>
            <a:bodyPr wrap="square" lIns="182807" tIns="146246" rIns="182807" bIns="146246" rtlCol="0" anchor="ctr" anchorCtr="0">
              <a:noAutofit/>
            </a:bodyPr>
            <a:lstStyle/>
            <a:p>
              <a:pPr algn="ctr">
                <a:lnSpc>
                  <a:spcPct val="90000"/>
                </a:lnSpc>
                <a:spcAft>
                  <a:spcPts val="600"/>
                </a:spcAft>
              </a:pPr>
              <a:r>
                <a:rPr lang="en-US" sz="2999"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53726" y="4301046"/>
            <a:ext cx="899208" cy="1313486"/>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431861" y="3075131"/>
            <a:ext cx="1056850" cy="82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nvGrpSpPr>
          <p:cNvPr id="668" name="Group 667"/>
          <p:cNvGrpSpPr/>
          <p:nvPr/>
        </p:nvGrpSpPr>
        <p:grpSpPr>
          <a:xfrm>
            <a:off x="8432933" y="3120408"/>
            <a:ext cx="874873" cy="708793"/>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69" name="Group 668"/>
          <p:cNvGrpSpPr/>
          <p:nvPr/>
        </p:nvGrpSpPr>
        <p:grpSpPr>
          <a:xfrm>
            <a:off x="9307804" y="3120409"/>
            <a:ext cx="606028" cy="715654"/>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80" name="Group 679"/>
          <p:cNvGrpSpPr/>
          <p:nvPr/>
        </p:nvGrpSpPr>
        <p:grpSpPr>
          <a:xfrm>
            <a:off x="8294769" y="3763439"/>
            <a:ext cx="1330913" cy="1851093"/>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786963" y="3120408"/>
            <a:ext cx="453842" cy="1444021"/>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1" name="Group 670"/>
          <p:cNvGrpSpPr/>
          <p:nvPr/>
        </p:nvGrpSpPr>
        <p:grpSpPr>
          <a:xfrm>
            <a:off x="7141740" y="3120408"/>
            <a:ext cx="382434" cy="181293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1281" name="Rectangle 1280"/>
          <p:cNvSpPr/>
          <p:nvPr/>
        </p:nvSpPr>
        <p:spPr bwMode="auto">
          <a:xfrm>
            <a:off x="2634155" y="-1332963"/>
            <a:ext cx="755277" cy="80848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Title 1"/>
          <p:cNvSpPr>
            <a:spLocks noGrp="1"/>
          </p:cNvSpPr>
          <p:nvPr>
            <p:ph type="title"/>
          </p:nvPr>
        </p:nvSpPr>
        <p:spPr>
          <a:xfrm>
            <a:off x="269995" y="290774"/>
            <a:ext cx="11651152" cy="899303"/>
          </a:xfrm>
        </p:spPr>
        <p:txBody>
          <a:bodyPr/>
          <a:lstStyle/>
          <a:p>
            <a:r>
              <a:rPr lang="en-US" dirty="0" smtClean="0"/>
              <a:t>Developer vision</a:t>
            </a:r>
            <a:endParaRPr lang="en-US" dirty="0"/>
          </a:p>
        </p:txBody>
      </p:sp>
    </p:spTree>
    <p:extLst>
      <p:ext uri="{BB962C8B-B14F-4D97-AF65-F5344CB8AC3E}">
        <p14:creationId xmlns:p14="http://schemas.microsoft.com/office/powerpoint/2010/main" val="3625382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23" name="Rectangle 22"/>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3" name="Group 2"/>
          <p:cNvGrpSpPr/>
          <p:nvPr/>
        </p:nvGrpSpPr>
        <p:grpSpPr>
          <a:xfrm>
            <a:off x="9050587" y="2500613"/>
            <a:ext cx="1884594" cy="1835293"/>
            <a:chOff x="9050587" y="2500613"/>
            <a:chExt cx="1884594" cy="1835293"/>
          </a:xfrm>
        </p:grpSpPr>
        <p:sp>
          <p:nvSpPr>
            <p:cNvPr id="39" name="TextBox 38"/>
            <p:cNvSpPr txBox="1"/>
            <p:nvPr/>
          </p:nvSpPr>
          <p:spPr>
            <a:xfrm>
              <a:off x="9050587" y="3720353"/>
              <a:ext cx="1884594" cy="615553"/>
            </a:xfrm>
            <a:prstGeom prst="rect">
              <a:avLst/>
            </a:prstGeom>
            <a:noFill/>
          </p:spPr>
          <p:txBody>
            <a:bodyPr wrap="square" lIns="0" tIns="0" rIns="0" bIns="0" rtlCol="0">
              <a:spAutoFit/>
            </a:bodyPr>
            <a:lstStyle/>
            <a:p>
              <a:pPr algn="ctr"/>
              <a:r>
                <a:rPr lang="en-US" sz="2000" spc="-70" dirty="0" smtClean="0">
                  <a:solidFill>
                    <a:schemeClr val="bg1"/>
                  </a:solidFill>
                </a:rPr>
                <a:t>Avoid Sandbox </a:t>
              </a:r>
              <a:br>
                <a:rPr lang="en-US" sz="2000" spc="-70" dirty="0" smtClean="0">
                  <a:solidFill>
                    <a:schemeClr val="bg1"/>
                  </a:solidFill>
                </a:rPr>
              </a:br>
              <a:r>
                <a:rPr lang="en-US" sz="2000" spc="-70" dirty="0" smtClean="0">
                  <a:solidFill>
                    <a:schemeClr val="bg1"/>
                  </a:solidFill>
                </a:rPr>
                <a:t>solutions</a:t>
              </a:r>
              <a:endParaRPr lang="en-US" sz="2000" spc="-70" dirty="0">
                <a:solidFill>
                  <a:schemeClr val="bg1"/>
                </a:solidFill>
              </a:endParaRPr>
            </a:p>
          </p:txBody>
        </p:sp>
        <p:pic>
          <p:nvPicPr>
            <p:cNvPr id="18" name="Picture 17"/>
            <p:cNvPicPr>
              <a:picLocks noChangeAspect="1"/>
            </p:cNvPicPr>
            <p:nvPr/>
          </p:nvPicPr>
          <p:blipFill>
            <a:blip r:embed="rId3"/>
            <a:stretch>
              <a:fillRect/>
            </a:stretch>
          </p:blipFill>
          <p:spPr>
            <a:xfrm rot="2494901">
              <a:off x="9455000" y="2500613"/>
              <a:ext cx="1075767" cy="1271358"/>
            </a:xfrm>
            <a:prstGeom prst="rect">
              <a:avLst/>
            </a:prstGeom>
          </p:spPr>
        </p:pic>
      </p:grpSp>
      <p:grpSp>
        <p:nvGrpSpPr>
          <p:cNvPr id="4" name="Group 3"/>
          <p:cNvGrpSpPr/>
          <p:nvPr/>
        </p:nvGrpSpPr>
        <p:grpSpPr>
          <a:xfrm>
            <a:off x="3436500" y="2551900"/>
            <a:ext cx="1873901" cy="1987813"/>
            <a:chOff x="3496879" y="2555662"/>
            <a:chExt cx="1873901" cy="1987813"/>
          </a:xfrm>
        </p:grpSpPr>
        <p:sp>
          <p:nvSpPr>
            <p:cNvPr id="30" name="TextBox 29"/>
            <p:cNvSpPr txBox="1"/>
            <p:nvPr/>
          </p:nvSpPr>
          <p:spPr>
            <a:xfrm>
              <a:off x="3496879" y="3620145"/>
              <a:ext cx="1873901" cy="923330"/>
            </a:xfrm>
            <a:prstGeom prst="rect">
              <a:avLst/>
            </a:prstGeom>
            <a:noFill/>
          </p:spPr>
          <p:txBody>
            <a:bodyPr wrap="square" lIns="0" tIns="0" rIns="0" bIns="0" rtlCol="0">
              <a:spAutoFit/>
            </a:bodyPr>
            <a:lstStyle/>
            <a:p>
              <a:pPr algn="ctr"/>
              <a:r>
                <a:rPr lang="en-US" sz="2000" spc="-70" dirty="0" smtClean="0">
                  <a:solidFill>
                    <a:schemeClr val="bg1"/>
                  </a:solidFill>
                </a:rPr>
                <a:t>Align with service</a:t>
              </a:r>
              <a:br>
                <a:rPr lang="en-US" sz="2000" spc="-70" dirty="0" smtClean="0">
                  <a:solidFill>
                    <a:schemeClr val="bg1"/>
                  </a:solidFill>
                </a:rPr>
              </a:br>
              <a:r>
                <a:rPr lang="en-US" sz="2000" spc="-70" dirty="0" smtClean="0">
                  <a:solidFill>
                    <a:schemeClr val="bg1"/>
                  </a:solidFill>
                </a:rPr>
                <a:t>and product</a:t>
              </a:r>
              <a:br>
                <a:rPr lang="en-US" sz="2000" spc="-70" dirty="0" smtClean="0">
                  <a:solidFill>
                    <a:schemeClr val="bg1"/>
                  </a:solidFill>
                </a:rPr>
              </a:br>
              <a:r>
                <a:rPr lang="en-US" sz="2000" spc="-70" dirty="0" smtClean="0">
                  <a:solidFill>
                    <a:schemeClr val="bg1"/>
                  </a:solidFill>
                </a:rPr>
                <a:t>roadmap</a:t>
              </a:r>
              <a:endParaRPr lang="en-US" sz="2000" spc="-70" dirty="0">
                <a:solidFill>
                  <a:schemeClr val="bg1"/>
                </a:solidFill>
              </a:endParaRPr>
            </a:p>
          </p:txBody>
        </p:sp>
        <p:pic>
          <p:nvPicPr>
            <p:cNvPr id="20" name="Picture 19"/>
            <p:cNvPicPr>
              <a:picLocks noChangeAspect="1"/>
            </p:cNvPicPr>
            <p:nvPr/>
          </p:nvPicPr>
          <p:blipFill>
            <a:blip r:embed="rId4"/>
            <a:stretch>
              <a:fillRect/>
            </a:stretch>
          </p:blipFill>
          <p:spPr>
            <a:xfrm>
              <a:off x="3893419" y="2555662"/>
              <a:ext cx="1080820" cy="1068811"/>
            </a:xfrm>
            <a:prstGeom prst="rect">
              <a:avLst/>
            </a:prstGeom>
          </p:spPr>
        </p:pic>
      </p:grpSp>
      <p:grpSp>
        <p:nvGrpSpPr>
          <p:cNvPr id="77" name="Group 76"/>
          <p:cNvGrpSpPr/>
          <p:nvPr/>
        </p:nvGrpSpPr>
        <p:grpSpPr>
          <a:xfrm>
            <a:off x="6494614" y="2242343"/>
            <a:ext cx="1886362" cy="2364050"/>
            <a:chOff x="6396862" y="2238293"/>
            <a:chExt cx="1886362" cy="2364050"/>
          </a:xfrm>
        </p:grpSpPr>
        <p:grpSp>
          <p:nvGrpSpPr>
            <p:cNvPr id="76" name="Group 75"/>
            <p:cNvGrpSpPr>
              <a:grpSpLocks noChangeAspect="1"/>
            </p:cNvGrpSpPr>
            <p:nvPr/>
          </p:nvGrpSpPr>
          <p:grpSpPr>
            <a:xfrm>
              <a:off x="6831705" y="2238293"/>
              <a:ext cx="1052580" cy="2364050"/>
              <a:chOff x="2552700" y="5056188"/>
              <a:chExt cx="884238" cy="1985961"/>
            </a:xfrm>
          </p:grpSpPr>
          <p:sp>
            <p:nvSpPr>
              <p:cNvPr id="6" name="AutoShape 3"/>
              <p:cNvSpPr>
                <a:spLocks noChangeAspect="1" noChangeArrowheads="1" noTextEdit="1"/>
              </p:cNvSpPr>
              <p:nvPr/>
            </p:nvSpPr>
            <p:spPr bwMode="auto">
              <a:xfrm>
                <a:off x="2552700" y="5056188"/>
                <a:ext cx="88423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Rectangle 7"/>
              <p:cNvSpPr>
                <a:spLocks noChangeArrowheads="1"/>
              </p:cNvSpPr>
              <p:nvPr/>
            </p:nvSpPr>
            <p:spPr bwMode="auto">
              <a:xfrm>
                <a:off x="2871788" y="5562600"/>
                <a:ext cx="246063" cy="14763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p:cNvSpPr>
              <p:nvPr/>
            </p:nvSpPr>
            <p:spPr bwMode="auto">
              <a:xfrm>
                <a:off x="2844800" y="5419725"/>
                <a:ext cx="300038" cy="63500"/>
              </a:xfrm>
              <a:custGeom>
                <a:avLst/>
                <a:gdLst>
                  <a:gd name="T0" fmla="*/ 113 w 113"/>
                  <a:gd name="T1" fmla="*/ 18 h 24"/>
                  <a:gd name="T2" fmla="*/ 107 w 113"/>
                  <a:gd name="T3" fmla="*/ 24 h 24"/>
                  <a:gd name="T4" fmla="*/ 5 w 113"/>
                  <a:gd name="T5" fmla="*/ 24 h 24"/>
                  <a:gd name="T6" fmla="*/ 0 w 113"/>
                  <a:gd name="T7" fmla="*/ 18 h 24"/>
                  <a:gd name="T8" fmla="*/ 0 w 113"/>
                  <a:gd name="T9" fmla="*/ 6 h 24"/>
                  <a:gd name="T10" fmla="*/ 5 w 113"/>
                  <a:gd name="T11" fmla="*/ 0 h 24"/>
                  <a:gd name="T12" fmla="*/ 107 w 113"/>
                  <a:gd name="T13" fmla="*/ 0 h 24"/>
                  <a:gd name="T14" fmla="*/ 113 w 113"/>
                  <a:gd name="T15" fmla="*/ 6 h 24"/>
                  <a:gd name="T16" fmla="*/ 113 w 113"/>
                  <a:gd name="T1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
                    <a:moveTo>
                      <a:pt x="113" y="18"/>
                    </a:moveTo>
                    <a:cubicBezTo>
                      <a:pt x="113" y="21"/>
                      <a:pt x="110" y="24"/>
                      <a:pt x="107" y="24"/>
                    </a:cubicBezTo>
                    <a:cubicBezTo>
                      <a:pt x="5" y="24"/>
                      <a:pt x="5" y="24"/>
                      <a:pt x="5" y="24"/>
                    </a:cubicBezTo>
                    <a:cubicBezTo>
                      <a:pt x="2" y="24"/>
                      <a:pt x="0" y="21"/>
                      <a:pt x="0" y="18"/>
                    </a:cubicBezTo>
                    <a:cubicBezTo>
                      <a:pt x="0" y="6"/>
                      <a:pt x="0" y="6"/>
                      <a:pt x="0" y="6"/>
                    </a:cubicBezTo>
                    <a:cubicBezTo>
                      <a:pt x="0" y="2"/>
                      <a:pt x="2" y="0"/>
                      <a:pt x="5" y="0"/>
                    </a:cubicBezTo>
                    <a:cubicBezTo>
                      <a:pt x="107" y="0"/>
                      <a:pt x="107" y="0"/>
                      <a:pt x="107" y="0"/>
                    </a:cubicBezTo>
                    <a:cubicBezTo>
                      <a:pt x="110" y="0"/>
                      <a:pt x="113" y="2"/>
                      <a:pt x="113" y="6"/>
                    </a:cubicBezTo>
                    <a:lnTo>
                      <a:pt x="113" y="18"/>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Rectangle 9"/>
              <p:cNvSpPr>
                <a:spLocks noChangeArrowheads="1"/>
              </p:cNvSpPr>
              <p:nvPr/>
            </p:nvSpPr>
            <p:spPr bwMode="auto">
              <a:xfrm>
                <a:off x="2840038" y="5654675"/>
                <a:ext cx="304800" cy="23971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p:cNvSpPr>
                <a:spLocks/>
              </p:cNvSpPr>
              <p:nvPr/>
            </p:nvSpPr>
            <p:spPr bwMode="auto">
              <a:xfrm>
                <a:off x="2733675" y="6240463"/>
                <a:ext cx="180975" cy="701675"/>
              </a:xfrm>
              <a:custGeom>
                <a:avLst/>
                <a:gdLst>
                  <a:gd name="T0" fmla="*/ 114 w 114"/>
                  <a:gd name="T1" fmla="*/ 442 h 442"/>
                  <a:gd name="T2" fmla="*/ 0 w 114"/>
                  <a:gd name="T3" fmla="*/ 442 h 442"/>
                  <a:gd name="T4" fmla="*/ 60 w 114"/>
                  <a:gd name="T5" fmla="*/ 0 h 442"/>
                  <a:gd name="T6" fmla="*/ 114 w 114"/>
                  <a:gd name="T7" fmla="*/ 0 h 442"/>
                  <a:gd name="T8" fmla="*/ 114 w 114"/>
                  <a:gd name="T9" fmla="*/ 442 h 442"/>
                </a:gdLst>
                <a:ahLst/>
                <a:cxnLst>
                  <a:cxn ang="0">
                    <a:pos x="T0" y="T1"/>
                  </a:cxn>
                  <a:cxn ang="0">
                    <a:pos x="T2" y="T3"/>
                  </a:cxn>
                  <a:cxn ang="0">
                    <a:pos x="T4" y="T5"/>
                  </a:cxn>
                  <a:cxn ang="0">
                    <a:pos x="T6" y="T7"/>
                  </a:cxn>
                  <a:cxn ang="0">
                    <a:pos x="T8" y="T9"/>
                  </a:cxn>
                </a:cxnLst>
                <a:rect l="0" t="0" r="r" b="b"/>
                <a:pathLst>
                  <a:path w="114" h="442">
                    <a:moveTo>
                      <a:pt x="114" y="442"/>
                    </a:moveTo>
                    <a:lnTo>
                      <a:pt x="0" y="442"/>
                    </a:lnTo>
                    <a:lnTo>
                      <a:pt x="60" y="0"/>
                    </a:lnTo>
                    <a:lnTo>
                      <a:pt x="114" y="0"/>
                    </a:lnTo>
                    <a:lnTo>
                      <a:pt x="114" y="44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11"/>
              <p:cNvSpPr>
                <a:spLocks/>
              </p:cNvSpPr>
              <p:nvPr/>
            </p:nvSpPr>
            <p:spPr bwMode="auto">
              <a:xfrm>
                <a:off x="2974975" y="6240463"/>
                <a:ext cx="180975" cy="701675"/>
              </a:xfrm>
              <a:custGeom>
                <a:avLst/>
                <a:gdLst>
                  <a:gd name="T0" fmla="*/ 114 w 114"/>
                  <a:gd name="T1" fmla="*/ 442 h 442"/>
                  <a:gd name="T2" fmla="*/ 0 w 114"/>
                  <a:gd name="T3" fmla="*/ 442 h 442"/>
                  <a:gd name="T4" fmla="*/ 60 w 114"/>
                  <a:gd name="T5" fmla="*/ 0 h 442"/>
                  <a:gd name="T6" fmla="*/ 114 w 114"/>
                  <a:gd name="T7" fmla="*/ 0 h 442"/>
                  <a:gd name="T8" fmla="*/ 114 w 114"/>
                  <a:gd name="T9" fmla="*/ 442 h 442"/>
                </a:gdLst>
                <a:ahLst/>
                <a:cxnLst>
                  <a:cxn ang="0">
                    <a:pos x="T0" y="T1"/>
                  </a:cxn>
                  <a:cxn ang="0">
                    <a:pos x="T2" y="T3"/>
                  </a:cxn>
                  <a:cxn ang="0">
                    <a:pos x="T4" y="T5"/>
                  </a:cxn>
                  <a:cxn ang="0">
                    <a:pos x="T6" y="T7"/>
                  </a:cxn>
                  <a:cxn ang="0">
                    <a:pos x="T8" y="T9"/>
                  </a:cxn>
                </a:cxnLst>
                <a:rect l="0" t="0" r="r" b="b"/>
                <a:pathLst>
                  <a:path w="114" h="442">
                    <a:moveTo>
                      <a:pt x="114" y="442"/>
                    </a:moveTo>
                    <a:lnTo>
                      <a:pt x="0" y="442"/>
                    </a:lnTo>
                    <a:lnTo>
                      <a:pt x="60" y="0"/>
                    </a:lnTo>
                    <a:lnTo>
                      <a:pt x="114" y="0"/>
                    </a:lnTo>
                    <a:lnTo>
                      <a:pt x="114" y="44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2"/>
              <p:cNvSpPr>
                <a:spLocks/>
              </p:cNvSpPr>
              <p:nvPr/>
            </p:nvSpPr>
            <p:spPr bwMode="auto">
              <a:xfrm>
                <a:off x="2717800" y="6942137"/>
                <a:ext cx="196850" cy="100012"/>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6"/>
                      <a:pt x="0" y="38"/>
                    </a:cubicBezTo>
                    <a:cubicBezTo>
                      <a:pt x="42" y="38"/>
                      <a:pt x="42" y="38"/>
                      <a:pt x="42" y="38"/>
                    </a:cubicBezTo>
                    <a:cubicBezTo>
                      <a:pt x="74" y="38"/>
                      <a:pt x="74" y="38"/>
                      <a:pt x="74" y="38"/>
                    </a:cubicBezTo>
                    <a:cubicBezTo>
                      <a:pt x="74" y="0"/>
                      <a:pt x="74" y="0"/>
                      <a:pt x="74" y="0"/>
                    </a:cubicBezTo>
                    <a:lnTo>
                      <a:pt x="42"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3"/>
              <p:cNvSpPr>
                <a:spLocks/>
              </p:cNvSpPr>
              <p:nvPr/>
            </p:nvSpPr>
            <p:spPr bwMode="auto">
              <a:xfrm>
                <a:off x="3175000" y="5873750"/>
                <a:ext cx="87313" cy="525462"/>
              </a:xfrm>
              <a:custGeom>
                <a:avLst/>
                <a:gdLst>
                  <a:gd name="T0" fmla="*/ 55 w 55"/>
                  <a:gd name="T1" fmla="*/ 331 h 331"/>
                  <a:gd name="T2" fmla="*/ 55 w 55"/>
                  <a:gd name="T3" fmla="*/ 0 h 331"/>
                  <a:gd name="T4" fmla="*/ 0 w 55"/>
                  <a:gd name="T5" fmla="*/ 138 h 331"/>
                  <a:gd name="T6" fmla="*/ 0 w 55"/>
                  <a:gd name="T7" fmla="*/ 331 h 331"/>
                  <a:gd name="T8" fmla="*/ 55 w 55"/>
                  <a:gd name="T9" fmla="*/ 331 h 331"/>
                </a:gdLst>
                <a:ahLst/>
                <a:cxnLst>
                  <a:cxn ang="0">
                    <a:pos x="T0" y="T1"/>
                  </a:cxn>
                  <a:cxn ang="0">
                    <a:pos x="T2" y="T3"/>
                  </a:cxn>
                  <a:cxn ang="0">
                    <a:pos x="T4" y="T5"/>
                  </a:cxn>
                  <a:cxn ang="0">
                    <a:pos x="T6" y="T7"/>
                  </a:cxn>
                  <a:cxn ang="0">
                    <a:pos x="T8" y="T9"/>
                  </a:cxn>
                </a:cxnLst>
                <a:rect l="0" t="0" r="r" b="b"/>
                <a:pathLst>
                  <a:path w="55" h="331">
                    <a:moveTo>
                      <a:pt x="55" y="331"/>
                    </a:moveTo>
                    <a:lnTo>
                      <a:pt x="55" y="0"/>
                    </a:lnTo>
                    <a:lnTo>
                      <a:pt x="0" y="138"/>
                    </a:lnTo>
                    <a:lnTo>
                      <a:pt x="0" y="331"/>
                    </a:lnTo>
                    <a:lnTo>
                      <a:pt x="55" y="331"/>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4"/>
              <p:cNvSpPr>
                <a:spLocks/>
              </p:cNvSpPr>
              <p:nvPr/>
            </p:nvSpPr>
            <p:spPr bwMode="auto">
              <a:xfrm>
                <a:off x="3175000" y="6308725"/>
                <a:ext cx="88900" cy="179387"/>
              </a:xfrm>
              <a:custGeom>
                <a:avLst/>
                <a:gdLst>
                  <a:gd name="T0" fmla="*/ 0 w 34"/>
                  <a:gd name="T1" fmla="*/ 0 h 68"/>
                  <a:gd name="T2" fmla="*/ 0 w 34"/>
                  <a:gd name="T3" fmla="*/ 68 h 68"/>
                  <a:gd name="T4" fmla="*/ 34 w 34"/>
                  <a:gd name="T5" fmla="*/ 34 h 68"/>
                  <a:gd name="T6" fmla="*/ 0 w 34"/>
                  <a:gd name="T7" fmla="*/ 0 h 68"/>
                </a:gdLst>
                <a:ahLst/>
                <a:cxnLst>
                  <a:cxn ang="0">
                    <a:pos x="T0" y="T1"/>
                  </a:cxn>
                  <a:cxn ang="0">
                    <a:pos x="T2" y="T3"/>
                  </a:cxn>
                  <a:cxn ang="0">
                    <a:pos x="T4" y="T5"/>
                  </a:cxn>
                  <a:cxn ang="0">
                    <a:pos x="T6" y="T7"/>
                  </a:cxn>
                </a:cxnLst>
                <a:rect l="0" t="0" r="r" b="b"/>
                <a:pathLst>
                  <a:path w="34" h="68">
                    <a:moveTo>
                      <a:pt x="0" y="0"/>
                    </a:moveTo>
                    <a:cubicBezTo>
                      <a:pt x="0" y="68"/>
                      <a:pt x="0" y="68"/>
                      <a:pt x="0" y="68"/>
                    </a:cubicBezTo>
                    <a:cubicBezTo>
                      <a:pt x="19" y="68"/>
                      <a:pt x="34" y="53"/>
                      <a:pt x="34" y="34"/>
                    </a:cubicBezTo>
                    <a:cubicBezTo>
                      <a:pt x="34" y="15"/>
                      <a:pt x="1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5"/>
              <p:cNvSpPr>
                <a:spLocks/>
              </p:cNvSpPr>
              <p:nvPr/>
            </p:nvSpPr>
            <p:spPr bwMode="auto">
              <a:xfrm>
                <a:off x="2722563" y="5873750"/>
                <a:ext cx="90488" cy="525462"/>
              </a:xfrm>
              <a:custGeom>
                <a:avLst/>
                <a:gdLst>
                  <a:gd name="T0" fmla="*/ 0 w 57"/>
                  <a:gd name="T1" fmla="*/ 331 h 331"/>
                  <a:gd name="T2" fmla="*/ 0 w 57"/>
                  <a:gd name="T3" fmla="*/ 0 h 331"/>
                  <a:gd name="T4" fmla="*/ 57 w 57"/>
                  <a:gd name="T5" fmla="*/ 128 h 331"/>
                  <a:gd name="T6" fmla="*/ 57 w 57"/>
                  <a:gd name="T7" fmla="*/ 331 h 331"/>
                  <a:gd name="T8" fmla="*/ 0 w 57"/>
                  <a:gd name="T9" fmla="*/ 331 h 331"/>
                </a:gdLst>
                <a:ahLst/>
                <a:cxnLst>
                  <a:cxn ang="0">
                    <a:pos x="T0" y="T1"/>
                  </a:cxn>
                  <a:cxn ang="0">
                    <a:pos x="T2" y="T3"/>
                  </a:cxn>
                  <a:cxn ang="0">
                    <a:pos x="T4" y="T5"/>
                  </a:cxn>
                  <a:cxn ang="0">
                    <a:pos x="T6" y="T7"/>
                  </a:cxn>
                  <a:cxn ang="0">
                    <a:pos x="T8" y="T9"/>
                  </a:cxn>
                </a:cxnLst>
                <a:rect l="0" t="0" r="r" b="b"/>
                <a:pathLst>
                  <a:path w="57" h="331">
                    <a:moveTo>
                      <a:pt x="0" y="331"/>
                    </a:moveTo>
                    <a:lnTo>
                      <a:pt x="0" y="0"/>
                    </a:lnTo>
                    <a:lnTo>
                      <a:pt x="57" y="128"/>
                    </a:lnTo>
                    <a:lnTo>
                      <a:pt x="57" y="331"/>
                    </a:lnTo>
                    <a:lnTo>
                      <a:pt x="0" y="331"/>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16"/>
              <p:cNvSpPr>
                <a:spLocks/>
              </p:cNvSpPr>
              <p:nvPr/>
            </p:nvSpPr>
            <p:spPr bwMode="auto">
              <a:xfrm>
                <a:off x="2722563" y="6308725"/>
                <a:ext cx="90488" cy="179387"/>
              </a:xfrm>
              <a:custGeom>
                <a:avLst/>
                <a:gdLst>
                  <a:gd name="T0" fmla="*/ 34 w 34"/>
                  <a:gd name="T1" fmla="*/ 0 h 68"/>
                  <a:gd name="T2" fmla="*/ 34 w 34"/>
                  <a:gd name="T3" fmla="*/ 68 h 68"/>
                  <a:gd name="T4" fmla="*/ 0 w 34"/>
                  <a:gd name="T5" fmla="*/ 34 h 68"/>
                  <a:gd name="T6" fmla="*/ 34 w 34"/>
                  <a:gd name="T7" fmla="*/ 0 h 68"/>
                </a:gdLst>
                <a:ahLst/>
                <a:cxnLst>
                  <a:cxn ang="0">
                    <a:pos x="T0" y="T1"/>
                  </a:cxn>
                  <a:cxn ang="0">
                    <a:pos x="T2" y="T3"/>
                  </a:cxn>
                  <a:cxn ang="0">
                    <a:pos x="T4" y="T5"/>
                  </a:cxn>
                  <a:cxn ang="0">
                    <a:pos x="T6" y="T7"/>
                  </a:cxn>
                </a:cxnLst>
                <a:rect l="0" t="0" r="r" b="b"/>
                <a:pathLst>
                  <a:path w="34" h="68">
                    <a:moveTo>
                      <a:pt x="34" y="0"/>
                    </a:moveTo>
                    <a:cubicBezTo>
                      <a:pt x="34" y="68"/>
                      <a:pt x="34" y="68"/>
                      <a:pt x="34" y="68"/>
                    </a:cubicBezTo>
                    <a:cubicBezTo>
                      <a:pt x="15" y="68"/>
                      <a:pt x="0" y="53"/>
                      <a:pt x="0" y="34"/>
                    </a:cubicBezTo>
                    <a:cubicBezTo>
                      <a:pt x="0" y="15"/>
                      <a:pt x="15" y="0"/>
                      <a:pt x="34"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7"/>
              <p:cNvSpPr>
                <a:spLocks/>
              </p:cNvSpPr>
              <p:nvPr/>
            </p:nvSpPr>
            <p:spPr bwMode="auto">
              <a:xfrm>
                <a:off x="2940050" y="5530850"/>
                <a:ext cx="106363" cy="171450"/>
              </a:xfrm>
              <a:custGeom>
                <a:avLst/>
                <a:gdLst>
                  <a:gd name="T0" fmla="*/ 34 w 67"/>
                  <a:gd name="T1" fmla="*/ 108 h 108"/>
                  <a:gd name="T2" fmla="*/ 0 w 67"/>
                  <a:gd name="T3" fmla="*/ 106 h 108"/>
                  <a:gd name="T4" fmla="*/ 0 w 67"/>
                  <a:gd name="T5" fmla="*/ 0 h 108"/>
                  <a:gd name="T6" fmla="*/ 67 w 67"/>
                  <a:gd name="T7" fmla="*/ 0 h 108"/>
                  <a:gd name="T8" fmla="*/ 67 w 67"/>
                  <a:gd name="T9" fmla="*/ 108 h 108"/>
                  <a:gd name="T10" fmla="*/ 34 w 67"/>
                  <a:gd name="T11" fmla="*/ 108 h 108"/>
                </a:gdLst>
                <a:ahLst/>
                <a:cxnLst>
                  <a:cxn ang="0">
                    <a:pos x="T0" y="T1"/>
                  </a:cxn>
                  <a:cxn ang="0">
                    <a:pos x="T2" y="T3"/>
                  </a:cxn>
                  <a:cxn ang="0">
                    <a:pos x="T4" y="T5"/>
                  </a:cxn>
                  <a:cxn ang="0">
                    <a:pos x="T6" y="T7"/>
                  </a:cxn>
                  <a:cxn ang="0">
                    <a:pos x="T8" y="T9"/>
                  </a:cxn>
                  <a:cxn ang="0">
                    <a:pos x="T10" y="T11"/>
                  </a:cxn>
                </a:cxnLst>
                <a:rect l="0" t="0" r="r" b="b"/>
                <a:pathLst>
                  <a:path w="67" h="108">
                    <a:moveTo>
                      <a:pt x="34" y="108"/>
                    </a:moveTo>
                    <a:lnTo>
                      <a:pt x="0" y="106"/>
                    </a:lnTo>
                    <a:lnTo>
                      <a:pt x="0" y="0"/>
                    </a:lnTo>
                    <a:lnTo>
                      <a:pt x="67" y="0"/>
                    </a:lnTo>
                    <a:lnTo>
                      <a:pt x="67" y="108"/>
                    </a:lnTo>
                    <a:lnTo>
                      <a:pt x="34" y="108"/>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18"/>
              <p:cNvSpPr>
                <a:spLocks/>
              </p:cNvSpPr>
              <p:nvPr/>
            </p:nvSpPr>
            <p:spPr bwMode="auto">
              <a:xfrm>
                <a:off x="2940050" y="5530850"/>
                <a:ext cx="106363" cy="92075"/>
              </a:xfrm>
              <a:custGeom>
                <a:avLst/>
                <a:gdLst>
                  <a:gd name="T0" fmla="*/ 0 w 40"/>
                  <a:gd name="T1" fmla="*/ 32 h 35"/>
                  <a:gd name="T2" fmla="*/ 20 w 40"/>
                  <a:gd name="T3" fmla="*/ 35 h 35"/>
                  <a:gd name="T4" fmla="*/ 40 w 40"/>
                  <a:gd name="T5" fmla="*/ 32 h 35"/>
                  <a:gd name="T6" fmla="*/ 40 w 40"/>
                  <a:gd name="T7" fmla="*/ 0 h 35"/>
                  <a:gd name="T8" fmla="*/ 0 w 40"/>
                  <a:gd name="T9" fmla="*/ 0 h 35"/>
                  <a:gd name="T10" fmla="*/ 0 w 40"/>
                  <a:gd name="T11" fmla="*/ 32 h 35"/>
                </a:gdLst>
                <a:ahLst/>
                <a:cxnLst>
                  <a:cxn ang="0">
                    <a:pos x="T0" y="T1"/>
                  </a:cxn>
                  <a:cxn ang="0">
                    <a:pos x="T2" y="T3"/>
                  </a:cxn>
                  <a:cxn ang="0">
                    <a:pos x="T4" y="T5"/>
                  </a:cxn>
                  <a:cxn ang="0">
                    <a:pos x="T6" y="T7"/>
                  </a:cxn>
                  <a:cxn ang="0">
                    <a:pos x="T8" y="T9"/>
                  </a:cxn>
                  <a:cxn ang="0">
                    <a:pos x="T10" y="T11"/>
                  </a:cxn>
                </a:cxnLst>
                <a:rect l="0" t="0" r="r" b="b"/>
                <a:pathLst>
                  <a:path w="40" h="35">
                    <a:moveTo>
                      <a:pt x="0" y="32"/>
                    </a:moveTo>
                    <a:cubicBezTo>
                      <a:pt x="7" y="34"/>
                      <a:pt x="13" y="35"/>
                      <a:pt x="20" y="35"/>
                    </a:cubicBezTo>
                    <a:cubicBezTo>
                      <a:pt x="27" y="35"/>
                      <a:pt x="34" y="34"/>
                      <a:pt x="40" y="32"/>
                    </a:cubicBezTo>
                    <a:cubicBezTo>
                      <a:pt x="40" y="0"/>
                      <a:pt x="40" y="0"/>
                      <a:pt x="40" y="0"/>
                    </a:cubicBezTo>
                    <a:cubicBezTo>
                      <a:pt x="0" y="0"/>
                      <a:pt x="0" y="0"/>
                      <a:pt x="0" y="0"/>
                    </a:cubicBezTo>
                    <a:lnTo>
                      <a:pt x="0" y="32"/>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p:cNvSpPr>
              <p:nvPr/>
            </p:nvSpPr>
            <p:spPr bwMode="auto">
              <a:xfrm>
                <a:off x="2871788" y="5370513"/>
                <a:ext cx="246063" cy="231775"/>
              </a:xfrm>
              <a:custGeom>
                <a:avLst/>
                <a:gdLst>
                  <a:gd name="T0" fmla="*/ 0 w 93"/>
                  <a:gd name="T1" fmla="*/ 0 h 88"/>
                  <a:gd name="T2" fmla="*/ 0 w 93"/>
                  <a:gd name="T3" fmla="*/ 73 h 88"/>
                  <a:gd name="T4" fmla="*/ 0 w 93"/>
                  <a:gd name="T5" fmla="*/ 73 h 88"/>
                  <a:gd name="T6" fmla="*/ 46 w 93"/>
                  <a:gd name="T7" fmla="*/ 88 h 88"/>
                  <a:gd name="T8" fmla="*/ 93 w 93"/>
                  <a:gd name="T9" fmla="*/ 73 h 88"/>
                  <a:gd name="T10" fmla="*/ 93 w 93"/>
                  <a:gd name="T11" fmla="*/ 0 h 88"/>
                  <a:gd name="T12" fmla="*/ 0 w 93"/>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3" h="88">
                    <a:moveTo>
                      <a:pt x="0" y="0"/>
                    </a:moveTo>
                    <a:cubicBezTo>
                      <a:pt x="0" y="73"/>
                      <a:pt x="0" y="73"/>
                      <a:pt x="0" y="73"/>
                    </a:cubicBezTo>
                    <a:cubicBezTo>
                      <a:pt x="0" y="73"/>
                      <a:pt x="0" y="73"/>
                      <a:pt x="0" y="73"/>
                    </a:cubicBezTo>
                    <a:cubicBezTo>
                      <a:pt x="13" y="82"/>
                      <a:pt x="29" y="88"/>
                      <a:pt x="46" y="88"/>
                    </a:cubicBezTo>
                    <a:cubicBezTo>
                      <a:pt x="63" y="88"/>
                      <a:pt x="80" y="82"/>
                      <a:pt x="93" y="73"/>
                    </a:cubicBezTo>
                    <a:cubicBezTo>
                      <a:pt x="93" y="0"/>
                      <a:pt x="93" y="0"/>
                      <a:pt x="93"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20"/>
              <p:cNvSpPr>
                <a:spLocks/>
              </p:cNvSpPr>
              <p:nvPr/>
            </p:nvSpPr>
            <p:spPr bwMode="auto">
              <a:xfrm>
                <a:off x="2871788" y="5254625"/>
                <a:ext cx="174625" cy="184150"/>
              </a:xfrm>
              <a:custGeom>
                <a:avLst/>
                <a:gdLst>
                  <a:gd name="T0" fmla="*/ 66 w 66"/>
                  <a:gd name="T1" fmla="*/ 4 h 70"/>
                  <a:gd name="T2" fmla="*/ 46 w 66"/>
                  <a:gd name="T3" fmla="*/ 0 h 70"/>
                  <a:gd name="T4" fmla="*/ 0 w 66"/>
                  <a:gd name="T5" fmla="*/ 47 h 70"/>
                  <a:gd name="T6" fmla="*/ 0 w 66"/>
                  <a:gd name="T7" fmla="*/ 70 h 70"/>
                  <a:gd name="T8" fmla="*/ 66 w 66"/>
                  <a:gd name="T9" fmla="*/ 4 h 70"/>
                </a:gdLst>
                <a:ahLst/>
                <a:cxnLst>
                  <a:cxn ang="0">
                    <a:pos x="T0" y="T1"/>
                  </a:cxn>
                  <a:cxn ang="0">
                    <a:pos x="T2" y="T3"/>
                  </a:cxn>
                  <a:cxn ang="0">
                    <a:pos x="T4" y="T5"/>
                  </a:cxn>
                  <a:cxn ang="0">
                    <a:pos x="T6" y="T7"/>
                  </a:cxn>
                  <a:cxn ang="0">
                    <a:pos x="T8" y="T9"/>
                  </a:cxn>
                </a:cxnLst>
                <a:rect l="0" t="0" r="r" b="b"/>
                <a:pathLst>
                  <a:path w="66" h="70">
                    <a:moveTo>
                      <a:pt x="66" y="4"/>
                    </a:moveTo>
                    <a:cubicBezTo>
                      <a:pt x="60" y="1"/>
                      <a:pt x="53" y="0"/>
                      <a:pt x="46" y="0"/>
                    </a:cubicBezTo>
                    <a:cubicBezTo>
                      <a:pt x="21" y="0"/>
                      <a:pt x="0" y="21"/>
                      <a:pt x="0" y="47"/>
                    </a:cubicBezTo>
                    <a:cubicBezTo>
                      <a:pt x="0" y="70"/>
                      <a:pt x="0" y="70"/>
                      <a:pt x="0" y="70"/>
                    </a:cubicBezTo>
                    <a:cubicBezTo>
                      <a:pt x="34" y="66"/>
                      <a:pt x="62" y="38"/>
                      <a:pt x="66" y="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21"/>
              <p:cNvSpPr>
                <a:spLocks/>
              </p:cNvSpPr>
              <p:nvPr/>
            </p:nvSpPr>
            <p:spPr bwMode="auto">
              <a:xfrm>
                <a:off x="2943225" y="5254625"/>
                <a:ext cx="174625" cy="184150"/>
              </a:xfrm>
              <a:custGeom>
                <a:avLst/>
                <a:gdLst>
                  <a:gd name="T0" fmla="*/ 0 w 66"/>
                  <a:gd name="T1" fmla="*/ 4 h 70"/>
                  <a:gd name="T2" fmla="*/ 19 w 66"/>
                  <a:gd name="T3" fmla="*/ 0 h 70"/>
                  <a:gd name="T4" fmla="*/ 66 w 66"/>
                  <a:gd name="T5" fmla="*/ 47 h 70"/>
                  <a:gd name="T6" fmla="*/ 66 w 66"/>
                  <a:gd name="T7" fmla="*/ 70 h 70"/>
                  <a:gd name="T8" fmla="*/ 0 w 66"/>
                  <a:gd name="T9" fmla="*/ 4 h 70"/>
                </a:gdLst>
                <a:ahLst/>
                <a:cxnLst>
                  <a:cxn ang="0">
                    <a:pos x="T0" y="T1"/>
                  </a:cxn>
                  <a:cxn ang="0">
                    <a:pos x="T2" y="T3"/>
                  </a:cxn>
                  <a:cxn ang="0">
                    <a:pos x="T4" y="T5"/>
                  </a:cxn>
                  <a:cxn ang="0">
                    <a:pos x="T6" y="T7"/>
                  </a:cxn>
                  <a:cxn ang="0">
                    <a:pos x="T8" y="T9"/>
                  </a:cxn>
                </a:cxnLst>
                <a:rect l="0" t="0" r="r" b="b"/>
                <a:pathLst>
                  <a:path w="66" h="70">
                    <a:moveTo>
                      <a:pt x="0" y="4"/>
                    </a:moveTo>
                    <a:cubicBezTo>
                      <a:pt x="6" y="1"/>
                      <a:pt x="12" y="0"/>
                      <a:pt x="19" y="0"/>
                    </a:cubicBezTo>
                    <a:cubicBezTo>
                      <a:pt x="45" y="0"/>
                      <a:pt x="66" y="21"/>
                      <a:pt x="66" y="47"/>
                    </a:cubicBezTo>
                    <a:cubicBezTo>
                      <a:pt x="66" y="70"/>
                      <a:pt x="66" y="70"/>
                      <a:pt x="66" y="70"/>
                    </a:cubicBezTo>
                    <a:cubicBezTo>
                      <a:pt x="31" y="66"/>
                      <a:pt x="4" y="38"/>
                      <a:pt x="0" y="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2"/>
              <p:cNvSpPr>
                <a:spLocks/>
              </p:cNvSpPr>
              <p:nvPr/>
            </p:nvSpPr>
            <p:spPr bwMode="auto">
              <a:xfrm>
                <a:off x="2706688" y="5654675"/>
                <a:ext cx="571500" cy="622300"/>
              </a:xfrm>
              <a:custGeom>
                <a:avLst/>
                <a:gdLst>
                  <a:gd name="T0" fmla="*/ 170 w 215"/>
                  <a:gd name="T1" fmla="*/ 0 h 236"/>
                  <a:gd name="T2" fmla="*/ 144 w 215"/>
                  <a:gd name="T3" fmla="*/ 0 h 236"/>
                  <a:gd name="T4" fmla="*/ 108 w 215"/>
                  <a:gd name="T5" fmla="*/ 32 h 236"/>
                  <a:gd name="T6" fmla="*/ 72 w 215"/>
                  <a:gd name="T7" fmla="*/ 0 h 236"/>
                  <a:gd name="T8" fmla="*/ 45 w 215"/>
                  <a:gd name="T9" fmla="*/ 0 h 236"/>
                  <a:gd name="T10" fmla="*/ 0 w 215"/>
                  <a:gd name="T11" fmla="*/ 45 h 236"/>
                  <a:gd name="T12" fmla="*/ 0 w 215"/>
                  <a:gd name="T13" fmla="*/ 170 h 236"/>
                  <a:gd name="T14" fmla="*/ 40 w 215"/>
                  <a:gd name="T15" fmla="*/ 170 h 236"/>
                  <a:gd name="T16" fmla="*/ 40 w 215"/>
                  <a:gd name="T17" fmla="*/ 84 h 236"/>
                  <a:gd name="T18" fmla="*/ 45 w 215"/>
                  <a:gd name="T19" fmla="*/ 84 h 236"/>
                  <a:gd name="T20" fmla="*/ 46 w 215"/>
                  <a:gd name="T21" fmla="*/ 236 h 236"/>
                  <a:gd name="T22" fmla="*/ 169 w 215"/>
                  <a:gd name="T23" fmla="*/ 236 h 236"/>
                  <a:gd name="T24" fmla="*/ 170 w 215"/>
                  <a:gd name="T25" fmla="*/ 84 h 236"/>
                  <a:gd name="T26" fmla="*/ 176 w 215"/>
                  <a:gd name="T27" fmla="*/ 84 h 236"/>
                  <a:gd name="T28" fmla="*/ 176 w 215"/>
                  <a:gd name="T29" fmla="*/ 166 h 236"/>
                  <a:gd name="T30" fmla="*/ 215 w 215"/>
                  <a:gd name="T31" fmla="*/ 166 h 236"/>
                  <a:gd name="T32" fmla="*/ 215 w 215"/>
                  <a:gd name="T33" fmla="*/ 45 h 236"/>
                  <a:gd name="T34" fmla="*/ 170 w 215"/>
                  <a:gd name="T35"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36">
                    <a:moveTo>
                      <a:pt x="170" y="0"/>
                    </a:moveTo>
                    <a:cubicBezTo>
                      <a:pt x="144" y="0"/>
                      <a:pt x="144" y="0"/>
                      <a:pt x="144" y="0"/>
                    </a:cubicBezTo>
                    <a:cubicBezTo>
                      <a:pt x="108" y="32"/>
                      <a:pt x="108" y="32"/>
                      <a:pt x="108" y="32"/>
                    </a:cubicBezTo>
                    <a:cubicBezTo>
                      <a:pt x="72" y="0"/>
                      <a:pt x="72" y="0"/>
                      <a:pt x="72" y="0"/>
                    </a:cubicBezTo>
                    <a:cubicBezTo>
                      <a:pt x="45" y="0"/>
                      <a:pt x="45" y="0"/>
                      <a:pt x="45" y="0"/>
                    </a:cubicBezTo>
                    <a:cubicBezTo>
                      <a:pt x="20" y="0"/>
                      <a:pt x="0" y="20"/>
                      <a:pt x="0" y="45"/>
                    </a:cubicBezTo>
                    <a:cubicBezTo>
                      <a:pt x="0" y="170"/>
                      <a:pt x="0" y="170"/>
                      <a:pt x="0" y="170"/>
                    </a:cubicBezTo>
                    <a:cubicBezTo>
                      <a:pt x="40" y="170"/>
                      <a:pt x="40" y="170"/>
                      <a:pt x="40" y="170"/>
                    </a:cubicBezTo>
                    <a:cubicBezTo>
                      <a:pt x="40" y="84"/>
                      <a:pt x="40" y="84"/>
                      <a:pt x="40" y="84"/>
                    </a:cubicBezTo>
                    <a:cubicBezTo>
                      <a:pt x="45" y="84"/>
                      <a:pt x="45" y="84"/>
                      <a:pt x="45" y="84"/>
                    </a:cubicBezTo>
                    <a:cubicBezTo>
                      <a:pt x="46" y="236"/>
                      <a:pt x="46" y="236"/>
                      <a:pt x="46" y="236"/>
                    </a:cubicBezTo>
                    <a:cubicBezTo>
                      <a:pt x="169" y="236"/>
                      <a:pt x="169" y="236"/>
                      <a:pt x="169" y="236"/>
                    </a:cubicBezTo>
                    <a:cubicBezTo>
                      <a:pt x="170" y="84"/>
                      <a:pt x="170" y="84"/>
                      <a:pt x="170" y="84"/>
                    </a:cubicBezTo>
                    <a:cubicBezTo>
                      <a:pt x="176" y="84"/>
                      <a:pt x="176" y="84"/>
                      <a:pt x="176" y="84"/>
                    </a:cubicBezTo>
                    <a:cubicBezTo>
                      <a:pt x="176" y="166"/>
                      <a:pt x="176" y="166"/>
                      <a:pt x="176" y="166"/>
                    </a:cubicBezTo>
                    <a:cubicBezTo>
                      <a:pt x="215" y="166"/>
                      <a:pt x="215" y="166"/>
                      <a:pt x="215" y="166"/>
                    </a:cubicBezTo>
                    <a:cubicBezTo>
                      <a:pt x="215" y="45"/>
                      <a:pt x="215" y="45"/>
                      <a:pt x="215" y="45"/>
                    </a:cubicBezTo>
                    <a:cubicBezTo>
                      <a:pt x="215" y="20"/>
                      <a:pt x="195" y="0"/>
                      <a:pt x="17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3"/>
              <p:cNvSpPr>
                <a:spLocks/>
              </p:cNvSpPr>
              <p:nvPr/>
            </p:nvSpPr>
            <p:spPr bwMode="auto">
              <a:xfrm>
                <a:off x="2733675" y="6942137"/>
                <a:ext cx="180975" cy="49212"/>
              </a:xfrm>
              <a:custGeom>
                <a:avLst/>
                <a:gdLst>
                  <a:gd name="T0" fmla="*/ 36 w 68"/>
                  <a:gd name="T1" fmla="*/ 0 h 19"/>
                  <a:gd name="T2" fmla="*/ 0 w 68"/>
                  <a:gd name="T3" fmla="*/ 19 h 19"/>
                  <a:gd name="T4" fmla="*/ 46 w 68"/>
                  <a:gd name="T5" fmla="*/ 19 h 19"/>
                  <a:gd name="T6" fmla="*/ 68 w 68"/>
                  <a:gd name="T7" fmla="*/ 0 h 19"/>
                  <a:gd name="T8" fmla="*/ 36 w 68"/>
                  <a:gd name="T9" fmla="*/ 0 h 19"/>
                </a:gdLst>
                <a:ahLst/>
                <a:cxnLst>
                  <a:cxn ang="0">
                    <a:pos x="T0" y="T1"/>
                  </a:cxn>
                  <a:cxn ang="0">
                    <a:pos x="T2" y="T3"/>
                  </a:cxn>
                  <a:cxn ang="0">
                    <a:pos x="T4" y="T5"/>
                  </a:cxn>
                  <a:cxn ang="0">
                    <a:pos x="T6" y="T7"/>
                  </a:cxn>
                  <a:cxn ang="0">
                    <a:pos x="T8" y="T9"/>
                  </a:cxn>
                </a:cxnLst>
                <a:rect l="0" t="0" r="r" b="b"/>
                <a:pathLst>
                  <a:path w="68" h="19">
                    <a:moveTo>
                      <a:pt x="36" y="0"/>
                    </a:moveTo>
                    <a:cubicBezTo>
                      <a:pt x="21" y="0"/>
                      <a:pt x="8" y="7"/>
                      <a:pt x="0" y="19"/>
                    </a:cubicBezTo>
                    <a:cubicBezTo>
                      <a:pt x="46" y="19"/>
                      <a:pt x="46" y="19"/>
                      <a:pt x="46" y="19"/>
                    </a:cubicBezTo>
                    <a:cubicBezTo>
                      <a:pt x="57" y="19"/>
                      <a:pt x="67" y="10"/>
                      <a:pt x="68" y="0"/>
                    </a:cubicBezTo>
                    <a:lnTo>
                      <a:pt x="36"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4"/>
              <p:cNvSpPr>
                <a:spLocks/>
              </p:cNvSpPr>
              <p:nvPr/>
            </p:nvSpPr>
            <p:spPr bwMode="auto">
              <a:xfrm>
                <a:off x="2962275" y="6942137"/>
                <a:ext cx="198438" cy="100012"/>
              </a:xfrm>
              <a:custGeom>
                <a:avLst/>
                <a:gdLst>
                  <a:gd name="T0" fmla="*/ 43 w 75"/>
                  <a:gd name="T1" fmla="*/ 0 h 38"/>
                  <a:gd name="T2" fmla="*/ 0 w 75"/>
                  <a:gd name="T3" fmla="*/ 38 h 38"/>
                  <a:gd name="T4" fmla="*/ 43 w 75"/>
                  <a:gd name="T5" fmla="*/ 38 h 38"/>
                  <a:gd name="T6" fmla="*/ 75 w 75"/>
                  <a:gd name="T7" fmla="*/ 38 h 38"/>
                  <a:gd name="T8" fmla="*/ 75 w 75"/>
                  <a:gd name="T9" fmla="*/ 0 h 38"/>
                  <a:gd name="T10" fmla="*/ 43 w 75"/>
                  <a:gd name="T11" fmla="*/ 0 h 38"/>
                </a:gdLst>
                <a:ahLst/>
                <a:cxnLst>
                  <a:cxn ang="0">
                    <a:pos x="T0" y="T1"/>
                  </a:cxn>
                  <a:cxn ang="0">
                    <a:pos x="T2" y="T3"/>
                  </a:cxn>
                  <a:cxn ang="0">
                    <a:pos x="T4" y="T5"/>
                  </a:cxn>
                  <a:cxn ang="0">
                    <a:pos x="T6" y="T7"/>
                  </a:cxn>
                  <a:cxn ang="0">
                    <a:pos x="T8" y="T9"/>
                  </a:cxn>
                  <a:cxn ang="0">
                    <a:pos x="T10" y="T11"/>
                  </a:cxn>
                </a:cxnLst>
                <a:rect l="0" t="0" r="r" b="b"/>
                <a:pathLst>
                  <a:path w="75" h="38">
                    <a:moveTo>
                      <a:pt x="43" y="0"/>
                    </a:moveTo>
                    <a:cubicBezTo>
                      <a:pt x="21" y="0"/>
                      <a:pt x="2" y="16"/>
                      <a:pt x="0" y="38"/>
                    </a:cubicBezTo>
                    <a:cubicBezTo>
                      <a:pt x="43" y="38"/>
                      <a:pt x="43" y="38"/>
                      <a:pt x="43" y="38"/>
                    </a:cubicBezTo>
                    <a:cubicBezTo>
                      <a:pt x="75" y="38"/>
                      <a:pt x="75" y="38"/>
                      <a:pt x="75" y="38"/>
                    </a:cubicBezTo>
                    <a:cubicBezTo>
                      <a:pt x="75" y="0"/>
                      <a:pt x="75" y="0"/>
                      <a:pt x="75" y="0"/>
                    </a:cubicBezTo>
                    <a:lnTo>
                      <a:pt x="4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5"/>
              <p:cNvSpPr>
                <a:spLocks/>
              </p:cNvSpPr>
              <p:nvPr/>
            </p:nvSpPr>
            <p:spPr bwMode="auto">
              <a:xfrm>
                <a:off x="2979738" y="6942137"/>
                <a:ext cx="180975" cy="49212"/>
              </a:xfrm>
              <a:custGeom>
                <a:avLst/>
                <a:gdLst>
                  <a:gd name="T0" fmla="*/ 36 w 68"/>
                  <a:gd name="T1" fmla="*/ 0 h 19"/>
                  <a:gd name="T2" fmla="*/ 0 w 68"/>
                  <a:gd name="T3" fmla="*/ 19 h 19"/>
                  <a:gd name="T4" fmla="*/ 46 w 68"/>
                  <a:gd name="T5" fmla="*/ 19 h 19"/>
                  <a:gd name="T6" fmla="*/ 68 w 68"/>
                  <a:gd name="T7" fmla="*/ 0 h 19"/>
                  <a:gd name="T8" fmla="*/ 36 w 68"/>
                  <a:gd name="T9" fmla="*/ 0 h 19"/>
                </a:gdLst>
                <a:ahLst/>
                <a:cxnLst>
                  <a:cxn ang="0">
                    <a:pos x="T0" y="T1"/>
                  </a:cxn>
                  <a:cxn ang="0">
                    <a:pos x="T2" y="T3"/>
                  </a:cxn>
                  <a:cxn ang="0">
                    <a:pos x="T4" y="T5"/>
                  </a:cxn>
                  <a:cxn ang="0">
                    <a:pos x="T6" y="T7"/>
                  </a:cxn>
                  <a:cxn ang="0">
                    <a:pos x="T8" y="T9"/>
                  </a:cxn>
                </a:cxnLst>
                <a:rect l="0" t="0" r="r" b="b"/>
                <a:pathLst>
                  <a:path w="68" h="19">
                    <a:moveTo>
                      <a:pt x="36" y="0"/>
                    </a:moveTo>
                    <a:cubicBezTo>
                      <a:pt x="21" y="0"/>
                      <a:pt x="8" y="7"/>
                      <a:pt x="0" y="19"/>
                    </a:cubicBezTo>
                    <a:cubicBezTo>
                      <a:pt x="46" y="19"/>
                      <a:pt x="46" y="19"/>
                      <a:pt x="46" y="19"/>
                    </a:cubicBezTo>
                    <a:cubicBezTo>
                      <a:pt x="57" y="19"/>
                      <a:pt x="66" y="10"/>
                      <a:pt x="68" y="0"/>
                    </a:cubicBezTo>
                    <a:lnTo>
                      <a:pt x="36"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Oval 26"/>
              <p:cNvSpPr>
                <a:spLocks noChangeArrowheads="1"/>
              </p:cNvSpPr>
              <p:nvPr/>
            </p:nvSpPr>
            <p:spPr bwMode="auto">
              <a:xfrm>
                <a:off x="3160713"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Oval 27"/>
              <p:cNvSpPr>
                <a:spLocks noChangeArrowheads="1"/>
              </p:cNvSpPr>
              <p:nvPr/>
            </p:nvSpPr>
            <p:spPr bwMode="auto">
              <a:xfrm>
                <a:off x="3200400"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28"/>
              <p:cNvSpPr>
                <a:spLocks noChangeArrowheads="1"/>
              </p:cNvSpPr>
              <p:nvPr/>
            </p:nvSpPr>
            <p:spPr bwMode="auto">
              <a:xfrm>
                <a:off x="3240088"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Oval 29"/>
              <p:cNvSpPr>
                <a:spLocks noChangeArrowheads="1"/>
              </p:cNvSpPr>
              <p:nvPr/>
            </p:nvSpPr>
            <p:spPr bwMode="auto">
              <a:xfrm>
                <a:off x="2847975" y="5510213"/>
                <a:ext cx="17463" cy="15875"/>
              </a:xfrm>
              <a:prstGeom prst="ellipse">
                <a:avLst/>
              </a:pr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30"/>
              <p:cNvSpPr>
                <a:spLocks noChangeArrowheads="1"/>
              </p:cNvSpPr>
              <p:nvPr/>
            </p:nvSpPr>
            <p:spPr bwMode="auto">
              <a:xfrm>
                <a:off x="3124200" y="5510213"/>
                <a:ext cx="15875" cy="15875"/>
              </a:xfrm>
              <a:prstGeom prst="ellipse">
                <a:avLst/>
              </a:pr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31"/>
              <p:cNvSpPr>
                <a:spLocks/>
              </p:cNvSpPr>
              <p:nvPr/>
            </p:nvSpPr>
            <p:spPr bwMode="auto">
              <a:xfrm>
                <a:off x="2663825" y="6049963"/>
                <a:ext cx="149225" cy="74612"/>
              </a:xfrm>
              <a:custGeom>
                <a:avLst/>
                <a:gdLst>
                  <a:gd name="T0" fmla="*/ 0 w 94"/>
                  <a:gd name="T1" fmla="*/ 47 h 47"/>
                  <a:gd name="T2" fmla="*/ 94 w 94"/>
                  <a:gd name="T3" fmla="*/ 47 h 47"/>
                  <a:gd name="T4" fmla="*/ 94 w 94"/>
                  <a:gd name="T5" fmla="*/ 0 h 47"/>
                  <a:gd name="T6" fmla="*/ 44 w 94"/>
                  <a:gd name="T7" fmla="*/ 0 h 47"/>
                  <a:gd name="T8" fmla="*/ 27 w 94"/>
                  <a:gd name="T9" fmla="*/ 20 h 47"/>
                  <a:gd name="T10" fmla="*/ 27 w 94"/>
                  <a:gd name="T11" fmla="*/ 0 h 47"/>
                  <a:gd name="T12" fmla="*/ 0 w 94"/>
                  <a:gd name="T13" fmla="*/ 0 h 47"/>
                  <a:gd name="T14" fmla="*/ 0 w 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47">
                    <a:moveTo>
                      <a:pt x="0" y="47"/>
                    </a:moveTo>
                    <a:lnTo>
                      <a:pt x="94" y="47"/>
                    </a:lnTo>
                    <a:lnTo>
                      <a:pt x="94" y="0"/>
                    </a:lnTo>
                    <a:lnTo>
                      <a:pt x="44" y="0"/>
                    </a:lnTo>
                    <a:lnTo>
                      <a:pt x="27" y="20"/>
                    </a:lnTo>
                    <a:lnTo>
                      <a:pt x="27" y="0"/>
                    </a:lnTo>
                    <a:lnTo>
                      <a:pt x="0" y="0"/>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32"/>
              <p:cNvSpPr>
                <a:spLocks/>
              </p:cNvSpPr>
              <p:nvPr/>
            </p:nvSpPr>
            <p:spPr bwMode="auto">
              <a:xfrm>
                <a:off x="3175000" y="6049963"/>
                <a:ext cx="147638" cy="74612"/>
              </a:xfrm>
              <a:custGeom>
                <a:avLst/>
                <a:gdLst>
                  <a:gd name="T0" fmla="*/ 93 w 93"/>
                  <a:gd name="T1" fmla="*/ 47 h 47"/>
                  <a:gd name="T2" fmla="*/ 0 w 93"/>
                  <a:gd name="T3" fmla="*/ 47 h 47"/>
                  <a:gd name="T4" fmla="*/ 0 w 93"/>
                  <a:gd name="T5" fmla="*/ 0 h 47"/>
                  <a:gd name="T6" fmla="*/ 48 w 93"/>
                  <a:gd name="T7" fmla="*/ 0 h 47"/>
                  <a:gd name="T8" fmla="*/ 66 w 93"/>
                  <a:gd name="T9" fmla="*/ 20 h 47"/>
                  <a:gd name="T10" fmla="*/ 66 w 93"/>
                  <a:gd name="T11" fmla="*/ 0 h 47"/>
                  <a:gd name="T12" fmla="*/ 93 w 93"/>
                  <a:gd name="T13" fmla="*/ 0 h 47"/>
                  <a:gd name="T14" fmla="*/ 93 w 93"/>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47">
                    <a:moveTo>
                      <a:pt x="93" y="47"/>
                    </a:moveTo>
                    <a:lnTo>
                      <a:pt x="0" y="47"/>
                    </a:lnTo>
                    <a:lnTo>
                      <a:pt x="0" y="0"/>
                    </a:lnTo>
                    <a:lnTo>
                      <a:pt x="48" y="0"/>
                    </a:lnTo>
                    <a:lnTo>
                      <a:pt x="66" y="20"/>
                    </a:lnTo>
                    <a:lnTo>
                      <a:pt x="66" y="0"/>
                    </a:lnTo>
                    <a:lnTo>
                      <a:pt x="93" y="0"/>
                    </a:lnTo>
                    <a:lnTo>
                      <a:pt x="9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Oval 33"/>
              <p:cNvSpPr>
                <a:spLocks noChangeArrowheads="1"/>
              </p:cNvSpPr>
              <p:nvPr/>
            </p:nvSpPr>
            <p:spPr bwMode="auto">
              <a:xfrm>
                <a:off x="3046413"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Oval 34"/>
              <p:cNvSpPr>
                <a:spLocks noChangeArrowheads="1"/>
              </p:cNvSpPr>
              <p:nvPr/>
            </p:nvSpPr>
            <p:spPr bwMode="auto">
              <a:xfrm>
                <a:off x="3073400"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Oval 35"/>
              <p:cNvSpPr>
                <a:spLocks noChangeArrowheads="1"/>
              </p:cNvSpPr>
              <p:nvPr/>
            </p:nvSpPr>
            <p:spPr bwMode="auto">
              <a:xfrm>
                <a:off x="3060700" y="5507038"/>
                <a:ext cx="9525"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Oval 36"/>
              <p:cNvSpPr>
                <a:spLocks noChangeArrowheads="1"/>
              </p:cNvSpPr>
              <p:nvPr/>
            </p:nvSpPr>
            <p:spPr bwMode="auto">
              <a:xfrm>
                <a:off x="2900363" y="5480050"/>
                <a:ext cx="14288"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Oval 37"/>
              <p:cNvSpPr>
                <a:spLocks noChangeArrowheads="1"/>
              </p:cNvSpPr>
              <p:nvPr/>
            </p:nvSpPr>
            <p:spPr bwMode="auto">
              <a:xfrm>
                <a:off x="2927350"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Oval 38"/>
              <p:cNvSpPr>
                <a:spLocks noChangeArrowheads="1"/>
              </p:cNvSpPr>
              <p:nvPr/>
            </p:nvSpPr>
            <p:spPr bwMode="auto">
              <a:xfrm>
                <a:off x="2914650" y="5507038"/>
                <a:ext cx="9525"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Oval 39"/>
              <p:cNvSpPr>
                <a:spLocks noChangeArrowheads="1"/>
              </p:cNvSpPr>
              <p:nvPr/>
            </p:nvSpPr>
            <p:spPr bwMode="auto">
              <a:xfrm>
                <a:off x="2911475" y="5454650"/>
                <a:ext cx="19050" cy="158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Oval 40"/>
              <p:cNvSpPr>
                <a:spLocks noChangeArrowheads="1"/>
              </p:cNvSpPr>
              <p:nvPr/>
            </p:nvSpPr>
            <p:spPr bwMode="auto">
              <a:xfrm>
                <a:off x="3057525" y="5454650"/>
                <a:ext cx="15875" cy="158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41"/>
              <p:cNvSpPr>
                <a:spLocks/>
              </p:cNvSpPr>
              <p:nvPr/>
            </p:nvSpPr>
            <p:spPr bwMode="auto">
              <a:xfrm>
                <a:off x="2970213" y="5499100"/>
                <a:ext cx="44450" cy="19050"/>
              </a:xfrm>
              <a:custGeom>
                <a:avLst/>
                <a:gdLst>
                  <a:gd name="T0" fmla="*/ 0 w 17"/>
                  <a:gd name="T1" fmla="*/ 0 h 7"/>
                  <a:gd name="T2" fmla="*/ 9 w 17"/>
                  <a:gd name="T3" fmla="*/ 7 h 7"/>
                  <a:gd name="T4" fmla="*/ 17 w 17"/>
                  <a:gd name="T5" fmla="*/ 0 h 7"/>
                  <a:gd name="T6" fmla="*/ 0 w 17"/>
                  <a:gd name="T7" fmla="*/ 0 h 7"/>
                </a:gdLst>
                <a:ahLst/>
                <a:cxnLst>
                  <a:cxn ang="0">
                    <a:pos x="T0" y="T1"/>
                  </a:cxn>
                  <a:cxn ang="0">
                    <a:pos x="T2" y="T3"/>
                  </a:cxn>
                  <a:cxn ang="0">
                    <a:pos x="T4" y="T5"/>
                  </a:cxn>
                  <a:cxn ang="0">
                    <a:pos x="T6" y="T7"/>
                  </a:cxn>
                </a:cxnLst>
                <a:rect l="0" t="0" r="r" b="b"/>
                <a:pathLst>
                  <a:path w="17" h="7">
                    <a:moveTo>
                      <a:pt x="0" y="0"/>
                    </a:moveTo>
                    <a:cubicBezTo>
                      <a:pt x="1" y="4"/>
                      <a:pt x="5" y="7"/>
                      <a:pt x="9" y="7"/>
                    </a:cubicBezTo>
                    <a:cubicBezTo>
                      <a:pt x="13" y="7"/>
                      <a:pt x="16" y="4"/>
                      <a:pt x="17"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2"/>
              <p:cNvSpPr>
                <a:spLocks noChangeArrowheads="1"/>
              </p:cNvSpPr>
              <p:nvPr/>
            </p:nvSpPr>
            <p:spPr bwMode="auto">
              <a:xfrm>
                <a:off x="2863850" y="6276975"/>
                <a:ext cx="244475" cy="825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3"/>
              <p:cNvSpPr>
                <a:spLocks noChangeArrowheads="1"/>
              </p:cNvSpPr>
              <p:nvPr/>
            </p:nvSpPr>
            <p:spPr bwMode="auto">
              <a:xfrm>
                <a:off x="2662238" y="5924550"/>
                <a:ext cx="660400" cy="69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Rectangle 44"/>
              <p:cNvSpPr>
                <a:spLocks noChangeArrowheads="1"/>
              </p:cNvSpPr>
              <p:nvPr/>
            </p:nvSpPr>
            <p:spPr bwMode="auto">
              <a:xfrm>
                <a:off x="2662238" y="6057900"/>
                <a:ext cx="268288" cy="7143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55"/>
              <p:cNvSpPr>
                <a:spLocks/>
              </p:cNvSpPr>
              <p:nvPr/>
            </p:nvSpPr>
            <p:spPr bwMode="auto">
              <a:xfrm>
                <a:off x="2943225" y="5541963"/>
                <a:ext cx="101600" cy="20637"/>
              </a:xfrm>
              <a:custGeom>
                <a:avLst/>
                <a:gdLst>
                  <a:gd name="T0" fmla="*/ 0 w 38"/>
                  <a:gd name="T1" fmla="*/ 0 h 8"/>
                  <a:gd name="T2" fmla="*/ 19 w 38"/>
                  <a:gd name="T3" fmla="*/ 8 h 8"/>
                  <a:gd name="T4" fmla="*/ 38 w 38"/>
                  <a:gd name="T5" fmla="*/ 0 h 8"/>
                  <a:gd name="T6" fmla="*/ 0 w 38"/>
                  <a:gd name="T7" fmla="*/ 0 h 8"/>
                </a:gdLst>
                <a:ahLst/>
                <a:cxnLst>
                  <a:cxn ang="0">
                    <a:pos x="T0" y="T1"/>
                  </a:cxn>
                  <a:cxn ang="0">
                    <a:pos x="T2" y="T3"/>
                  </a:cxn>
                  <a:cxn ang="0">
                    <a:pos x="T4" y="T5"/>
                  </a:cxn>
                  <a:cxn ang="0">
                    <a:pos x="T6" y="T7"/>
                  </a:cxn>
                </a:cxnLst>
                <a:rect l="0" t="0" r="r" b="b"/>
                <a:pathLst>
                  <a:path w="38" h="8">
                    <a:moveTo>
                      <a:pt x="0" y="0"/>
                    </a:moveTo>
                    <a:cubicBezTo>
                      <a:pt x="5" y="5"/>
                      <a:pt x="12" y="8"/>
                      <a:pt x="19" y="8"/>
                    </a:cubicBezTo>
                    <a:cubicBezTo>
                      <a:pt x="27" y="8"/>
                      <a:pt x="33" y="5"/>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7" name="TextBox 36"/>
            <p:cNvSpPr txBox="1"/>
            <p:nvPr/>
          </p:nvSpPr>
          <p:spPr>
            <a:xfrm>
              <a:off x="6396862" y="3897028"/>
              <a:ext cx="1886362" cy="615553"/>
            </a:xfrm>
            <a:prstGeom prst="rect">
              <a:avLst/>
            </a:prstGeom>
            <a:noFill/>
          </p:spPr>
          <p:txBody>
            <a:bodyPr wrap="square" lIns="0" tIns="0" rIns="0" bIns="0" rtlCol="0">
              <a:spAutoFit/>
            </a:bodyPr>
            <a:lstStyle/>
            <a:p>
              <a:pPr algn="ctr"/>
              <a:r>
                <a:rPr lang="en-US" sz="2000" spc="-70" dirty="0" smtClean="0">
                  <a:solidFill>
                    <a:schemeClr val="bg1"/>
                  </a:solidFill>
                </a:rPr>
                <a:t>Concentrate on</a:t>
              </a:r>
              <a:br>
                <a:rPr lang="en-US" sz="2000" spc="-70" dirty="0" smtClean="0">
                  <a:solidFill>
                    <a:schemeClr val="bg1"/>
                  </a:solidFill>
                </a:rPr>
              </a:br>
              <a:r>
                <a:rPr lang="en-US" sz="2000" spc="-70" dirty="0" smtClean="0">
                  <a:solidFill>
                    <a:schemeClr val="bg1"/>
                  </a:solidFill>
                </a:rPr>
                <a:t>end users</a:t>
              </a:r>
              <a:endParaRPr lang="en-US" sz="2000" spc="-70" dirty="0">
                <a:solidFill>
                  <a:schemeClr val="bg1"/>
                </a:solidFill>
              </a:endParaRPr>
            </a:p>
          </p:txBody>
        </p:sp>
      </p:grpSp>
      <p:grpSp>
        <p:nvGrpSpPr>
          <p:cNvPr id="81" name="Group 80"/>
          <p:cNvGrpSpPr/>
          <p:nvPr/>
        </p:nvGrpSpPr>
        <p:grpSpPr>
          <a:xfrm>
            <a:off x="782637" y="2394179"/>
            <a:ext cx="2060557" cy="1989031"/>
            <a:chOff x="782637" y="2394179"/>
            <a:chExt cx="2060557" cy="1989031"/>
          </a:xfrm>
        </p:grpSpPr>
        <p:pic>
          <p:nvPicPr>
            <p:cNvPr id="80" name="Picture 79"/>
            <p:cNvPicPr>
              <a:picLocks noChangeAspect="1"/>
            </p:cNvPicPr>
            <p:nvPr/>
          </p:nvPicPr>
          <p:blipFill>
            <a:blip r:embed="rId5"/>
            <a:stretch>
              <a:fillRect/>
            </a:stretch>
          </p:blipFill>
          <p:spPr>
            <a:xfrm>
              <a:off x="911864" y="2394179"/>
              <a:ext cx="1675532" cy="1675532"/>
            </a:xfrm>
            <a:prstGeom prst="rect">
              <a:avLst/>
            </a:prstGeom>
          </p:spPr>
        </p:pic>
        <p:sp>
          <p:nvSpPr>
            <p:cNvPr id="24" name="TextBox 23"/>
            <p:cNvSpPr txBox="1"/>
            <p:nvPr/>
          </p:nvSpPr>
          <p:spPr>
            <a:xfrm>
              <a:off x="782637" y="3767657"/>
              <a:ext cx="2060557" cy="615553"/>
            </a:xfrm>
            <a:prstGeom prst="rect">
              <a:avLst/>
            </a:prstGeom>
            <a:noFill/>
          </p:spPr>
          <p:txBody>
            <a:bodyPr wrap="square" lIns="0" tIns="0" rIns="0" bIns="0" rtlCol="0">
              <a:spAutoFit/>
            </a:bodyPr>
            <a:lstStyle/>
            <a:p>
              <a:pPr algn="ctr"/>
              <a:r>
                <a:rPr lang="en-US" sz="2000" spc="-70" dirty="0">
                  <a:solidFill>
                    <a:schemeClr val="bg1"/>
                  </a:solidFill>
                </a:rPr>
                <a:t>Move gradually to </a:t>
              </a:r>
              <a:r>
                <a:rPr lang="en-US" sz="2000" spc="-70" dirty="0" smtClean="0">
                  <a:solidFill>
                    <a:schemeClr val="bg1"/>
                  </a:solidFill>
                </a:rPr>
                <a:t>add-in </a:t>
              </a:r>
              <a:r>
                <a:rPr lang="en-US" sz="2000" spc="-70" dirty="0">
                  <a:solidFill>
                    <a:schemeClr val="bg1"/>
                  </a:solidFill>
                </a:rPr>
                <a:t>model</a:t>
              </a:r>
            </a:p>
          </p:txBody>
        </p:sp>
      </p:grpSp>
    </p:spTree>
    <p:extLst>
      <p:ext uri="{BB962C8B-B14F-4D97-AF65-F5344CB8AC3E}">
        <p14:creationId xmlns:p14="http://schemas.microsoft.com/office/powerpoint/2010/main" val="314082206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entr" presetSubtype="0" fill="hold" nodeType="withEffect">
                                  <p:stCondLst>
                                    <p:cond delay="150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1000"/>
                                        <p:tgtEl>
                                          <p:spTgt spid="81"/>
                                        </p:tgtEl>
                                      </p:cBhvr>
                                    </p:animEffect>
                                    <p:anim calcmode="lin" valueType="num">
                                      <p:cBhvr>
                                        <p:cTn id="11" dur="1000" fill="hold"/>
                                        <p:tgtEl>
                                          <p:spTgt spid="81"/>
                                        </p:tgtEl>
                                        <p:attrNameLst>
                                          <p:attrName>ppt_x</p:attrName>
                                        </p:attrNameLst>
                                      </p:cBhvr>
                                      <p:tavLst>
                                        <p:tav tm="0">
                                          <p:val>
                                            <p:strVal val="#ppt_x"/>
                                          </p:val>
                                        </p:tav>
                                        <p:tav tm="100000">
                                          <p:val>
                                            <p:strVal val="#ppt_x"/>
                                          </p:val>
                                        </p:tav>
                                      </p:tavLst>
                                    </p:anim>
                                    <p:anim calcmode="lin" valueType="num">
                                      <p:cBhvr>
                                        <p:cTn id="12" dur="1000" fill="hold"/>
                                        <p:tgtEl>
                                          <p:spTgt spid="8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1000"/>
                                        <p:tgtEl>
                                          <p:spTgt spid="77"/>
                                        </p:tgtEl>
                                      </p:cBhvr>
                                    </p:animEffect>
                                    <p:anim calcmode="lin" valueType="num">
                                      <p:cBhvr>
                                        <p:cTn id="21" dur="1000" fill="hold"/>
                                        <p:tgtEl>
                                          <p:spTgt spid="77"/>
                                        </p:tgtEl>
                                        <p:attrNameLst>
                                          <p:attrName>ppt_x</p:attrName>
                                        </p:attrNameLst>
                                      </p:cBhvr>
                                      <p:tavLst>
                                        <p:tav tm="0">
                                          <p:val>
                                            <p:strVal val="#ppt_x"/>
                                          </p:val>
                                        </p:tav>
                                        <p:tav tm="100000">
                                          <p:val>
                                            <p:strVal val="#ppt_x"/>
                                          </p:val>
                                        </p:tav>
                                      </p:tavLst>
                                    </p:anim>
                                    <p:anim calcmode="lin" valueType="num">
                                      <p:cBhvr>
                                        <p:cTn id="22" dur="1000" fill="hold"/>
                                        <p:tgtEl>
                                          <p:spTgt spid="7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5784"/>
            <a:ext cx="5800305" cy="2568355"/>
          </a:xfrm>
          <a:prstGeom prst="rect">
            <a:avLst/>
          </a:prstGeom>
        </p:spPr>
      </p:pic>
      <p:sp>
        <p:nvSpPr>
          <p:cNvPr id="10" name="Rectangle 9" hidden="1"/>
          <p:cNvSpPr/>
          <p:nvPr/>
        </p:nvSpPr>
        <p:spPr bwMode="auto">
          <a:xfrm>
            <a:off x="1529764" y="1860183"/>
            <a:ext cx="4626412" cy="41371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62" tIns="107412" rIns="134262" bIns="107412" numCol="1" spcCol="0" rtlCol="0" fromWordArt="0" anchor="t" anchorCtr="0" forceAA="0" compatLnSpc="1">
            <a:prstTxWarp prst="textNoShape">
              <a:avLst/>
            </a:prstTxWarp>
            <a:noAutofit/>
          </a:bodyPr>
          <a:lstStyle/>
          <a:p>
            <a:pPr algn="ctr" defTabSz="684605">
              <a:lnSpc>
                <a:spcPct val="90000"/>
              </a:lnSpc>
            </a:pPr>
            <a:endParaRPr lang="en-US" sz="1761"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801356" y="4205315"/>
            <a:ext cx="4998949" cy="2373731"/>
          </a:xfrm>
          <a:prstGeom prst="rect">
            <a:avLst/>
          </a:prstGeom>
          <a:noFill/>
        </p:spPr>
        <p:txBody>
          <a:bodyPr wrap="square" lIns="134262" tIns="107412" rIns="134262" bIns="107412" rtlCol="0">
            <a:spAutoFit/>
          </a:bodyPr>
          <a:lstStyle/>
          <a:p>
            <a:pPr defTabSz="684670">
              <a:lnSpc>
                <a:spcPct val="90000"/>
              </a:lnSpc>
              <a:spcAft>
                <a:spcPts val="441"/>
              </a:spcAft>
            </a:pPr>
            <a:r>
              <a:rPr lang="en-US" sz="3528" u="sng" dirty="0">
                <a:solidFill>
                  <a:schemeClr val="tx1">
                    <a:lumMod val="50000"/>
                    <a:lumOff val="50000"/>
                  </a:schemeClr>
                </a:solidFill>
                <a:latin typeface="Segoe UI Light"/>
              </a:rPr>
              <a:t>aka.ms/</a:t>
            </a:r>
            <a:r>
              <a:rPr lang="en-US" sz="3528" u="sng" dirty="0" err="1">
                <a:solidFill>
                  <a:schemeClr val="tx1">
                    <a:lumMod val="50000"/>
                    <a:lumOff val="50000"/>
                  </a:schemeClr>
                </a:solidFill>
                <a:latin typeface="Segoe UI Light"/>
              </a:rPr>
              <a:t>OfficeDevPnP</a:t>
            </a:r>
            <a:endParaRPr lang="en-US" sz="3528" u="sng" dirty="0">
              <a:solidFill>
                <a:schemeClr val="tx1">
                  <a:lumMod val="50000"/>
                  <a:lumOff val="50000"/>
                </a:schemeClr>
              </a:solidFill>
              <a:latin typeface="Segoe UI Light"/>
            </a:endParaRPr>
          </a:p>
          <a:p>
            <a:pPr defTabSz="684670">
              <a:lnSpc>
                <a:spcPct val="90000"/>
              </a:lnSpc>
              <a:spcAft>
                <a:spcPts val="441"/>
              </a:spcAft>
            </a:pPr>
            <a:endParaRPr lang="en-US" sz="2352"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OfficeDevPnPYammer</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OfficeDevPnPMSDN</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OfficeDevPnPVideos</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OfficeDevPnPTraining</a:t>
            </a:r>
            <a:endParaRPr lang="en-US" sz="2744" u="sng" dirty="0">
              <a:solidFill>
                <a:schemeClr val="tx1">
                  <a:lumMod val="50000"/>
                  <a:lumOff val="50000"/>
                </a:schemeClr>
              </a:solidFill>
              <a:latin typeface="Segoe UI Light"/>
            </a:endParaRPr>
          </a:p>
        </p:txBody>
      </p:sp>
      <p:sp>
        <p:nvSpPr>
          <p:cNvPr id="7" name="TextBox 6"/>
          <p:cNvSpPr txBox="1"/>
          <p:nvPr/>
        </p:nvSpPr>
        <p:spPr>
          <a:xfrm>
            <a:off x="656140" y="2667307"/>
            <a:ext cx="5977920" cy="1015214"/>
          </a:xfrm>
          <a:prstGeom prst="rect">
            <a:avLst/>
          </a:prstGeom>
          <a:noFill/>
        </p:spPr>
        <p:txBody>
          <a:bodyPr wrap="none" rtlCol="0">
            <a:spAutoFit/>
          </a:bodyPr>
          <a:lstStyle/>
          <a:p>
            <a:pPr algn="ctr"/>
            <a:r>
              <a:rPr lang="en-US" sz="5997" dirty="0">
                <a:latin typeface="Segoe UI Light" panose="020B0502040204020203" pitchFamily="34" charset="0"/>
                <a:cs typeface="Segoe UI Light" panose="020B0502040204020203" pitchFamily="34" charset="0"/>
              </a:rPr>
              <a:t>“Sharing is caring”</a:t>
            </a:r>
            <a:endParaRPr lang="en-GB" sz="5997"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stretch>
            <a:fillRect/>
          </a:stretch>
        </p:blipFill>
        <p:spPr>
          <a:xfrm>
            <a:off x="7294172" y="1380"/>
            <a:ext cx="4897856" cy="11762836"/>
          </a:xfrm>
          <a:prstGeom prst="rect">
            <a:avLst/>
          </a:prstGeom>
        </p:spPr>
      </p:pic>
    </p:spTree>
    <p:extLst>
      <p:ext uri="{BB962C8B-B14F-4D97-AF65-F5344CB8AC3E}">
        <p14:creationId xmlns:p14="http://schemas.microsoft.com/office/powerpoint/2010/main" val="9015088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barn(inVertical)">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smtClean="0">
                <a:solidFill>
                  <a:schemeClr val="tx1">
                    <a:lumMod val="50000"/>
                    <a:lumOff val="50000"/>
                  </a:schemeClr>
                </a:solidFill>
                <a:latin typeface="Segoe UI" panose="020B0502040204020203" pitchFamily="34" charset="0"/>
                <a:cs typeface="Segoe UI" panose="020B0502040204020203" pitchFamily="34" charset="0"/>
              </a:rPr>
              <a:t>Stackoverflow</a:t>
            </a:r>
            <a:r>
              <a:rPr lang="en-US" b="0" dirty="0" smtClean="0">
                <a:solidFill>
                  <a:schemeClr val="tx1">
                    <a:lumMod val="50000"/>
                    <a:lumOff val="50000"/>
                  </a:schemeClr>
                </a:solidFill>
                <a:latin typeface="Segoe UI" panose="020B0502040204020203" pitchFamily="34" charset="0"/>
                <a:cs typeface="Segoe UI" panose="020B0502040204020203" pitchFamily="34" charset="0"/>
              </a:rPr>
              <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23" name="Rectangle 22"/>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3" name="Group 2"/>
          <p:cNvGrpSpPr/>
          <p:nvPr/>
        </p:nvGrpSpPr>
        <p:grpSpPr>
          <a:xfrm>
            <a:off x="9050587" y="2500613"/>
            <a:ext cx="1884594" cy="1835293"/>
            <a:chOff x="9050587" y="2500613"/>
            <a:chExt cx="1884594" cy="1835293"/>
          </a:xfrm>
        </p:grpSpPr>
        <p:sp>
          <p:nvSpPr>
            <p:cNvPr id="39" name="TextBox 38"/>
            <p:cNvSpPr txBox="1"/>
            <p:nvPr/>
          </p:nvSpPr>
          <p:spPr>
            <a:xfrm>
              <a:off x="9050587" y="3720353"/>
              <a:ext cx="1884594" cy="615553"/>
            </a:xfrm>
            <a:prstGeom prst="rect">
              <a:avLst/>
            </a:prstGeom>
            <a:noFill/>
          </p:spPr>
          <p:txBody>
            <a:bodyPr wrap="square" lIns="0" tIns="0" rIns="0" bIns="0" rtlCol="0">
              <a:spAutoFit/>
            </a:bodyPr>
            <a:lstStyle/>
            <a:p>
              <a:pPr algn="ctr"/>
              <a:r>
                <a:rPr lang="en-US" sz="2000" spc="-70" dirty="0" smtClean="0">
                  <a:solidFill>
                    <a:schemeClr val="bg1"/>
                  </a:solidFill>
                </a:rPr>
                <a:t>Avoid Sandbox </a:t>
              </a:r>
              <a:br>
                <a:rPr lang="en-US" sz="2000" spc="-70" dirty="0" smtClean="0">
                  <a:solidFill>
                    <a:schemeClr val="bg1"/>
                  </a:solidFill>
                </a:rPr>
              </a:br>
              <a:r>
                <a:rPr lang="en-US" sz="2000" spc="-70" dirty="0" smtClean="0">
                  <a:solidFill>
                    <a:schemeClr val="bg1"/>
                  </a:solidFill>
                </a:rPr>
                <a:t>solutions</a:t>
              </a:r>
              <a:endParaRPr lang="en-US" sz="2000" spc="-70" dirty="0">
                <a:solidFill>
                  <a:schemeClr val="bg1"/>
                </a:solidFill>
              </a:endParaRPr>
            </a:p>
          </p:txBody>
        </p:sp>
        <p:pic>
          <p:nvPicPr>
            <p:cNvPr id="18" name="Picture 17"/>
            <p:cNvPicPr>
              <a:picLocks noChangeAspect="1"/>
            </p:cNvPicPr>
            <p:nvPr/>
          </p:nvPicPr>
          <p:blipFill>
            <a:blip r:embed="rId3"/>
            <a:stretch>
              <a:fillRect/>
            </a:stretch>
          </p:blipFill>
          <p:spPr>
            <a:xfrm rot="2494901">
              <a:off x="9455000" y="2500613"/>
              <a:ext cx="1075767" cy="1271358"/>
            </a:xfrm>
            <a:prstGeom prst="rect">
              <a:avLst/>
            </a:prstGeom>
          </p:spPr>
        </p:pic>
      </p:grpSp>
      <p:grpSp>
        <p:nvGrpSpPr>
          <p:cNvPr id="4" name="Group 3"/>
          <p:cNvGrpSpPr/>
          <p:nvPr/>
        </p:nvGrpSpPr>
        <p:grpSpPr>
          <a:xfrm>
            <a:off x="3436500" y="2551900"/>
            <a:ext cx="1873901" cy="1987813"/>
            <a:chOff x="3496879" y="2555662"/>
            <a:chExt cx="1873901" cy="1987813"/>
          </a:xfrm>
        </p:grpSpPr>
        <p:sp>
          <p:nvSpPr>
            <p:cNvPr id="30" name="TextBox 29"/>
            <p:cNvSpPr txBox="1"/>
            <p:nvPr/>
          </p:nvSpPr>
          <p:spPr>
            <a:xfrm>
              <a:off x="3496879" y="3620145"/>
              <a:ext cx="1873901" cy="923330"/>
            </a:xfrm>
            <a:prstGeom prst="rect">
              <a:avLst/>
            </a:prstGeom>
            <a:noFill/>
          </p:spPr>
          <p:txBody>
            <a:bodyPr wrap="square" lIns="0" tIns="0" rIns="0" bIns="0" rtlCol="0">
              <a:spAutoFit/>
            </a:bodyPr>
            <a:lstStyle/>
            <a:p>
              <a:pPr algn="ctr"/>
              <a:r>
                <a:rPr lang="en-US" sz="2000" spc="-70" dirty="0" smtClean="0">
                  <a:solidFill>
                    <a:schemeClr val="bg1"/>
                  </a:solidFill>
                </a:rPr>
                <a:t>Align with service</a:t>
              </a:r>
              <a:br>
                <a:rPr lang="en-US" sz="2000" spc="-70" dirty="0" smtClean="0">
                  <a:solidFill>
                    <a:schemeClr val="bg1"/>
                  </a:solidFill>
                </a:rPr>
              </a:br>
              <a:r>
                <a:rPr lang="en-US" sz="2000" spc="-70" dirty="0" smtClean="0">
                  <a:solidFill>
                    <a:schemeClr val="bg1"/>
                  </a:solidFill>
                </a:rPr>
                <a:t>and product</a:t>
              </a:r>
              <a:br>
                <a:rPr lang="en-US" sz="2000" spc="-70" dirty="0" smtClean="0">
                  <a:solidFill>
                    <a:schemeClr val="bg1"/>
                  </a:solidFill>
                </a:rPr>
              </a:br>
              <a:r>
                <a:rPr lang="en-US" sz="2000" spc="-70" dirty="0" smtClean="0">
                  <a:solidFill>
                    <a:schemeClr val="bg1"/>
                  </a:solidFill>
                </a:rPr>
                <a:t>roadmap</a:t>
              </a:r>
              <a:endParaRPr lang="en-US" sz="2000" spc="-70" dirty="0">
                <a:solidFill>
                  <a:schemeClr val="bg1"/>
                </a:solidFill>
              </a:endParaRPr>
            </a:p>
          </p:txBody>
        </p:sp>
        <p:pic>
          <p:nvPicPr>
            <p:cNvPr id="20" name="Picture 19"/>
            <p:cNvPicPr>
              <a:picLocks noChangeAspect="1"/>
            </p:cNvPicPr>
            <p:nvPr/>
          </p:nvPicPr>
          <p:blipFill>
            <a:blip r:embed="rId4"/>
            <a:stretch>
              <a:fillRect/>
            </a:stretch>
          </p:blipFill>
          <p:spPr>
            <a:xfrm>
              <a:off x="3893419" y="2555662"/>
              <a:ext cx="1080820" cy="1068811"/>
            </a:xfrm>
            <a:prstGeom prst="rect">
              <a:avLst/>
            </a:prstGeom>
          </p:spPr>
        </p:pic>
      </p:grpSp>
      <p:grpSp>
        <p:nvGrpSpPr>
          <p:cNvPr id="77" name="Group 76"/>
          <p:cNvGrpSpPr/>
          <p:nvPr/>
        </p:nvGrpSpPr>
        <p:grpSpPr>
          <a:xfrm>
            <a:off x="6478848" y="2242343"/>
            <a:ext cx="1886362" cy="2364050"/>
            <a:chOff x="6396862" y="2238293"/>
            <a:chExt cx="1886362" cy="2364050"/>
          </a:xfrm>
        </p:grpSpPr>
        <p:grpSp>
          <p:nvGrpSpPr>
            <p:cNvPr id="76" name="Group 75"/>
            <p:cNvGrpSpPr>
              <a:grpSpLocks noChangeAspect="1"/>
            </p:cNvGrpSpPr>
            <p:nvPr/>
          </p:nvGrpSpPr>
          <p:grpSpPr>
            <a:xfrm>
              <a:off x="6831705" y="2238293"/>
              <a:ext cx="1052580" cy="2364050"/>
              <a:chOff x="2552700" y="5056188"/>
              <a:chExt cx="884238" cy="1985961"/>
            </a:xfrm>
          </p:grpSpPr>
          <p:sp>
            <p:nvSpPr>
              <p:cNvPr id="6" name="AutoShape 3"/>
              <p:cNvSpPr>
                <a:spLocks noChangeAspect="1" noChangeArrowheads="1" noTextEdit="1"/>
              </p:cNvSpPr>
              <p:nvPr/>
            </p:nvSpPr>
            <p:spPr bwMode="auto">
              <a:xfrm>
                <a:off x="2552700" y="5056188"/>
                <a:ext cx="88423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Rectangle 7"/>
              <p:cNvSpPr>
                <a:spLocks noChangeArrowheads="1"/>
              </p:cNvSpPr>
              <p:nvPr/>
            </p:nvSpPr>
            <p:spPr bwMode="auto">
              <a:xfrm>
                <a:off x="2871788" y="5562600"/>
                <a:ext cx="246063" cy="14763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p:cNvSpPr>
              <p:nvPr/>
            </p:nvSpPr>
            <p:spPr bwMode="auto">
              <a:xfrm>
                <a:off x="2844800" y="5419725"/>
                <a:ext cx="300038" cy="63500"/>
              </a:xfrm>
              <a:custGeom>
                <a:avLst/>
                <a:gdLst>
                  <a:gd name="T0" fmla="*/ 113 w 113"/>
                  <a:gd name="T1" fmla="*/ 18 h 24"/>
                  <a:gd name="T2" fmla="*/ 107 w 113"/>
                  <a:gd name="T3" fmla="*/ 24 h 24"/>
                  <a:gd name="T4" fmla="*/ 5 w 113"/>
                  <a:gd name="T5" fmla="*/ 24 h 24"/>
                  <a:gd name="T6" fmla="*/ 0 w 113"/>
                  <a:gd name="T7" fmla="*/ 18 h 24"/>
                  <a:gd name="T8" fmla="*/ 0 w 113"/>
                  <a:gd name="T9" fmla="*/ 6 h 24"/>
                  <a:gd name="T10" fmla="*/ 5 w 113"/>
                  <a:gd name="T11" fmla="*/ 0 h 24"/>
                  <a:gd name="T12" fmla="*/ 107 w 113"/>
                  <a:gd name="T13" fmla="*/ 0 h 24"/>
                  <a:gd name="T14" fmla="*/ 113 w 113"/>
                  <a:gd name="T15" fmla="*/ 6 h 24"/>
                  <a:gd name="T16" fmla="*/ 113 w 113"/>
                  <a:gd name="T1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
                    <a:moveTo>
                      <a:pt x="113" y="18"/>
                    </a:moveTo>
                    <a:cubicBezTo>
                      <a:pt x="113" y="21"/>
                      <a:pt x="110" y="24"/>
                      <a:pt x="107" y="24"/>
                    </a:cubicBezTo>
                    <a:cubicBezTo>
                      <a:pt x="5" y="24"/>
                      <a:pt x="5" y="24"/>
                      <a:pt x="5" y="24"/>
                    </a:cubicBezTo>
                    <a:cubicBezTo>
                      <a:pt x="2" y="24"/>
                      <a:pt x="0" y="21"/>
                      <a:pt x="0" y="18"/>
                    </a:cubicBezTo>
                    <a:cubicBezTo>
                      <a:pt x="0" y="6"/>
                      <a:pt x="0" y="6"/>
                      <a:pt x="0" y="6"/>
                    </a:cubicBezTo>
                    <a:cubicBezTo>
                      <a:pt x="0" y="2"/>
                      <a:pt x="2" y="0"/>
                      <a:pt x="5" y="0"/>
                    </a:cubicBezTo>
                    <a:cubicBezTo>
                      <a:pt x="107" y="0"/>
                      <a:pt x="107" y="0"/>
                      <a:pt x="107" y="0"/>
                    </a:cubicBezTo>
                    <a:cubicBezTo>
                      <a:pt x="110" y="0"/>
                      <a:pt x="113" y="2"/>
                      <a:pt x="113" y="6"/>
                    </a:cubicBezTo>
                    <a:lnTo>
                      <a:pt x="113" y="18"/>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Rectangle 9"/>
              <p:cNvSpPr>
                <a:spLocks noChangeArrowheads="1"/>
              </p:cNvSpPr>
              <p:nvPr/>
            </p:nvSpPr>
            <p:spPr bwMode="auto">
              <a:xfrm>
                <a:off x="2840038" y="5654675"/>
                <a:ext cx="304800" cy="23971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p:cNvSpPr>
                <a:spLocks/>
              </p:cNvSpPr>
              <p:nvPr/>
            </p:nvSpPr>
            <p:spPr bwMode="auto">
              <a:xfrm>
                <a:off x="2733675" y="6240463"/>
                <a:ext cx="180975" cy="701675"/>
              </a:xfrm>
              <a:custGeom>
                <a:avLst/>
                <a:gdLst>
                  <a:gd name="T0" fmla="*/ 114 w 114"/>
                  <a:gd name="T1" fmla="*/ 442 h 442"/>
                  <a:gd name="T2" fmla="*/ 0 w 114"/>
                  <a:gd name="T3" fmla="*/ 442 h 442"/>
                  <a:gd name="T4" fmla="*/ 60 w 114"/>
                  <a:gd name="T5" fmla="*/ 0 h 442"/>
                  <a:gd name="T6" fmla="*/ 114 w 114"/>
                  <a:gd name="T7" fmla="*/ 0 h 442"/>
                  <a:gd name="T8" fmla="*/ 114 w 114"/>
                  <a:gd name="T9" fmla="*/ 442 h 442"/>
                </a:gdLst>
                <a:ahLst/>
                <a:cxnLst>
                  <a:cxn ang="0">
                    <a:pos x="T0" y="T1"/>
                  </a:cxn>
                  <a:cxn ang="0">
                    <a:pos x="T2" y="T3"/>
                  </a:cxn>
                  <a:cxn ang="0">
                    <a:pos x="T4" y="T5"/>
                  </a:cxn>
                  <a:cxn ang="0">
                    <a:pos x="T6" y="T7"/>
                  </a:cxn>
                  <a:cxn ang="0">
                    <a:pos x="T8" y="T9"/>
                  </a:cxn>
                </a:cxnLst>
                <a:rect l="0" t="0" r="r" b="b"/>
                <a:pathLst>
                  <a:path w="114" h="442">
                    <a:moveTo>
                      <a:pt x="114" y="442"/>
                    </a:moveTo>
                    <a:lnTo>
                      <a:pt x="0" y="442"/>
                    </a:lnTo>
                    <a:lnTo>
                      <a:pt x="60" y="0"/>
                    </a:lnTo>
                    <a:lnTo>
                      <a:pt x="114" y="0"/>
                    </a:lnTo>
                    <a:lnTo>
                      <a:pt x="114" y="44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11"/>
              <p:cNvSpPr>
                <a:spLocks/>
              </p:cNvSpPr>
              <p:nvPr/>
            </p:nvSpPr>
            <p:spPr bwMode="auto">
              <a:xfrm>
                <a:off x="2974975" y="6240463"/>
                <a:ext cx="180975" cy="701675"/>
              </a:xfrm>
              <a:custGeom>
                <a:avLst/>
                <a:gdLst>
                  <a:gd name="T0" fmla="*/ 114 w 114"/>
                  <a:gd name="T1" fmla="*/ 442 h 442"/>
                  <a:gd name="T2" fmla="*/ 0 w 114"/>
                  <a:gd name="T3" fmla="*/ 442 h 442"/>
                  <a:gd name="T4" fmla="*/ 60 w 114"/>
                  <a:gd name="T5" fmla="*/ 0 h 442"/>
                  <a:gd name="T6" fmla="*/ 114 w 114"/>
                  <a:gd name="T7" fmla="*/ 0 h 442"/>
                  <a:gd name="T8" fmla="*/ 114 w 114"/>
                  <a:gd name="T9" fmla="*/ 442 h 442"/>
                </a:gdLst>
                <a:ahLst/>
                <a:cxnLst>
                  <a:cxn ang="0">
                    <a:pos x="T0" y="T1"/>
                  </a:cxn>
                  <a:cxn ang="0">
                    <a:pos x="T2" y="T3"/>
                  </a:cxn>
                  <a:cxn ang="0">
                    <a:pos x="T4" y="T5"/>
                  </a:cxn>
                  <a:cxn ang="0">
                    <a:pos x="T6" y="T7"/>
                  </a:cxn>
                  <a:cxn ang="0">
                    <a:pos x="T8" y="T9"/>
                  </a:cxn>
                </a:cxnLst>
                <a:rect l="0" t="0" r="r" b="b"/>
                <a:pathLst>
                  <a:path w="114" h="442">
                    <a:moveTo>
                      <a:pt x="114" y="442"/>
                    </a:moveTo>
                    <a:lnTo>
                      <a:pt x="0" y="442"/>
                    </a:lnTo>
                    <a:lnTo>
                      <a:pt x="60" y="0"/>
                    </a:lnTo>
                    <a:lnTo>
                      <a:pt x="114" y="0"/>
                    </a:lnTo>
                    <a:lnTo>
                      <a:pt x="114" y="44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2"/>
              <p:cNvSpPr>
                <a:spLocks/>
              </p:cNvSpPr>
              <p:nvPr/>
            </p:nvSpPr>
            <p:spPr bwMode="auto">
              <a:xfrm>
                <a:off x="2717800" y="6942137"/>
                <a:ext cx="196850" cy="100012"/>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6"/>
                      <a:pt x="0" y="38"/>
                    </a:cubicBezTo>
                    <a:cubicBezTo>
                      <a:pt x="42" y="38"/>
                      <a:pt x="42" y="38"/>
                      <a:pt x="42" y="38"/>
                    </a:cubicBezTo>
                    <a:cubicBezTo>
                      <a:pt x="74" y="38"/>
                      <a:pt x="74" y="38"/>
                      <a:pt x="74" y="38"/>
                    </a:cubicBezTo>
                    <a:cubicBezTo>
                      <a:pt x="74" y="0"/>
                      <a:pt x="74" y="0"/>
                      <a:pt x="74" y="0"/>
                    </a:cubicBezTo>
                    <a:lnTo>
                      <a:pt x="42"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3"/>
              <p:cNvSpPr>
                <a:spLocks/>
              </p:cNvSpPr>
              <p:nvPr/>
            </p:nvSpPr>
            <p:spPr bwMode="auto">
              <a:xfrm>
                <a:off x="3175000" y="5873750"/>
                <a:ext cx="87313" cy="525462"/>
              </a:xfrm>
              <a:custGeom>
                <a:avLst/>
                <a:gdLst>
                  <a:gd name="T0" fmla="*/ 55 w 55"/>
                  <a:gd name="T1" fmla="*/ 331 h 331"/>
                  <a:gd name="T2" fmla="*/ 55 w 55"/>
                  <a:gd name="T3" fmla="*/ 0 h 331"/>
                  <a:gd name="T4" fmla="*/ 0 w 55"/>
                  <a:gd name="T5" fmla="*/ 138 h 331"/>
                  <a:gd name="T6" fmla="*/ 0 w 55"/>
                  <a:gd name="T7" fmla="*/ 331 h 331"/>
                  <a:gd name="T8" fmla="*/ 55 w 55"/>
                  <a:gd name="T9" fmla="*/ 331 h 331"/>
                </a:gdLst>
                <a:ahLst/>
                <a:cxnLst>
                  <a:cxn ang="0">
                    <a:pos x="T0" y="T1"/>
                  </a:cxn>
                  <a:cxn ang="0">
                    <a:pos x="T2" y="T3"/>
                  </a:cxn>
                  <a:cxn ang="0">
                    <a:pos x="T4" y="T5"/>
                  </a:cxn>
                  <a:cxn ang="0">
                    <a:pos x="T6" y="T7"/>
                  </a:cxn>
                  <a:cxn ang="0">
                    <a:pos x="T8" y="T9"/>
                  </a:cxn>
                </a:cxnLst>
                <a:rect l="0" t="0" r="r" b="b"/>
                <a:pathLst>
                  <a:path w="55" h="331">
                    <a:moveTo>
                      <a:pt x="55" y="331"/>
                    </a:moveTo>
                    <a:lnTo>
                      <a:pt x="55" y="0"/>
                    </a:lnTo>
                    <a:lnTo>
                      <a:pt x="0" y="138"/>
                    </a:lnTo>
                    <a:lnTo>
                      <a:pt x="0" y="331"/>
                    </a:lnTo>
                    <a:lnTo>
                      <a:pt x="55" y="331"/>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4"/>
              <p:cNvSpPr>
                <a:spLocks/>
              </p:cNvSpPr>
              <p:nvPr/>
            </p:nvSpPr>
            <p:spPr bwMode="auto">
              <a:xfrm>
                <a:off x="3175000" y="6308725"/>
                <a:ext cx="88900" cy="179387"/>
              </a:xfrm>
              <a:custGeom>
                <a:avLst/>
                <a:gdLst>
                  <a:gd name="T0" fmla="*/ 0 w 34"/>
                  <a:gd name="T1" fmla="*/ 0 h 68"/>
                  <a:gd name="T2" fmla="*/ 0 w 34"/>
                  <a:gd name="T3" fmla="*/ 68 h 68"/>
                  <a:gd name="T4" fmla="*/ 34 w 34"/>
                  <a:gd name="T5" fmla="*/ 34 h 68"/>
                  <a:gd name="T6" fmla="*/ 0 w 34"/>
                  <a:gd name="T7" fmla="*/ 0 h 68"/>
                </a:gdLst>
                <a:ahLst/>
                <a:cxnLst>
                  <a:cxn ang="0">
                    <a:pos x="T0" y="T1"/>
                  </a:cxn>
                  <a:cxn ang="0">
                    <a:pos x="T2" y="T3"/>
                  </a:cxn>
                  <a:cxn ang="0">
                    <a:pos x="T4" y="T5"/>
                  </a:cxn>
                  <a:cxn ang="0">
                    <a:pos x="T6" y="T7"/>
                  </a:cxn>
                </a:cxnLst>
                <a:rect l="0" t="0" r="r" b="b"/>
                <a:pathLst>
                  <a:path w="34" h="68">
                    <a:moveTo>
                      <a:pt x="0" y="0"/>
                    </a:moveTo>
                    <a:cubicBezTo>
                      <a:pt x="0" y="68"/>
                      <a:pt x="0" y="68"/>
                      <a:pt x="0" y="68"/>
                    </a:cubicBezTo>
                    <a:cubicBezTo>
                      <a:pt x="19" y="68"/>
                      <a:pt x="34" y="53"/>
                      <a:pt x="34" y="34"/>
                    </a:cubicBezTo>
                    <a:cubicBezTo>
                      <a:pt x="34" y="15"/>
                      <a:pt x="1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5"/>
              <p:cNvSpPr>
                <a:spLocks/>
              </p:cNvSpPr>
              <p:nvPr/>
            </p:nvSpPr>
            <p:spPr bwMode="auto">
              <a:xfrm>
                <a:off x="2722563" y="5873750"/>
                <a:ext cx="90488" cy="525462"/>
              </a:xfrm>
              <a:custGeom>
                <a:avLst/>
                <a:gdLst>
                  <a:gd name="T0" fmla="*/ 0 w 57"/>
                  <a:gd name="T1" fmla="*/ 331 h 331"/>
                  <a:gd name="T2" fmla="*/ 0 w 57"/>
                  <a:gd name="T3" fmla="*/ 0 h 331"/>
                  <a:gd name="T4" fmla="*/ 57 w 57"/>
                  <a:gd name="T5" fmla="*/ 128 h 331"/>
                  <a:gd name="T6" fmla="*/ 57 w 57"/>
                  <a:gd name="T7" fmla="*/ 331 h 331"/>
                  <a:gd name="T8" fmla="*/ 0 w 57"/>
                  <a:gd name="T9" fmla="*/ 331 h 331"/>
                </a:gdLst>
                <a:ahLst/>
                <a:cxnLst>
                  <a:cxn ang="0">
                    <a:pos x="T0" y="T1"/>
                  </a:cxn>
                  <a:cxn ang="0">
                    <a:pos x="T2" y="T3"/>
                  </a:cxn>
                  <a:cxn ang="0">
                    <a:pos x="T4" y="T5"/>
                  </a:cxn>
                  <a:cxn ang="0">
                    <a:pos x="T6" y="T7"/>
                  </a:cxn>
                  <a:cxn ang="0">
                    <a:pos x="T8" y="T9"/>
                  </a:cxn>
                </a:cxnLst>
                <a:rect l="0" t="0" r="r" b="b"/>
                <a:pathLst>
                  <a:path w="57" h="331">
                    <a:moveTo>
                      <a:pt x="0" y="331"/>
                    </a:moveTo>
                    <a:lnTo>
                      <a:pt x="0" y="0"/>
                    </a:lnTo>
                    <a:lnTo>
                      <a:pt x="57" y="128"/>
                    </a:lnTo>
                    <a:lnTo>
                      <a:pt x="57" y="331"/>
                    </a:lnTo>
                    <a:lnTo>
                      <a:pt x="0" y="331"/>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16"/>
              <p:cNvSpPr>
                <a:spLocks/>
              </p:cNvSpPr>
              <p:nvPr/>
            </p:nvSpPr>
            <p:spPr bwMode="auto">
              <a:xfrm>
                <a:off x="2722563" y="6308725"/>
                <a:ext cx="90488" cy="179387"/>
              </a:xfrm>
              <a:custGeom>
                <a:avLst/>
                <a:gdLst>
                  <a:gd name="T0" fmla="*/ 34 w 34"/>
                  <a:gd name="T1" fmla="*/ 0 h 68"/>
                  <a:gd name="T2" fmla="*/ 34 w 34"/>
                  <a:gd name="T3" fmla="*/ 68 h 68"/>
                  <a:gd name="T4" fmla="*/ 0 w 34"/>
                  <a:gd name="T5" fmla="*/ 34 h 68"/>
                  <a:gd name="T6" fmla="*/ 34 w 34"/>
                  <a:gd name="T7" fmla="*/ 0 h 68"/>
                </a:gdLst>
                <a:ahLst/>
                <a:cxnLst>
                  <a:cxn ang="0">
                    <a:pos x="T0" y="T1"/>
                  </a:cxn>
                  <a:cxn ang="0">
                    <a:pos x="T2" y="T3"/>
                  </a:cxn>
                  <a:cxn ang="0">
                    <a:pos x="T4" y="T5"/>
                  </a:cxn>
                  <a:cxn ang="0">
                    <a:pos x="T6" y="T7"/>
                  </a:cxn>
                </a:cxnLst>
                <a:rect l="0" t="0" r="r" b="b"/>
                <a:pathLst>
                  <a:path w="34" h="68">
                    <a:moveTo>
                      <a:pt x="34" y="0"/>
                    </a:moveTo>
                    <a:cubicBezTo>
                      <a:pt x="34" y="68"/>
                      <a:pt x="34" y="68"/>
                      <a:pt x="34" y="68"/>
                    </a:cubicBezTo>
                    <a:cubicBezTo>
                      <a:pt x="15" y="68"/>
                      <a:pt x="0" y="53"/>
                      <a:pt x="0" y="34"/>
                    </a:cubicBezTo>
                    <a:cubicBezTo>
                      <a:pt x="0" y="15"/>
                      <a:pt x="15" y="0"/>
                      <a:pt x="34"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7"/>
              <p:cNvSpPr>
                <a:spLocks/>
              </p:cNvSpPr>
              <p:nvPr/>
            </p:nvSpPr>
            <p:spPr bwMode="auto">
              <a:xfrm>
                <a:off x="2940050" y="5530850"/>
                <a:ext cx="106363" cy="171450"/>
              </a:xfrm>
              <a:custGeom>
                <a:avLst/>
                <a:gdLst>
                  <a:gd name="T0" fmla="*/ 34 w 67"/>
                  <a:gd name="T1" fmla="*/ 108 h 108"/>
                  <a:gd name="T2" fmla="*/ 0 w 67"/>
                  <a:gd name="T3" fmla="*/ 106 h 108"/>
                  <a:gd name="T4" fmla="*/ 0 w 67"/>
                  <a:gd name="T5" fmla="*/ 0 h 108"/>
                  <a:gd name="T6" fmla="*/ 67 w 67"/>
                  <a:gd name="T7" fmla="*/ 0 h 108"/>
                  <a:gd name="T8" fmla="*/ 67 w 67"/>
                  <a:gd name="T9" fmla="*/ 108 h 108"/>
                  <a:gd name="T10" fmla="*/ 34 w 67"/>
                  <a:gd name="T11" fmla="*/ 108 h 108"/>
                </a:gdLst>
                <a:ahLst/>
                <a:cxnLst>
                  <a:cxn ang="0">
                    <a:pos x="T0" y="T1"/>
                  </a:cxn>
                  <a:cxn ang="0">
                    <a:pos x="T2" y="T3"/>
                  </a:cxn>
                  <a:cxn ang="0">
                    <a:pos x="T4" y="T5"/>
                  </a:cxn>
                  <a:cxn ang="0">
                    <a:pos x="T6" y="T7"/>
                  </a:cxn>
                  <a:cxn ang="0">
                    <a:pos x="T8" y="T9"/>
                  </a:cxn>
                  <a:cxn ang="0">
                    <a:pos x="T10" y="T11"/>
                  </a:cxn>
                </a:cxnLst>
                <a:rect l="0" t="0" r="r" b="b"/>
                <a:pathLst>
                  <a:path w="67" h="108">
                    <a:moveTo>
                      <a:pt x="34" y="108"/>
                    </a:moveTo>
                    <a:lnTo>
                      <a:pt x="0" y="106"/>
                    </a:lnTo>
                    <a:lnTo>
                      <a:pt x="0" y="0"/>
                    </a:lnTo>
                    <a:lnTo>
                      <a:pt x="67" y="0"/>
                    </a:lnTo>
                    <a:lnTo>
                      <a:pt x="67" y="108"/>
                    </a:lnTo>
                    <a:lnTo>
                      <a:pt x="34" y="108"/>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18"/>
              <p:cNvSpPr>
                <a:spLocks/>
              </p:cNvSpPr>
              <p:nvPr/>
            </p:nvSpPr>
            <p:spPr bwMode="auto">
              <a:xfrm>
                <a:off x="2940050" y="5530850"/>
                <a:ext cx="106363" cy="92075"/>
              </a:xfrm>
              <a:custGeom>
                <a:avLst/>
                <a:gdLst>
                  <a:gd name="T0" fmla="*/ 0 w 40"/>
                  <a:gd name="T1" fmla="*/ 32 h 35"/>
                  <a:gd name="T2" fmla="*/ 20 w 40"/>
                  <a:gd name="T3" fmla="*/ 35 h 35"/>
                  <a:gd name="T4" fmla="*/ 40 w 40"/>
                  <a:gd name="T5" fmla="*/ 32 h 35"/>
                  <a:gd name="T6" fmla="*/ 40 w 40"/>
                  <a:gd name="T7" fmla="*/ 0 h 35"/>
                  <a:gd name="T8" fmla="*/ 0 w 40"/>
                  <a:gd name="T9" fmla="*/ 0 h 35"/>
                  <a:gd name="T10" fmla="*/ 0 w 40"/>
                  <a:gd name="T11" fmla="*/ 32 h 35"/>
                </a:gdLst>
                <a:ahLst/>
                <a:cxnLst>
                  <a:cxn ang="0">
                    <a:pos x="T0" y="T1"/>
                  </a:cxn>
                  <a:cxn ang="0">
                    <a:pos x="T2" y="T3"/>
                  </a:cxn>
                  <a:cxn ang="0">
                    <a:pos x="T4" y="T5"/>
                  </a:cxn>
                  <a:cxn ang="0">
                    <a:pos x="T6" y="T7"/>
                  </a:cxn>
                  <a:cxn ang="0">
                    <a:pos x="T8" y="T9"/>
                  </a:cxn>
                  <a:cxn ang="0">
                    <a:pos x="T10" y="T11"/>
                  </a:cxn>
                </a:cxnLst>
                <a:rect l="0" t="0" r="r" b="b"/>
                <a:pathLst>
                  <a:path w="40" h="35">
                    <a:moveTo>
                      <a:pt x="0" y="32"/>
                    </a:moveTo>
                    <a:cubicBezTo>
                      <a:pt x="7" y="34"/>
                      <a:pt x="13" y="35"/>
                      <a:pt x="20" y="35"/>
                    </a:cubicBezTo>
                    <a:cubicBezTo>
                      <a:pt x="27" y="35"/>
                      <a:pt x="34" y="34"/>
                      <a:pt x="40" y="32"/>
                    </a:cubicBezTo>
                    <a:cubicBezTo>
                      <a:pt x="40" y="0"/>
                      <a:pt x="40" y="0"/>
                      <a:pt x="40" y="0"/>
                    </a:cubicBezTo>
                    <a:cubicBezTo>
                      <a:pt x="0" y="0"/>
                      <a:pt x="0" y="0"/>
                      <a:pt x="0" y="0"/>
                    </a:cubicBezTo>
                    <a:lnTo>
                      <a:pt x="0" y="32"/>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p:cNvSpPr>
              <p:nvPr/>
            </p:nvSpPr>
            <p:spPr bwMode="auto">
              <a:xfrm>
                <a:off x="2871788" y="5370513"/>
                <a:ext cx="246063" cy="231775"/>
              </a:xfrm>
              <a:custGeom>
                <a:avLst/>
                <a:gdLst>
                  <a:gd name="T0" fmla="*/ 0 w 93"/>
                  <a:gd name="T1" fmla="*/ 0 h 88"/>
                  <a:gd name="T2" fmla="*/ 0 w 93"/>
                  <a:gd name="T3" fmla="*/ 73 h 88"/>
                  <a:gd name="T4" fmla="*/ 0 w 93"/>
                  <a:gd name="T5" fmla="*/ 73 h 88"/>
                  <a:gd name="T6" fmla="*/ 46 w 93"/>
                  <a:gd name="T7" fmla="*/ 88 h 88"/>
                  <a:gd name="T8" fmla="*/ 93 w 93"/>
                  <a:gd name="T9" fmla="*/ 73 h 88"/>
                  <a:gd name="T10" fmla="*/ 93 w 93"/>
                  <a:gd name="T11" fmla="*/ 0 h 88"/>
                  <a:gd name="T12" fmla="*/ 0 w 93"/>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3" h="88">
                    <a:moveTo>
                      <a:pt x="0" y="0"/>
                    </a:moveTo>
                    <a:cubicBezTo>
                      <a:pt x="0" y="73"/>
                      <a:pt x="0" y="73"/>
                      <a:pt x="0" y="73"/>
                    </a:cubicBezTo>
                    <a:cubicBezTo>
                      <a:pt x="0" y="73"/>
                      <a:pt x="0" y="73"/>
                      <a:pt x="0" y="73"/>
                    </a:cubicBezTo>
                    <a:cubicBezTo>
                      <a:pt x="13" y="82"/>
                      <a:pt x="29" y="88"/>
                      <a:pt x="46" y="88"/>
                    </a:cubicBezTo>
                    <a:cubicBezTo>
                      <a:pt x="63" y="88"/>
                      <a:pt x="80" y="82"/>
                      <a:pt x="93" y="73"/>
                    </a:cubicBezTo>
                    <a:cubicBezTo>
                      <a:pt x="93" y="0"/>
                      <a:pt x="93" y="0"/>
                      <a:pt x="93"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20"/>
              <p:cNvSpPr>
                <a:spLocks/>
              </p:cNvSpPr>
              <p:nvPr/>
            </p:nvSpPr>
            <p:spPr bwMode="auto">
              <a:xfrm>
                <a:off x="2871788" y="5254625"/>
                <a:ext cx="174625" cy="184150"/>
              </a:xfrm>
              <a:custGeom>
                <a:avLst/>
                <a:gdLst>
                  <a:gd name="T0" fmla="*/ 66 w 66"/>
                  <a:gd name="T1" fmla="*/ 4 h 70"/>
                  <a:gd name="T2" fmla="*/ 46 w 66"/>
                  <a:gd name="T3" fmla="*/ 0 h 70"/>
                  <a:gd name="T4" fmla="*/ 0 w 66"/>
                  <a:gd name="T5" fmla="*/ 47 h 70"/>
                  <a:gd name="T6" fmla="*/ 0 w 66"/>
                  <a:gd name="T7" fmla="*/ 70 h 70"/>
                  <a:gd name="T8" fmla="*/ 66 w 66"/>
                  <a:gd name="T9" fmla="*/ 4 h 70"/>
                </a:gdLst>
                <a:ahLst/>
                <a:cxnLst>
                  <a:cxn ang="0">
                    <a:pos x="T0" y="T1"/>
                  </a:cxn>
                  <a:cxn ang="0">
                    <a:pos x="T2" y="T3"/>
                  </a:cxn>
                  <a:cxn ang="0">
                    <a:pos x="T4" y="T5"/>
                  </a:cxn>
                  <a:cxn ang="0">
                    <a:pos x="T6" y="T7"/>
                  </a:cxn>
                  <a:cxn ang="0">
                    <a:pos x="T8" y="T9"/>
                  </a:cxn>
                </a:cxnLst>
                <a:rect l="0" t="0" r="r" b="b"/>
                <a:pathLst>
                  <a:path w="66" h="70">
                    <a:moveTo>
                      <a:pt x="66" y="4"/>
                    </a:moveTo>
                    <a:cubicBezTo>
                      <a:pt x="60" y="1"/>
                      <a:pt x="53" y="0"/>
                      <a:pt x="46" y="0"/>
                    </a:cubicBezTo>
                    <a:cubicBezTo>
                      <a:pt x="21" y="0"/>
                      <a:pt x="0" y="21"/>
                      <a:pt x="0" y="47"/>
                    </a:cubicBezTo>
                    <a:cubicBezTo>
                      <a:pt x="0" y="70"/>
                      <a:pt x="0" y="70"/>
                      <a:pt x="0" y="70"/>
                    </a:cubicBezTo>
                    <a:cubicBezTo>
                      <a:pt x="34" y="66"/>
                      <a:pt x="62" y="38"/>
                      <a:pt x="66" y="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21"/>
              <p:cNvSpPr>
                <a:spLocks/>
              </p:cNvSpPr>
              <p:nvPr/>
            </p:nvSpPr>
            <p:spPr bwMode="auto">
              <a:xfrm>
                <a:off x="2943225" y="5254625"/>
                <a:ext cx="174625" cy="184150"/>
              </a:xfrm>
              <a:custGeom>
                <a:avLst/>
                <a:gdLst>
                  <a:gd name="T0" fmla="*/ 0 w 66"/>
                  <a:gd name="T1" fmla="*/ 4 h 70"/>
                  <a:gd name="T2" fmla="*/ 19 w 66"/>
                  <a:gd name="T3" fmla="*/ 0 h 70"/>
                  <a:gd name="T4" fmla="*/ 66 w 66"/>
                  <a:gd name="T5" fmla="*/ 47 h 70"/>
                  <a:gd name="T6" fmla="*/ 66 w 66"/>
                  <a:gd name="T7" fmla="*/ 70 h 70"/>
                  <a:gd name="T8" fmla="*/ 0 w 66"/>
                  <a:gd name="T9" fmla="*/ 4 h 70"/>
                </a:gdLst>
                <a:ahLst/>
                <a:cxnLst>
                  <a:cxn ang="0">
                    <a:pos x="T0" y="T1"/>
                  </a:cxn>
                  <a:cxn ang="0">
                    <a:pos x="T2" y="T3"/>
                  </a:cxn>
                  <a:cxn ang="0">
                    <a:pos x="T4" y="T5"/>
                  </a:cxn>
                  <a:cxn ang="0">
                    <a:pos x="T6" y="T7"/>
                  </a:cxn>
                  <a:cxn ang="0">
                    <a:pos x="T8" y="T9"/>
                  </a:cxn>
                </a:cxnLst>
                <a:rect l="0" t="0" r="r" b="b"/>
                <a:pathLst>
                  <a:path w="66" h="70">
                    <a:moveTo>
                      <a:pt x="0" y="4"/>
                    </a:moveTo>
                    <a:cubicBezTo>
                      <a:pt x="6" y="1"/>
                      <a:pt x="12" y="0"/>
                      <a:pt x="19" y="0"/>
                    </a:cubicBezTo>
                    <a:cubicBezTo>
                      <a:pt x="45" y="0"/>
                      <a:pt x="66" y="21"/>
                      <a:pt x="66" y="47"/>
                    </a:cubicBezTo>
                    <a:cubicBezTo>
                      <a:pt x="66" y="70"/>
                      <a:pt x="66" y="70"/>
                      <a:pt x="66" y="70"/>
                    </a:cubicBezTo>
                    <a:cubicBezTo>
                      <a:pt x="31" y="66"/>
                      <a:pt x="4" y="38"/>
                      <a:pt x="0" y="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2"/>
              <p:cNvSpPr>
                <a:spLocks/>
              </p:cNvSpPr>
              <p:nvPr/>
            </p:nvSpPr>
            <p:spPr bwMode="auto">
              <a:xfrm>
                <a:off x="2706688" y="5654675"/>
                <a:ext cx="571500" cy="622300"/>
              </a:xfrm>
              <a:custGeom>
                <a:avLst/>
                <a:gdLst>
                  <a:gd name="T0" fmla="*/ 170 w 215"/>
                  <a:gd name="T1" fmla="*/ 0 h 236"/>
                  <a:gd name="T2" fmla="*/ 144 w 215"/>
                  <a:gd name="T3" fmla="*/ 0 h 236"/>
                  <a:gd name="T4" fmla="*/ 108 w 215"/>
                  <a:gd name="T5" fmla="*/ 32 h 236"/>
                  <a:gd name="T6" fmla="*/ 72 w 215"/>
                  <a:gd name="T7" fmla="*/ 0 h 236"/>
                  <a:gd name="T8" fmla="*/ 45 w 215"/>
                  <a:gd name="T9" fmla="*/ 0 h 236"/>
                  <a:gd name="T10" fmla="*/ 0 w 215"/>
                  <a:gd name="T11" fmla="*/ 45 h 236"/>
                  <a:gd name="T12" fmla="*/ 0 w 215"/>
                  <a:gd name="T13" fmla="*/ 170 h 236"/>
                  <a:gd name="T14" fmla="*/ 40 w 215"/>
                  <a:gd name="T15" fmla="*/ 170 h 236"/>
                  <a:gd name="T16" fmla="*/ 40 w 215"/>
                  <a:gd name="T17" fmla="*/ 84 h 236"/>
                  <a:gd name="T18" fmla="*/ 45 w 215"/>
                  <a:gd name="T19" fmla="*/ 84 h 236"/>
                  <a:gd name="T20" fmla="*/ 46 w 215"/>
                  <a:gd name="T21" fmla="*/ 236 h 236"/>
                  <a:gd name="T22" fmla="*/ 169 w 215"/>
                  <a:gd name="T23" fmla="*/ 236 h 236"/>
                  <a:gd name="T24" fmla="*/ 170 w 215"/>
                  <a:gd name="T25" fmla="*/ 84 h 236"/>
                  <a:gd name="T26" fmla="*/ 176 w 215"/>
                  <a:gd name="T27" fmla="*/ 84 h 236"/>
                  <a:gd name="T28" fmla="*/ 176 w 215"/>
                  <a:gd name="T29" fmla="*/ 166 h 236"/>
                  <a:gd name="T30" fmla="*/ 215 w 215"/>
                  <a:gd name="T31" fmla="*/ 166 h 236"/>
                  <a:gd name="T32" fmla="*/ 215 w 215"/>
                  <a:gd name="T33" fmla="*/ 45 h 236"/>
                  <a:gd name="T34" fmla="*/ 170 w 215"/>
                  <a:gd name="T35"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36">
                    <a:moveTo>
                      <a:pt x="170" y="0"/>
                    </a:moveTo>
                    <a:cubicBezTo>
                      <a:pt x="144" y="0"/>
                      <a:pt x="144" y="0"/>
                      <a:pt x="144" y="0"/>
                    </a:cubicBezTo>
                    <a:cubicBezTo>
                      <a:pt x="108" y="32"/>
                      <a:pt x="108" y="32"/>
                      <a:pt x="108" y="32"/>
                    </a:cubicBezTo>
                    <a:cubicBezTo>
                      <a:pt x="72" y="0"/>
                      <a:pt x="72" y="0"/>
                      <a:pt x="72" y="0"/>
                    </a:cubicBezTo>
                    <a:cubicBezTo>
                      <a:pt x="45" y="0"/>
                      <a:pt x="45" y="0"/>
                      <a:pt x="45" y="0"/>
                    </a:cubicBezTo>
                    <a:cubicBezTo>
                      <a:pt x="20" y="0"/>
                      <a:pt x="0" y="20"/>
                      <a:pt x="0" y="45"/>
                    </a:cubicBezTo>
                    <a:cubicBezTo>
                      <a:pt x="0" y="170"/>
                      <a:pt x="0" y="170"/>
                      <a:pt x="0" y="170"/>
                    </a:cubicBezTo>
                    <a:cubicBezTo>
                      <a:pt x="40" y="170"/>
                      <a:pt x="40" y="170"/>
                      <a:pt x="40" y="170"/>
                    </a:cubicBezTo>
                    <a:cubicBezTo>
                      <a:pt x="40" y="84"/>
                      <a:pt x="40" y="84"/>
                      <a:pt x="40" y="84"/>
                    </a:cubicBezTo>
                    <a:cubicBezTo>
                      <a:pt x="45" y="84"/>
                      <a:pt x="45" y="84"/>
                      <a:pt x="45" y="84"/>
                    </a:cubicBezTo>
                    <a:cubicBezTo>
                      <a:pt x="46" y="236"/>
                      <a:pt x="46" y="236"/>
                      <a:pt x="46" y="236"/>
                    </a:cubicBezTo>
                    <a:cubicBezTo>
                      <a:pt x="169" y="236"/>
                      <a:pt x="169" y="236"/>
                      <a:pt x="169" y="236"/>
                    </a:cubicBezTo>
                    <a:cubicBezTo>
                      <a:pt x="170" y="84"/>
                      <a:pt x="170" y="84"/>
                      <a:pt x="170" y="84"/>
                    </a:cubicBezTo>
                    <a:cubicBezTo>
                      <a:pt x="176" y="84"/>
                      <a:pt x="176" y="84"/>
                      <a:pt x="176" y="84"/>
                    </a:cubicBezTo>
                    <a:cubicBezTo>
                      <a:pt x="176" y="166"/>
                      <a:pt x="176" y="166"/>
                      <a:pt x="176" y="166"/>
                    </a:cubicBezTo>
                    <a:cubicBezTo>
                      <a:pt x="215" y="166"/>
                      <a:pt x="215" y="166"/>
                      <a:pt x="215" y="166"/>
                    </a:cubicBezTo>
                    <a:cubicBezTo>
                      <a:pt x="215" y="45"/>
                      <a:pt x="215" y="45"/>
                      <a:pt x="215" y="45"/>
                    </a:cubicBezTo>
                    <a:cubicBezTo>
                      <a:pt x="215" y="20"/>
                      <a:pt x="195" y="0"/>
                      <a:pt x="17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3"/>
              <p:cNvSpPr>
                <a:spLocks/>
              </p:cNvSpPr>
              <p:nvPr/>
            </p:nvSpPr>
            <p:spPr bwMode="auto">
              <a:xfrm>
                <a:off x="2733675" y="6942137"/>
                <a:ext cx="180975" cy="49212"/>
              </a:xfrm>
              <a:custGeom>
                <a:avLst/>
                <a:gdLst>
                  <a:gd name="T0" fmla="*/ 36 w 68"/>
                  <a:gd name="T1" fmla="*/ 0 h 19"/>
                  <a:gd name="T2" fmla="*/ 0 w 68"/>
                  <a:gd name="T3" fmla="*/ 19 h 19"/>
                  <a:gd name="T4" fmla="*/ 46 w 68"/>
                  <a:gd name="T5" fmla="*/ 19 h 19"/>
                  <a:gd name="T6" fmla="*/ 68 w 68"/>
                  <a:gd name="T7" fmla="*/ 0 h 19"/>
                  <a:gd name="T8" fmla="*/ 36 w 68"/>
                  <a:gd name="T9" fmla="*/ 0 h 19"/>
                </a:gdLst>
                <a:ahLst/>
                <a:cxnLst>
                  <a:cxn ang="0">
                    <a:pos x="T0" y="T1"/>
                  </a:cxn>
                  <a:cxn ang="0">
                    <a:pos x="T2" y="T3"/>
                  </a:cxn>
                  <a:cxn ang="0">
                    <a:pos x="T4" y="T5"/>
                  </a:cxn>
                  <a:cxn ang="0">
                    <a:pos x="T6" y="T7"/>
                  </a:cxn>
                  <a:cxn ang="0">
                    <a:pos x="T8" y="T9"/>
                  </a:cxn>
                </a:cxnLst>
                <a:rect l="0" t="0" r="r" b="b"/>
                <a:pathLst>
                  <a:path w="68" h="19">
                    <a:moveTo>
                      <a:pt x="36" y="0"/>
                    </a:moveTo>
                    <a:cubicBezTo>
                      <a:pt x="21" y="0"/>
                      <a:pt x="8" y="7"/>
                      <a:pt x="0" y="19"/>
                    </a:cubicBezTo>
                    <a:cubicBezTo>
                      <a:pt x="46" y="19"/>
                      <a:pt x="46" y="19"/>
                      <a:pt x="46" y="19"/>
                    </a:cubicBezTo>
                    <a:cubicBezTo>
                      <a:pt x="57" y="19"/>
                      <a:pt x="67" y="10"/>
                      <a:pt x="68" y="0"/>
                    </a:cubicBezTo>
                    <a:lnTo>
                      <a:pt x="36"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4"/>
              <p:cNvSpPr>
                <a:spLocks/>
              </p:cNvSpPr>
              <p:nvPr/>
            </p:nvSpPr>
            <p:spPr bwMode="auto">
              <a:xfrm>
                <a:off x="2962275" y="6942137"/>
                <a:ext cx="198438" cy="100012"/>
              </a:xfrm>
              <a:custGeom>
                <a:avLst/>
                <a:gdLst>
                  <a:gd name="T0" fmla="*/ 43 w 75"/>
                  <a:gd name="T1" fmla="*/ 0 h 38"/>
                  <a:gd name="T2" fmla="*/ 0 w 75"/>
                  <a:gd name="T3" fmla="*/ 38 h 38"/>
                  <a:gd name="T4" fmla="*/ 43 w 75"/>
                  <a:gd name="T5" fmla="*/ 38 h 38"/>
                  <a:gd name="T6" fmla="*/ 75 w 75"/>
                  <a:gd name="T7" fmla="*/ 38 h 38"/>
                  <a:gd name="T8" fmla="*/ 75 w 75"/>
                  <a:gd name="T9" fmla="*/ 0 h 38"/>
                  <a:gd name="T10" fmla="*/ 43 w 75"/>
                  <a:gd name="T11" fmla="*/ 0 h 38"/>
                </a:gdLst>
                <a:ahLst/>
                <a:cxnLst>
                  <a:cxn ang="0">
                    <a:pos x="T0" y="T1"/>
                  </a:cxn>
                  <a:cxn ang="0">
                    <a:pos x="T2" y="T3"/>
                  </a:cxn>
                  <a:cxn ang="0">
                    <a:pos x="T4" y="T5"/>
                  </a:cxn>
                  <a:cxn ang="0">
                    <a:pos x="T6" y="T7"/>
                  </a:cxn>
                  <a:cxn ang="0">
                    <a:pos x="T8" y="T9"/>
                  </a:cxn>
                  <a:cxn ang="0">
                    <a:pos x="T10" y="T11"/>
                  </a:cxn>
                </a:cxnLst>
                <a:rect l="0" t="0" r="r" b="b"/>
                <a:pathLst>
                  <a:path w="75" h="38">
                    <a:moveTo>
                      <a:pt x="43" y="0"/>
                    </a:moveTo>
                    <a:cubicBezTo>
                      <a:pt x="21" y="0"/>
                      <a:pt x="2" y="16"/>
                      <a:pt x="0" y="38"/>
                    </a:cubicBezTo>
                    <a:cubicBezTo>
                      <a:pt x="43" y="38"/>
                      <a:pt x="43" y="38"/>
                      <a:pt x="43" y="38"/>
                    </a:cubicBezTo>
                    <a:cubicBezTo>
                      <a:pt x="75" y="38"/>
                      <a:pt x="75" y="38"/>
                      <a:pt x="75" y="38"/>
                    </a:cubicBezTo>
                    <a:cubicBezTo>
                      <a:pt x="75" y="0"/>
                      <a:pt x="75" y="0"/>
                      <a:pt x="75" y="0"/>
                    </a:cubicBezTo>
                    <a:lnTo>
                      <a:pt x="4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5"/>
              <p:cNvSpPr>
                <a:spLocks/>
              </p:cNvSpPr>
              <p:nvPr/>
            </p:nvSpPr>
            <p:spPr bwMode="auto">
              <a:xfrm>
                <a:off x="2979738" y="6942137"/>
                <a:ext cx="180975" cy="49212"/>
              </a:xfrm>
              <a:custGeom>
                <a:avLst/>
                <a:gdLst>
                  <a:gd name="T0" fmla="*/ 36 w 68"/>
                  <a:gd name="T1" fmla="*/ 0 h 19"/>
                  <a:gd name="T2" fmla="*/ 0 w 68"/>
                  <a:gd name="T3" fmla="*/ 19 h 19"/>
                  <a:gd name="T4" fmla="*/ 46 w 68"/>
                  <a:gd name="T5" fmla="*/ 19 h 19"/>
                  <a:gd name="T6" fmla="*/ 68 w 68"/>
                  <a:gd name="T7" fmla="*/ 0 h 19"/>
                  <a:gd name="T8" fmla="*/ 36 w 68"/>
                  <a:gd name="T9" fmla="*/ 0 h 19"/>
                </a:gdLst>
                <a:ahLst/>
                <a:cxnLst>
                  <a:cxn ang="0">
                    <a:pos x="T0" y="T1"/>
                  </a:cxn>
                  <a:cxn ang="0">
                    <a:pos x="T2" y="T3"/>
                  </a:cxn>
                  <a:cxn ang="0">
                    <a:pos x="T4" y="T5"/>
                  </a:cxn>
                  <a:cxn ang="0">
                    <a:pos x="T6" y="T7"/>
                  </a:cxn>
                  <a:cxn ang="0">
                    <a:pos x="T8" y="T9"/>
                  </a:cxn>
                </a:cxnLst>
                <a:rect l="0" t="0" r="r" b="b"/>
                <a:pathLst>
                  <a:path w="68" h="19">
                    <a:moveTo>
                      <a:pt x="36" y="0"/>
                    </a:moveTo>
                    <a:cubicBezTo>
                      <a:pt x="21" y="0"/>
                      <a:pt x="8" y="7"/>
                      <a:pt x="0" y="19"/>
                    </a:cubicBezTo>
                    <a:cubicBezTo>
                      <a:pt x="46" y="19"/>
                      <a:pt x="46" y="19"/>
                      <a:pt x="46" y="19"/>
                    </a:cubicBezTo>
                    <a:cubicBezTo>
                      <a:pt x="57" y="19"/>
                      <a:pt x="66" y="10"/>
                      <a:pt x="68" y="0"/>
                    </a:cubicBezTo>
                    <a:lnTo>
                      <a:pt x="36"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Oval 26"/>
              <p:cNvSpPr>
                <a:spLocks noChangeArrowheads="1"/>
              </p:cNvSpPr>
              <p:nvPr/>
            </p:nvSpPr>
            <p:spPr bwMode="auto">
              <a:xfrm>
                <a:off x="3160713"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Oval 27"/>
              <p:cNvSpPr>
                <a:spLocks noChangeArrowheads="1"/>
              </p:cNvSpPr>
              <p:nvPr/>
            </p:nvSpPr>
            <p:spPr bwMode="auto">
              <a:xfrm>
                <a:off x="3200400"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28"/>
              <p:cNvSpPr>
                <a:spLocks noChangeArrowheads="1"/>
              </p:cNvSpPr>
              <p:nvPr/>
            </p:nvSpPr>
            <p:spPr bwMode="auto">
              <a:xfrm>
                <a:off x="3240088"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Oval 29"/>
              <p:cNvSpPr>
                <a:spLocks noChangeArrowheads="1"/>
              </p:cNvSpPr>
              <p:nvPr/>
            </p:nvSpPr>
            <p:spPr bwMode="auto">
              <a:xfrm>
                <a:off x="2847975" y="5510213"/>
                <a:ext cx="17463" cy="15875"/>
              </a:xfrm>
              <a:prstGeom prst="ellipse">
                <a:avLst/>
              </a:pr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30"/>
              <p:cNvSpPr>
                <a:spLocks noChangeArrowheads="1"/>
              </p:cNvSpPr>
              <p:nvPr/>
            </p:nvSpPr>
            <p:spPr bwMode="auto">
              <a:xfrm>
                <a:off x="3124200" y="5510213"/>
                <a:ext cx="15875" cy="15875"/>
              </a:xfrm>
              <a:prstGeom prst="ellipse">
                <a:avLst/>
              </a:pr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31"/>
              <p:cNvSpPr>
                <a:spLocks/>
              </p:cNvSpPr>
              <p:nvPr/>
            </p:nvSpPr>
            <p:spPr bwMode="auto">
              <a:xfrm>
                <a:off x="2663825" y="6049963"/>
                <a:ext cx="149225" cy="74612"/>
              </a:xfrm>
              <a:custGeom>
                <a:avLst/>
                <a:gdLst>
                  <a:gd name="T0" fmla="*/ 0 w 94"/>
                  <a:gd name="T1" fmla="*/ 47 h 47"/>
                  <a:gd name="T2" fmla="*/ 94 w 94"/>
                  <a:gd name="T3" fmla="*/ 47 h 47"/>
                  <a:gd name="T4" fmla="*/ 94 w 94"/>
                  <a:gd name="T5" fmla="*/ 0 h 47"/>
                  <a:gd name="T6" fmla="*/ 44 w 94"/>
                  <a:gd name="T7" fmla="*/ 0 h 47"/>
                  <a:gd name="T8" fmla="*/ 27 w 94"/>
                  <a:gd name="T9" fmla="*/ 20 h 47"/>
                  <a:gd name="T10" fmla="*/ 27 w 94"/>
                  <a:gd name="T11" fmla="*/ 0 h 47"/>
                  <a:gd name="T12" fmla="*/ 0 w 94"/>
                  <a:gd name="T13" fmla="*/ 0 h 47"/>
                  <a:gd name="T14" fmla="*/ 0 w 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47">
                    <a:moveTo>
                      <a:pt x="0" y="47"/>
                    </a:moveTo>
                    <a:lnTo>
                      <a:pt x="94" y="47"/>
                    </a:lnTo>
                    <a:lnTo>
                      <a:pt x="94" y="0"/>
                    </a:lnTo>
                    <a:lnTo>
                      <a:pt x="44" y="0"/>
                    </a:lnTo>
                    <a:lnTo>
                      <a:pt x="27" y="20"/>
                    </a:lnTo>
                    <a:lnTo>
                      <a:pt x="27" y="0"/>
                    </a:lnTo>
                    <a:lnTo>
                      <a:pt x="0" y="0"/>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32"/>
              <p:cNvSpPr>
                <a:spLocks/>
              </p:cNvSpPr>
              <p:nvPr/>
            </p:nvSpPr>
            <p:spPr bwMode="auto">
              <a:xfrm>
                <a:off x="3175000" y="6049963"/>
                <a:ext cx="147638" cy="74612"/>
              </a:xfrm>
              <a:custGeom>
                <a:avLst/>
                <a:gdLst>
                  <a:gd name="T0" fmla="*/ 93 w 93"/>
                  <a:gd name="T1" fmla="*/ 47 h 47"/>
                  <a:gd name="T2" fmla="*/ 0 w 93"/>
                  <a:gd name="T3" fmla="*/ 47 h 47"/>
                  <a:gd name="T4" fmla="*/ 0 w 93"/>
                  <a:gd name="T5" fmla="*/ 0 h 47"/>
                  <a:gd name="T6" fmla="*/ 48 w 93"/>
                  <a:gd name="T7" fmla="*/ 0 h 47"/>
                  <a:gd name="T8" fmla="*/ 66 w 93"/>
                  <a:gd name="T9" fmla="*/ 20 h 47"/>
                  <a:gd name="T10" fmla="*/ 66 w 93"/>
                  <a:gd name="T11" fmla="*/ 0 h 47"/>
                  <a:gd name="T12" fmla="*/ 93 w 93"/>
                  <a:gd name="T13" fmla="*/ 0 h 47"/>
                  <a:gd name="T14" fmla="*/ 93 w 93"/>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47">
                    <a:moveTo>
                      <a:pt x="93" y="47"/>
                    </a:moveTo>
                    <a:lnTo>
                      <a:pt x="0" y="47"/>
                    </a:lnTo>
                    <a:lnTo>
                      <a:pt x="0" y="0"/>
                    </a:lnTo>
                    <a:lnTo>
                      <a:pt x="48" y="0"/>
                    </a:lnTo>
                    <a:lnTo>
                      <a:pt x="66" y="20"/>
                    </a:lnTo>
                    <a:lnTo>
                      <a:pt x="66" y="0"/>
                    </a:lnTo>
                    <a:lnTo>
                      <a:pt x="93" y="0"/>
                    </a:lnTo>
                    <a:lnTo>
                      <a:pt x="9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Oval 33"/>
              <p:cNvSpPr>
                <a:spLocks noChangeArrowheads="1"/>
              </p:cNvSpPr>
              <p:nvPr/>
            </p:nvSpPr>
            <p:spPr bwMode="auto">
              <a:xfrm>
                <a:off x="3046413"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Oval 34"/>
              <p:cNvSpPr>
                <a:spLocks noChangeArrowheads="1"/>
              </p:cNvSpPr>
              <p:nvPr/>
            </p:nvSpPr>
            <p:spPr bwMode="auto">
              <a:xfrm>
                <a:off x="3073400"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Oval 35"/>
              <p:cNvSpPr>
                <a:spLocks noChangeArrowheads="1"/>
              </p:cNvSpPr>
              <p:nvPr/>
            </p:nvSpPr>
            <p:spPr bwMode="auto">
              <a:xfrm>
                <a:off x="3060700" y="5507038"/>
                <a:ext cx="9525"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Oval 36"/>
              <p:cNvSpPr>
                <a:spLocks noChangeArrowheads="1"/>
              </p:cNvSpPr>
              <p:nvPr/>
            </p:nvSpPr>
            <p:spPr bwMode="auto">
              <a:xfrm>
                <a:off x="2900363" y="5480050"/>
                <a:ext cx="14288"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Oval 37"/>
              <p:cNvSpPr>
                <a:spLocks noChangeArrowheads="1"/>
              </p:cNvSpPr>
              <p:nvPr/>
            </p:nvSpPr>
            <p:spPr bwMode="auto">
              <a:xfrm>
                <a:off x="2927350"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Oval 38"/>
              <p:cNvSpPr>
                <a:spLocks noChangeArrowheads="1"/>
              </p:cNvSpPr>
              <p:nvPr/>
            </p:nvSpPr>
            <p:spPr bwMode="auto">
              <a:xfrm>
                <a:off x="2914650" y="5507038"/>
                <a:ext cx="9525"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Oval 39"/>
              <p:cNvSpPr>
                <a:spLocks noChangeArrowheads="1"/>
              </p:cNvSpPr>
              <p:nvPr/>
            </p:nvSpPr>
            <p:spPr bwMode="auto">
              <a:xfrm>
                <a:off x="2911475" y="5454650"/>
                <a:ext cx="19050" cy="158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Oval 40"/>
              <p:cNvSpPr>
                <a:spLocks noChangeArrowheads="1"/>
              </p:cNvSpPr>
              <p:nvPr/>
            </p:nvSpPr>
            <p:spPr bwMode="auto">
              <a:xfrm>
                <a:off x="3057525" y="5454650"/>
                <a:ext cx="15875" cy="158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41"/>
              <p:cNvSpPr>
                <a:spLocks/>
              </p:cNvSpPr>
              <p:nvPr/>
            </p:nvSpPr>
            <p:spPr bwMode="auto">
              <a:xfrm>
                <a:off x="2970213" y="5499100"/>
                <a:ext cx="44450" cy="19050"/>
              </a:xfrm>
              <a:custGeom>
                <a:avLst/>
                <a:gdLst>
                  <a:gd name="T0" fmla="*/ 0 w 17"/>
                  <a:gd name="T1" fmla="*/ 0 h 7"/>
                  <a:gd name="T2" fmla="*/ 9 w 17"/>
                  <a:gd name="T3" fmla="*/ 7 h 7"/>
                  <a:gd name="T4" fmla="*/ 17 w 17"/>
                  <a:gd name="T5" fmla="*/ 0 h 7"/>
                  <a:gd name="T6" fmla="*/ 0 w 17"/>
                  <a:gd name="T7" fmla="*/ 0 h 7"/>
                </a:gdLst>
                <a:ahLst/>
                <a:cxnLst>
                  <a:cxn ang="0">
                    <a:pos x="T0" y="T1"/>
                  </a:cxn>
                  <a:cxn ang="0">
                    <a:pos x="T2" y="T3"/>
                  </a:cxn>
                  <a:cxn ang="0">
                    <a:pos x="T4" y="T5"/>
                  </a:cxn>
                  <a:cxn ang="0">
                    <a:pos x="T6" y="T7"/>
                  </a:cxn>
                </a:cxnLst>
                <a:rect l="0" t="0" r="r" b="b"/>
                <a:pathLst>
                  <a:path w="17" h="7">
                    <a:moveTo>
                      <a:pt x="0" y="0"/>
                    </a:moveTo>
                    <a:cubicBezTo>
                      <a:pt x="1" y="4"/>
                      <a:pt x="5" y="7"/>
                      <a:pt x="9" y="7"/>
                    </a:cubicBezTo>
                    <a:cubicBezTo>
                      <a:pt x="13" y="7"/>
                      <a:pt x="16" y="4"/>
                      <a:pt x="17"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2"/>
              <p:cNvSpPr>
                <a:spLocks noChangeArrowheads="1"/>
              </p:cNvSpPr>
              <p:nvPr/>
            </p:nvSpPr>
            <p:spPr bwMode="auto">
              <a:xfrm>
                <a:off x="2863850" y="6276975"/>
                <a:ext cx="244475" cy="825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3"/>
              <p:cNvSpPr>
                <a:spLocks noChangeArrowheads="1"/>
              </p:cNvSpPr>
              <p:nvPr/>
            </p:nvSpPr>
            <p:spPr bwMode="auto">
              <a:xfrm>
                <a:off x="2662238" y="5924550"/>
                <a:ext cx="660400" cy="69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Rectangle 44"/>
              <p:cNvSpPr>
                <a:spLocks noChangeArrowheads="1"/>
              </p:cNvSpPr>
              <p:nvPr/>
            </p:nvSpPr>
            <p:spPr bwMode="auto">
              <a:xfrm>
                <a:off x="2662238" y="6057900"/>
                <a:ext cx="268288" cy="7143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55"/>
              <p:cNvSpPr>
                <a:spLocks/>
              </p:cNvSpPr>
              <p:nvPr/>
            </p:nvSpPr>
            <p:spPr bwMode="auto">
              <a:xfrm>
                <a:off x="2943225" y="5541963"/>
                <a:ext cx="101600" cy="20637"/>
              </a:xfrm>
              <a:custGeom>
                <a:avLst/>
                <a:gdLst>
                  <a:gd name="T0" fmla="*/ 0 w 38"/>
                  <a:gd name="T1" fmla="*/ 0 h 8"/>
                  <a:gd name="T2" fmla="*/ 19 w 38"/>
                  <a:gd name="T3" fmla="*/ 8 h 8"/>
                  <a:gd name="T4" fmla="*/ 38 w 38"/>
                  <a:gd name="T5" fmla="*/ 0 h 8"/>
                  <a:gd name="T6" fmla="*/ 0 w 38"/>
                  <a:gd name="T7" fmla="*/ 0 h 8"/>
                </a:gdLst>
                <a:ahLst/>
                <a:cxnLst>
                  <a:cxn ang="0">
                    <a:pos x="T0" y="T1"/>
                  </a:cxn>
                  <a:cxn ang="0">
                    <a:pos x="T2" y="T3"/>
                  </a:cxn>
                  <a:cxn ang="0">
                    <a:pos x="T4" y="T5"/>
                  </a:cxn>
                  <a:cxn ang="0">
                    <a:pos x="T6" y="T7"/>
                  </a:cxn>
                </a:cxnLst>
                <a:rect l="0" t="0" r="r" b="b"/>
                <a:pathLst>
                  <a:path w="38" h="8">
                    <a:moveTo>
                      <a:pt x="0" y="0"/>
                    </a:moveTo>
                    <a:cubicBezTo>
                      <a:pt x="5" y="5"/>
                      <a:pt x="12" y="8"/>
                      <a:pt x="19" y="8"/>
                    </a:cubicBezTo>
                    <a:cubicBezTo>
                      <a:pt x="27" y="8"/>
                      <a:pt x="33" y="5"/>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7" name="TextBox 36"/>
            <p:cNvSpPr txBox="1"/>
            <p:nvPr/>
          </p:nvSpPr>
          <p:spPr>
            <a:xfrm>
              <a:off x="6396862" y="3897028"/>
              <a:ext cx="1886362" cy="615553"/>
            </a:xfrm>
            <a:prstGeom prst="rect">
              <a:avLst/>
            </a:prstGeom>
            <a:noFill/>
          </p:spPr>
          <p:txBody>
            <a:bodyPr wrap="square" lIns="0" tIns="0" rIns="0" bIns="0" rtlCol="0">
              <a:spAutoFit/>
            </a:bodyPr>
            <a:lstStyle/>
            <a:p>
              <a:pPr algn="ctr"/>
              <a:r>
                <a:rPr lang="en-US" sz="2000" spc="-70" dirty="0" smtClean="0">
                  <a:solidFill>
                    <a:schemeClr val="bg1"/>
                  </a:solidFill>
                </a:rPr>
                <a:t>Concentrate on</a:t>
              </a:r>
              <a:br>
                <a:rPr lang="en-US" sz="2000" spc="-70" dirty="0" smtClean="0">
                  <a:solidFill>
                    <a:schemeClr val="bg1"/>
                  </a:solidFill>
                </a:rPr>
              </a:br>
              <a:r>
                <a:rPr lang="en-US" sz="2000" spc="-70" dirty="0" smtClean="0">
                  <a:solidFill>
                    <a:schemeClr val="bg1"/>
                  </a:solidFill>
                </a:rPr>
                <a:t>end users</a:t>
              </a:r>
              <a:endParaRPr lang="en-US" sz="2000" spc="-70" dirty="0">
                <a:solidFill>
                  <a:schemeClr val="bg1"/>
                </a:solidFill>
              </a:endParaRPr>
            </a:p>
          </p:txBody>
        </p:sp>
      </p:grpSp>
      <p:grpSp>
        <p:nvGrpSpPr>
          <p:cNvPr id="81" name="Group 80"/>
          <p:cNvGrpSpPr/>
          <p:nvPr/>
        </p:nvGrpSpPr>
        <p:grpSpPr>
          <a:xfrm>
            <a:off x="782637" y="2394179"/>
            <a:ext cx="2060557" cy="1989031"/>
            <a:chOff x="782637" y="2394179"/>
            <a:chExt cx="2060557" cy="1989031"/>
          </a:xfrm>
        </p:grpSpPr>
        <p:pic>
          <p:nvPicPr>
            <p:cNvPr id="80" name="Picture 79"/>
            <p:cNvPicPr>
              <a:picLocks noChangeAspect="1"/>
            </p:cNvPicPr>
            <p:nvPr/>
          </p:nvPicPr>
          <p:blipFill>
            <a:blip r:embed="rId5"/>
            <a:stretch>
              <a:fillRect/>
            </a:stretch>
          </p:blipFill>
          <p:spPr>
            <a:xfrm>
              <a:off x="911864" y="2394179"/>
              <a:ext cx="1675532" cy="1675532"/>
            </a:xfrm>
            <a:prstGeom prst="rect">
              <a:avLst/>
            </a:prstGeom>
          </p:spPr>
        </p:pic>
        <p:sp>
          <p:nvSpPr>
            <p:cNvPr id="24" name="TextBox 23"/>
            <p:cNvSpPr txBox="1"/>
            <p:nvPr/>
          </p:nvSpPr>
          <p:spPr>
            <a:xfrm>
              <a:off x="782637" y="3767657"/>
              <a:ext cx="2060557" cy="615553"/>
            </a:xfrm>
            <a:prstGeom prst="rect">
              <a:avLst/>
            </a:prstGeom>
            <a:noFill/>
          </p:spPr>
          <p:txBody>
            <a:bodyPr wrap="square" lIns="0" tIns="0" rIns="0" bIns="0" rtlCol="0">
              <a:spAutoFit/>
            </a:bodyPr>
            <a:lstStyle/>
            <a:p>
              <a:pPr algn="ctr"/>
              <a:r>
                <a:rPr lang="en-US" sz="2000" spc="-70" dirty="0">
                  <a:solidFill>
                    <a:schemeClr val="bg1"/>
                  </a:solidFill>
                </a:rPr>
                <a:t>Move gradually to </a:t>
              </a:r>
              <a:r>
                <a:rPr lang="en-US" sz="2000" spc="-70" dirty="0" smtClean="0">
                  <a:solidFill>
                    <a:schemeClr val="bg1"/>
                  </a:solidFill>
                </a:rPr>
                <a:t>add-in model</a:t>
              </a:r>
              <a:endParaRPr lang="en-US" sz="2000" spc="-70" dirty="0">
                <a:solidFill>
                  <a:schemeClr val="bg1"/>
                </a:solidFill>
              </a:endParaRPr>
            </a:p>
          </p:txBody>
        </p:sp>
      </p:grpSp>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entr" presetSubtype="0" fill="hold" nodeType="withEffect">
                                  <p:stCondLst>
                                    <p:cond delay="150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1000"/>
                                        <p:tgtEl>
                                          <p:spTgt spid="81"/>
                                        </p:tgtEl>
                                      </p:cBhvr>
                                    </p:animEffect>
                                    <p:anim calcmode="lin" valueType="num">
                                      <p:cBhvr>
                                        <p:cTn id="11" dur="1000" fill="hold"/>
                                        <p:tgtEl>
                                          <p:spTgt spid="81"/>
                                        </p:tgtEl>
                                        <p:attrNameLst>
                                          <p:attrName>ppt_x</p:attrName>
                                        </p:attrNameLst>
                                      </p:cBhvr>
                                      <p:tavLst>
                                        <p:tav tm="0">
                                          <p:val>
                                            <p:strVal val="#ppt_x"/>
                                          </p:val>
                                        </p:tav>
                                        <p:tav tm="100000">
                                          <p:val>
                                            <p:strVal val="#ppt_x"/>
                                          </p:val>
                                        </p:tav>
                                      </p:tavLst>
                                    </p:anim>
                                    <p:anim calcmode="lin" valueType="num">
                                      <p:cBhvr>
                                        <p:cTn id="12" dur="1000" fill="hold"/>
                                        <p:tgtEl>
                                          <p:spTgt spid="8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1000"/>
                                        <p:tgtEl>
                                          <p:spTgt spid="77"/>
                                        </p:tgtEl>
                                      </p:cBhvr>
                                    </p:animEffect>
                                    <p:anim calcmode="lin" valueType="num">
                                      <p:cBhvr>
                                        <p:cTn id="21" dur="1000" fill="hold"/>
                                        <p:tgtEl>
                                          <p:spTgt spid="77"/>
                                        </p:tgtEl>
                                        <p:attrNameLst>
                                          <p:attrName>ppt_x</p:attrName>
                                        </p:attrNameLst>
                                      </p:cBhvr>
                                      <p:tavLst>
                                        <p:tav tm="0">
                                          <p:val>
                                            <p:strVal val="#ppt_x"/>
                                          </p:val>
                                        </p:tav>
                                        <p:tav tm="100000">
                                          <p:val>
                                            <p:strVal val="#ppt_x"/>
                                          </p:val>
                                        </p:tav>
                                      </p:tavLst>
                                    </p:anim>
                                    <p:anim calcmode="lin" valueType="num">
                                      <p:cBhvr>
                                        <p:cTn id="22" dur="1000" fill="hold"/>
                                        <p:tgtEl>
                                          <p:spTgt spid="7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Introduction</a:t>
            </a:r>
            <a:endParaRPr lang="en-US" sz="7200" dirty="0"/>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SharePoint evolves…</a:t>
            </a:r>
            <a:endParaRPr lang="en-GB"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82" t="11107" r="1501" b="3529"/>
          <a:stretch/>
        </p:blipFill>
        <p:spPr>
          <a:xfrm>
            <a:off x="820274" y="4713061"/>
            <a:ext cx="2520000" cy="1318935"/>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4536"/>
          <a:stretch/>
        </p:blipFill>
        <p:spPr>
          <a:xfrm>
            <a:off x="4608455" y="4705958"/>
            <a:ext cx="2520000" cy="1319145"/>
          </a:xfrm>
          <a:prstGeom prst="rect">
            <a:avLst/>
          </a:prstGeom>
        </p:spPr>
      </p:pic>
      <p:pic>
        <p:nvPicPr>
          <p:cNvPr id="5" name="Picture 4"/>
          <p:cNvPicPr>
            <a:picLocks noChangeAspect="1"/>
          </p:cNvPicPr>
          <p:nvPr/>
        </p:nvPicPr>
        <p:blipFill>
          <a:blip r:embed="rId4"/>
          <a:stretch>
            <a:fillRect/>
          </a:stretch>
        </p:blipFill>
        <p:spPr>
          <a:xfrm>
            <a:off x="8509582" y="4713060"/>
            <a:ext cx="2845757" cy="1318935"/>
          </a:xfrm>
          <a:prstGeom prst="rect">
            <a:avLst/>
          </a:prstGeom>
          <a:ln>
            <a:solidFill>
              <a:schemeClr val="bg1">
                <a:lumMod val="75000"/>
              </a:schemeClr>
            </a:solidFill>
          </a:ln>
        </p:spPr>
      </p:pic>
      <p:grpSp>
        <p:nvGrpSpPr>
          <p:cNvPr id="11" name="Group 10"/>
          <p:cNvGrpSpPr>
            <a:grpSpLocks noChangeAspect="1"/>
          </p:cNvGrpSpPr>
          <p:nvPr/>
        </p:nvGrpSpPr>
        <p:grpSpPr>
          <a:xfrm>
            <a:off x="1194143" y="2167224"/>
            <a:ext cx="1495186" cy="1597689"/>
            <a:chOff x="1512865" y="949433"/>
            <a:chExt cx="2389102" cy="2552888"/>
          </a:xfrm>
        </p:grpSpPr>
        <p:grpSp>
          <p:nvGrpSpPr>
            <p:cNvPr id="12" name="Group 11"/>
            <p:cNvGrpSpPr/>
            <p:nvPr/>
          </p:nvGrpSpPr>
          <p:grpSpPr>
            <a:xfrm>
              <a:off x="1512865" y="949433"/>
              <a:ext cx="2389102" cy="2552888"/>
              <a:chOff x="4383758" y="2240577"/>
              <a:chExt cx="2389102" cy="2552888"/>
            </a:xfrm>
          </p:grpSpPr>
          <p:sp>
            <p:nvSpPr>
              <p:cNvPr id="14" name="Rectangle 13"/>
              <p:cNvSpPr/>
              <p:nvPr/>
            </p:nvSpPr>
            <p:spPr bwMode="auto">
              <a:xfrm>
                <a:off x="4537410" y="2240577"/>
                <a:ext cx="2235450" cy="2175770"/>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200" dirty="0" smtClean="0">
                    <a:solidFill>
                      <a:schemeClr val="tx1">
                        <a:lumMod val="65000"/>
                        <a:lumOff val="35000"/>
                      </a:schemeClr>
                    </a:solidFill>
                    <a:ea typeface="Segoe UI" pitchFamily="34" charset="0"/>
                    <a:cs typeface="Segoe UI" pitchFamily="34" charset="0"/>
                  </a:rPr>
                  <a:t>SharePoint </a:t>
                </a:r>
                <a:br>
                  <a:rPr lang="en-US" sz="1200" dirty="0" smtClean="0">
                    <a:solidFill>
                      <a:schemeClr val="tx1">
                        <a:lumMod val="65000"/>
                        <a:lumOff val="35000"/>
                      </a:schemeClr>
                    </a:solidFill>
                    <a:ea typeface="Segoe UI" pitchFamily="34" charset="0"/>
                    <a:cs typeface="Segoe UI" pitchFamily="34" charset="0"/>
                  </a:rPr>
                </a:br>
                <a:r>
                  <a:rPr lang="en-US" sz="1200" dirty="0" smtClean="0">
                    <a:solidFill>
                      <a:schemeClr val="tx1">
                        <a:lumMod val="65000"/>
                        <a:lumOff val="35000"/>
                      </a:schemeClr>
                    </a:solidFill>
                    <a:ea typeface="Segoe UI" pitchFamily="34" charset="0"/>
                    <a:cs typeface="Segoe UI" pitchFamily="34" charset="0"/>
                  </a:rPr>
                  <a:t>2007</a:t>
                </a:r>
              </a:p>
            </p:txBody>
          </p:sp>
          <p:grpSp>
            <p:nvGrpSpPr>
              <p:cNvPr id="15" name="Group 14"/>
              <p:cNvGrpSpPr/>
              <p:nvPr/>
            </p:nvGrpSpPr>
            <p:grpSpPr>
              <a:xfrm>
                <a:off x="5421611" y="2886866"/>
                <a:ext cx="789619" cy="1020140"/>
                <a:chOff x="4557447" y="1721445"/>
                <a:chExt cx="789619" cy="1020140"/>
              </a:xfrm>
            </p:grpSpPr>
            <p:pic>
              <p:nvPicPr>
                <p:cNvPr id="23" name="Picture 22"/>
                <p:cNvPicPr>
                  <a:picLocks noChangeAspect="1"/>
                </p:cNvPicPr>
                <p:nvPr/>
              </p:nvPicPr>
              <p:blipFill>
                <a:blip r:embed="rId5"/>
                <a:stretch>
                  <a:fillRect/>
                </a:stretch>
              </p:blipFill>
              <p:spPr>
                <a:xfrm>
                  <a:off x="4557447" y="1902539"/>
                  <a:ext cx="477423" cy="839046"/>
                </a:xfrm>
                <a:prstGeom prst="rect">
                  <a:avLst/>
                </a:prstGeom>
              </p:spPr>
            </p:pic>
            <p:pic>
              <p:nvPicPr>
                <p:cNvPr id="24" name="Picture 23"/>
                <p:cNvPicPr>
                  <a:picLocks noChangeAspect="1"/>
                </p:cNvPicPr>
                <p:nvPr/>
              </p:nvPicPr>
              <p:blipFill>
                <a:blip r:embed="rId5"/>
                <a:stretch>
                  <a:fillRect/>
                </a:stretch>
              </p:blipFill>
              <p:spPr>
                <a:xfrm>
                  <a:off x="4869643" y="1721445"/>
                  <a:ext cx="477423" cy="839046"/>
                </a:xfrm>
                <a:prstGeom prst="rect">
                  <a:avLst/>
                </a:prstGeom>
              </p:spPr>
            </p:pic>
          </p:grpSp>
          <p:grpSp>
            <p:nvGrpSpPr>
              <p:cNvPr id="16" name="Group 15"/>
              <p:cNvGrpSpPr/>
              <p:nvPr/>
            </p:nvGrpSpPr>
            <p:grpSpPr>
              <a:xfrm>
                <a:off x="4880542" y="3820782"/>
                <a:ext cx="944427" cy="972683"/>
                <a:chOff x="3981885" y="2834055"/>
                <a:chExt cx="944427" cy="972683"/>
              </a:xfrm>
            </p:grpSpPr>
            <p:pic>
              <p:nvPicPr>
                <p:cNvPr id="20" name="Picture 19"/>
                <p:cNvPicPr>
                  <a:picLocks noChangeAspect="1"/>
                </p:cNvPicPr>
                <p:nvPr/>
              </p:nvPicPr>
              <p:blipFill>
                <a:blip r:embed="rId5"/>
                <a:stretch>
                  <a:fillRect/>
                </a:stretch>
              </p:blipFill>
              <p:spPr>
                <a:xfrm>
                  <a:off x="3981885" y="2967692"/>
                  <a:ext cx="477423" cy="839046"/>
                </a:xfrm>
                <a:prstGeom prst="rect">
                  <a:avLst/>
                </a:prstGeom>
              </p:spPr>
            </p:pic>
            <p:pic>
              <p:nvPicPr>
                <p:cNvPr id="21" name="Picture 20"/>
                <p:cNvPicPr>
                  <a:picLocks noChangeAspect="1"/>
                </p:cNvPicPr>
                <p:nvPr/>
              </p:nvPicPr>
              <p:blipFill>
                <a:blip r:embed="rId5"/>
                <a:stretch>
                  <a:fillRect/>
                </a:stretch>
              </p:blipFill>
              <p:spPr>
                <a:xfrm>
                  <a:off x="4269036" y="2834055"/>
                  <a:ext cx="477423" cy="839046"/>
                </a:xfrm>
                <a:prstGeom prst="rect">
                  <a:avLst/>
                </a:prstGeom>
              </p:spPr>
            </p:pic>
            <p:pic>
              <p:nvPicPr>
                <p:cNvPr id="22" name="Picture 21"/>
                <p:cNvPicPr>
                  <a:picLocks noChangeAspect="1"/>
                </p:cNvPicPr>
                <p:nvPr/>
              </p:nvPicPr>
              <p:blipFill>
                <a:blip r:embed="rId6"/>
                <a:stretch>
                  <a:fillRect/>
                </a:stretch>
              </p:blipFill>
              <p:spPr>
                <a:xfrm>
                  <a:off x="4480085" y="3260431"/>
                  <a:ext cx="446227" cy="456212"/>
                </a:xfrm>
                <a:prstGeom prst="rect">
                  <a:avLst/>
                </a:prstGeom>
              </p:spPr>
            </p:pic>
          </p:grpSp>
          <p:grpSp>
            <p:nvGrpSpPr>
              <p:cNvPr id="17" name="Group 16"/>
              <p:cNvGrpSpPr/>
              <p:nvPr/>
            </p:nvGrpSpPr>
            <p:grpSpPr>
              <a:xfrm>
                <a:off x="4383758" y="2988031"/>
                <a:ext cx="968998" cy="971748"/>
                <a:chOff x="3601101" y="2714202"/>
                <a:chExt cx="968998" cy="971748"/>
              </a:xfrm>
            </p:grpSpPr>
            <p:pic>
              <p:nvPicPr>
                <p:cNvPr id="18" name="Picture 17"/>
                <p:cNvPicPr>
                  <a:picLocks noChangeAspect="1"/>
                </p:cNvPicPr>
                <p:nvPr/>
              </p:nvPicPr>
              <p:blipFill>
                <a:blip r:embed="rId5"/>
                <a:stretch>
                  <a:fillRect/>
                </a:stretch>
              </p:blipFill>
              <p:spPr>
                <a:xfrm>
                  <a:off x="3601101" y="2846904"/>
                  <a:ext cx="477423" cy="839046"/>
                </a:xfrm>
                <a:prstGeom prst="rect">
                  <a:avLst/>
                </a:prstGeom>
              </p:spPr>
            </p:pic>
            <p:pic>
              <p:nvPicPr>
                <p:cNvPr id="19" name="Picture 18"/>
                <p:cNvPicPr>
                  <a:picLocks noChangeAspect="1"/>
                </p:cNvPicPr>
                <p:nvPr/>
              </p:nvPicPr>
              <p:blipFill>
                <a:blip r:embed="rId7"/>
                <a:stretch>
                  <a:fillRect/>
                </a:stretch>
              </p:blipFill>
              <p:spPr>
                <a:xfrm>
                  <a:off x="3875612" y="2714202"/>
                  <a:ext cx="694487" cy="898458"/>
                </a:xfrm>
                <a:prstGeom prst="rect">
                  <a:avLst/>
                </a:prstGeom>
              </p:spPr>
            </p:pic>
          </p:grpSp>
        </p:grpSp>
        <p:pic>
          <p:nvPicPr>
            <p:cNvPr id="13" name="Picture 12"/>
            <p:cNvPicPr>
              <a:picLocks noChangeAspect="1"/>
            </p:cNvPicPr>
            <p:nvPr/>
          </p:nvPicPr>
          <p:blipFill>
            <a:blip r:embed="rId5"/>
            <a:stretch>
              <a:fillRect/>
            </a:stretch>
          </p:blipFill>
          <p:spPr>
            <a:xfrm>
              <a:off x="3194497" y="1758239"/>
              <a:ext cx="477423" cy="839046"/>
            </a:xfrm>
            <a:prstGeom prst="rect">
              <a:avLst/>
            </a:prstGeom>
          </p:spPr>
        </p:pic>
      </p:grpSp>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3022" y="1784688"/>
            <a:ext cx="765071" cy="765071"/>
          </a:xfrm>
          <a:prstGeom prst="rect">
            <a:avLst/>
          </a:prstGeom>
        </p:spPr>
      </p:pic>
      <p:grpSp>
        <p:nvGrpSpPr>
          <p:cNvPr id="26" name="Group 25"/>
          <p:cNvGrpSpPr>
            <a:grpSpLocks noChangeAspect="1"/>
          </p:cNvGrpSpPr>
          <p:nvPr/>
        </p:nvGrpSpPr>
        <p:grpSpPr>
          <a:xfrm>
            <a:off x="4509340" y="2234792"/>
            <a:ext cx="2442693" cy="1597689"/>
            <a:chOff x="1512865" y="949433"/>
            <a:chExt cx="3903087" cy="2552888"/>
          </a:xfrm>
        </p:grpSpPr>
        <p:grpSp>
          <p:nvGrpSpPr>
            <p:cNvPr id="27" name="Group 26"/>
            <p:cNvGrpSpPr/>
            <p:nvPr/>
          </p:nvGrpSpPr>
          <p:grpSpPr>
            <a:xfrm>
              <a:off x="1512865" y="949433"/>
              <a:ext cx="3903087" cy="2552888"/>
              <a:chOff x="4383758" y="2240577"/>
              <a:chExt cx="3903087" cy="2552888"/>
            </a:xfrm>
          </p:grpSpPr>
          <p:sp>
            <p:nvSpPr>
              <p:cNvPr id="29" name="Rectangle 28"/>
              <p:cNvSpPr/>
              <p:nvPr/>
            </p:nvSpPr>
            <p:spPr bwMode="auto">
              <a:xfrm>
                <a:off x="4537410" y="2240577"/>
                <a:ext cx="3749435" cy="2175770"/>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200" dirty="0" smtClean="0">
                    <a:solidFill>
                      <a:schemeClr val="tx1">
                        <a:lumMod val="65000"/>
                        <a:lumOff val="35000"/>
                      </a:schemeClr>
                    </a:solidFill>
                    <a:ea typeface="Segoe UI" pitchFamily="34" charset="0"/>
                    <a:cs typeface="Segoe UI" pitchFamily="34" charset="0"/>
                  </a:rPr>
                  <a:t>SharePoint </a:t>
                </a:r>
                <a:br>
                  <a:rPr lang="en-US" sz="1200" dirty="0" smtClean="0">
                    <a:solidFill>
                      <a:schemeClr val="tx1">
                        <a:lumMod val="65000"/>
                        <a:lumOff val="35000"/>
                      </a:schemeClr>
                    </a:solidFill>
                    <a:ea typeface="Segoe UI" pitchFamily="34" charset="0"/>
                    <a:cs typeface="Segoe UI" pitchFamily="34" charset="0"/>
                  </a:rPr>
                </a:br>
                <a:r>
                  <a:rPr lang="en-US" sz="1200" dirty="0" smtClean="0">
                    <a:solidFill>
                      <a:schemeClr val="tx1">
                        <a:lumMod val="65000"/>
                        <a:lumOff val="35000"/>
                      </a:schemeClr>
                    </a:solidFill>
                    <a:ea typeface="Segoe UI" pitchFamily="34" charset="0"/>
                    <a:cs typeface="Segoe UI" pitchFamily="34" charset="0"/>
                  </a:rPr>
                  <a:t>2010</a:t>
                </a:r>
              </a:p>
            </p:txBody>
          </p:sp>
          <p:grpSp>
            <p:nvGrpSpPr>
              <p:cNvPr id="30" name="Group 29"/>
              <p:cNvGrpSpPr/>
              <p:nvPr/>
            </p:nvGrpSpPr>
            <p:grpSpPr>
              <a:xfrm>
                <a:off x="5421611" y="2886866"/>
                <a:ext cx="789619" cy="1020140"/>
                <a:chOff x="4557447" y="1721445"/>
                <a:chExt cx="789619" cy="1020140"/>
              </a:xfrm>
            </p:grpSpPr>
            <p:pic>
              <p:nvPicPr>
                <p:cNvPr id="38" name="Picture 37"/>
                <p:cNvPicPr>
                  <a:picLocks noChangeAspect="1"/>
                </p:cNvPicPr>
                <p:nvPr/>
              </p:nvPicPr>
              <p:blipFill>
                <a:blip r:embed="rId5"/>
                <a:stretch>
                  <a:fillRect/>
                </a:stretch>
              </p:blipFill>
              <p:spPr>
                <a:xfrm>
                  <a:off x="4557447" y="1902539"/>
                  <a:ext cx="477423" cy="839046"/>
                </a:xfrm>
                <a:prstGeom prst="rect">
                  <a:avLst/>
                </a:prstGeom>
              </p:spPr>
            </p:pic>
            <p:pic>
              <p:nvPicPr>
                <p:cNvPr id="39" name="Picture 38"/>
                <p:cNvPicPr>
                  <a:picLocks noChangeAspect="1"/>
                </p:cNvPicPr>
                <p:nvPr/>
              </p:nvPicPr>
              <p:blipFill>
                <a:blip r:embed="rId5"/>
                <a:stretch>
                  <a:fillRect/>
                </a:stretch>
              </p:blipFill>
              <p:spPr>
                <a:xfrm>
                  <a:off x="4869643" y="1721445"/>
                  <a:ext cx="477423" cy="839046"/>
                </a:xfrm>
                <a:prstGeom prst="rect">
                  <a:avLst/>
                </a:prstGeom>
              </p:spPr>
            </p:pic>
          </p:grpSp>
          <p:grpSp>
            <p:nvGrpSpPr>
              <p:cNvPr id="31" name="Group 30"/>
              <p:cNvGrpSpPr/>
              <p:nvPr/>
            </p:nvGrpSpPr>
            <p:grpSpPr>
              <a:xfrm>
                <a:off x="4880542" y="3820782"/>
                <a:ext cx="944427" cy="972683"/>
                <a:chOff x="3981885" y="2834055"/>
                <a:chExt cx="944427" cy="972683"/>
              </a:xfrm>
            </p:grpSpPr>
            <p:pic>
              <p:nvPicPr>
                <p:cNvPr id="35" name="Picture 34"/>
                <p:cNvPicPr>
                  <a:picLocks noChangeAspect="1"/>
                </p:cNvPicPr>
                <p:nvPr/>
              </p:nvPicPr>
              <p:blipFill>
                <a:blip r:embed="rId5"/>
                <a:stretch>
                  <a:fillRect/>
                </a:stretch>
              </p:blipFill>
              <p:spPr>
                <a:xfrm>
                  <a:off x="3981885" y="2967692"/>
                  <a:ext cx="477423" cy="839046"/>
                </a:xfrm>
                <a:prstGeom prst="rect">
                  <a:avLst/>
                </a:prstGeom>
              </p:spPr>
            </p:pic>
            <p:pic>
              <p:nvPicPr>
                <p:cNvPr id="36" name="Picture 35"/>
                <p:cNvPicPr>
                  <a:picLocks noChangeAspect="1"/>
                </p:cNvPicPr>
                <p:nvPr/>
              </p:nvPicPr>
              <p:blipFill>
                <a:blip r:embed="rId5"/>
                <a:stretch>
                  <a:fillRect/>
                </a:stretch>
              </p:blipFill>
              <p:spPr>
                <a:xfrm>
                  <a:off x="4269036" y="2834055"/>
                  <a:ext cx="477423" cy="839046"/>
                </a:xfrm>
                <a:prstGeom prst="rect">
                  <a:avLst/>
                </a:prstGeom>
              </p:spPr>
            </p:pic>
            <p:pic>
              <p:nvPicPr>
                <p:cNvPr id="37" name="Picture 36"/>
                <p:cNvPicPr>
                  <a:picLocks noChangeAspect="1"/>
                </p:cNvPicPr>
                <p:nvPr/>
              </p:nvPicPr>
              <p:blipFill>
                <a:blip r:embed="rId6"/>
                <a:stretch>
                  <a:fillRect/>
                </a:stretch>
              </p:blipFill>
              <p:spPr>
                <a:xfrm>
                  <a:off x="4480085" y="3260431"/>
                  <a:ext cx="446227" cy="456212"/>
                </a:xfrm>
                <a:prstGeom prst="rect">
                  <a:avLst/>
                </a:prstGeom>
              </p:spPr>
            </p:pic>
          </p:grpSp>
          <p:grpSp>
            <p:nvGrpSpPr>
              <p:cNvPr id="32" name="Group 31"/>
              <p:cNvGrpSpPr/>
              <p:nvPr/>
            </p:nvGrpSpPr>
            <p:grpSpPr>
              <a:xfrm>
                <a:off x="4383758" y="2988031"/>
                <a:ext cx="968998" cy="971748"/>
                <a:chOff x="3601101" y="2714202"/>
                <a:chExt cx="968998" cy="971748"/>
              </a:xfrm>
            </p:grpSpPr>
            <p:pic>
              <p:nvPicPr>
                <p:cNvPr id="33" name="Picture 32"/>
                <p:cNvPicPr>
                  <a:picLocks noChangeAspect="1"/>
                </p:cNvPicPr>
                <p:nvPr/>
              </p:nvPicPr>
              <p:blipFill>
                <a:blip r:embed="rId5"/>
                <a:stretch>
                  <a:fillRect/>
                </a:stretch>
              </p:blipFill>
              <p:spPr>
                <a:xfrm>
                  <a:off x="3601101" y="2846904"/>
                  <a:ext cx="477423" cy="839046"/>
                </a:xfrm>
                <a:prstGeom prst="rect">
                  <a:avLst/>
                </a:prstGeom>
              </p:spPr>
            </p:pic>
            <p:pic>
              <p:nvPicPr>
                <p:cNvPr id="34" name="Picture 33"/>
                <p:cNvPicPr>
                  <a:picLocks noChangeAspect="1"/>
                </p:cNvPicPr>
                <p:nvPr/>
              </p:nvPicPr>
              <p:blipFill>
                <a:blip r:embed="rId7"/>
                <a:stretch>
                  <a:fillRect/>
                </a:stretch>
              </p:blipFill>
              <p:spPr>
                <a:xfrm>
                  <a:off x="3875612" y="2714202"/>
                  <a:ext cx="694487" cy="898458"/>
                </a:xfrm>
                <a:prstGeom prst="rect">
                  <a:avLst/>
                </a:prstGeom>
              </p:spPr>
            </p:pic>
          </p:grpSp>
        </p:grpSp>
        <p:pic>
          <p:nvPicPr>
            <p:cNvPr id="28" name="Picture 27"/>
            <p:cNvPicPr>
              <a:picLocks noChangeAspect="1"/>
            </p:cNvPicPr>
            <p:nvPr/>
          </p:nvPicPr>
          <p:blipFill>
            <a:blip r:embed="rId5"/>
            <a:stretch>
              <a:fillRect/>
            </a:stretch>
          </p:blipFill>
          <p:spPr>
            <a:xfrm>
              <a:off x="3194497" y="1758239"/>
              <a:ext cx="477423" cy="839046"/>
            </a:xfrm>
            <a:prstGeom prst="rect">
              <a:avLst/>
            </a:prstGeom>
          </p:spPr>
        </p:pic>
      </p:grpSp>
      <p:pic>
        <p:nvPicPr>
          <p:cNvPr id="40" name="Picture 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06384" y="1958154"/>
            <a:ext cx="639669" cy="632754"/>
          </a:xfrm>
          <a:prstGeom prst="rect">
            <a:avLst/>
          </a:prstGeom>
        </p:spPr>
      </p:pic>
      <p:grpSp>
        <p:nvGrpSpPr>
          <p:cNvPr id="41" name="Group 40"/>
          <p:cNvGrpSpPr>
            <a:grpSpLocks noChangeAspect="1"/>
          </p:cNvGrpSpPr>
          <p:nvPr/>
        </p:nvGrpSpPr>
        <p:grpSpPr>
          <a:xfrm>
            <a:off x="8084379" y="2388277"/>
            <a:ext cx="2237001" cy="1597689"/>
            <a:chOff x="1512865" y="949433"/>
            <a:chExt cx="3574420" cy="2552888"/>
          </a:xfrm>
        </p:grpSpPr>
        <p:grpSp>
          <p:nvGrpSpPr>
            <p:cNvPr id="42" name="Group 41"/>
            <p:cNvGrpSpPr/>
            <p:nvPr/>
          </p:nvGrpSpPr>
          <p:grpSpPr>
            <a:xfrm>
              <a:off x="1512865" y="949433"/>
              <a:ext cx="3574420" cy="2552888"/>
              <a:chOff x="4383758" y="2240577"/>
              <a:chExt cx="3574420" cy="2552888"/>
            </a:xfrm>
          </p:grpSpPr>
          <p:sp>
            <p:nvSpPr>
              <p:cNvPr id="44" name="Rectangle 43"/>
              <p:cNvSpPr/>
              <p:nvPr/>
            </p:nvSpPr>
            <p:spPr bwMode="auto">
              <a:xfrm>
                <a:off x="4537410" y="2240577"/>
                <a:ext cx="3420768" cy="2175770"/>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200" dirty="0" smtClean="0">
                    <a:solidFill>
                      <a:schemeClr val="tx1">
                        <a:lumMod val="65000"/>
                        <a:lumOff val="35000"/>
                      </a:schemeClr>
                    </a:solidFill>
                    <a:ea typeface="Segoe UI" pitchFamily="34" charset="0"/>
                    <a:cs typeface="Segoe UI" pitchFamily="34" charset="0"/>
                  </a:rPr>
                  <a:t>SharePoint </a:t>
                </a:r>
                <a:br>
                  <a:rPr lang="en-US" sz="1200" dirty="0" smtClean="0">
                    <a:solidFill>
                      <a:schemeClr val="tx1">
                        <a:lumMod val="65000"/>
                        <a:lumOff val="35000"/>
                      </a:schemeClr>
                    </a:solidFill>
                    <a:ea typeface="Segoe UI" pitchFamily="34" charset="0"/>
                    <a:cs typeface="Segoe UI" pitchFamily="34" charset="0"/>
                  </a:rPr>
                </a:br>
                <a:r>
                  <a:rPr lang="en-US" sz="1200" dirty="0" smtClean="0">
                    <a:solidFill>
                      <a:schemeClr val="tx1">
                        <a:lumMod val="65000"/>
                        <a:lumOff val="35000"/>
                      </a:schemeClr>
                    </a:solidFill>
                    <a:ea typeface="Segoe UI" pitchFamily="34" charset="0"/>
                    <a:cs typeface="Segoe UI" pitchFamily="34" charset="0"/>
                  </a:rPr>
                  <a:t>2013</a:t>
                </a:r>
              </a:p>
            </p:txBody>
          </p:sp>
          <p:grpSp>
            <p:nvGrpSpPr>
              <p:cNvPr id="45" name="Group 44"/>
              <p:cNvGrpSpPr/>
              <p:nvPr/>
            </p:nvGrpSpPr>
            <p:grpSpPr>
              <a:xfrm>
                <a:off x="5421611" y="2886866"/>
                <a:ext cx="789619" cy="1020140"/>
                <a:chOff x="4557447" y="1721445"/>
                <a:chExt cx="789619" cy="1020140"/>
              </a:xfrm>
            </p:grpSpPr>
            <p:pic>
              <p:nvPicPr>
                <p:cNvPr id="53" name="Picture 52"/>
                <p:cNvPicPr>
                  <a:picLocks noChangeAspect="1"/>
                </p:cNvPicPr>
                <p:nvPr/>
              </p:nvPicPr>
              <p:blipFill>
                <a:blip r:embed="rId5"/>
                <a:stretch>
                  <a:fillRect/>
                </a:stretch>
              </p:blipFill>
              <p:spPr>
                <a:xfrm>
                  <a:off x="4557447" y="1902539"/>
                  <a:ext cx="477423" cy="839046"/>
                </a:xfrm>
                <a:prstGeom prst="rect">
                  <a:avLst/>
                </a:prstGeom>
              </p:spPr>
            </p:pic>
            <p:pic>
              <p:nvPicPr>
                <p:cNvPr id="54" name="Picture 53"/>
                <p:cNvPicPr>
                  <a:picLocks noChangeAspect="1"/>
                </p:cNvPicPr>
                <p:nvPr/>
              </p:nvPicPr>
              <p:blipFill>
                <a:blip r:embed="rId5"/>
                <a:stretch>
                  <a:fillRect/>
                </a:stretch>
              </p:blipFill>
              <p:spPr>
                <a:xfrm>
                  <a:off x="4869643" y="1721445"/>
                  <a:ext cx="477423" cy="839046"/>
                </a:xfrm>
                <a:prstGeom prst="rect">
                  <a:avLst/>
                </a:prstGeom>
              </p:spPr>
            </p:pic>
          </p:grpSp>
          <p:grpSp>
            <p:nvGrpSpPr>
              <p:cNvPr id="46" name="Group 45"/>
              <p:cNvGrpSpPr/>
              <p:nvPr/>
            </p:nvGrpSpPr>
            <p:grpSpPr>
              <a:xfrm>
                <a:off x="4880542" y="3820782"/>
                <a:ext cx="944427" cy="972683"/>
                <a:chOff x="3981885" y="2834055"/>
                <a:chExt cx="944427" cy="972683"/>
              </a:xfrm>
            </p:grpSpPr>
            <p:pic>
              <p:nvPicPr>
                <p:cNvPr id="50" name="Picture 49"/>
                <p:cNvPicPr>
                  <a:picLocks noChangeAspect="1"/>
                </p:cNvPicPr>
                <p:nvPr/>
              </p:nvPicPr>
              <p:blipFill>
                <a:blip r:embed="rId5"/>
                <a:stretch>
                  <a:fillRect/>
                </a:stretch>
              </p:blipFill>
              <p:spPr>
                <a:xfrm>
                  <a:off x="3981885" y="2967692"/>
                  <a:ext cx="477423" cy="839046"/>
                </a:xfrm>
                <a:prstGeom prst="rect">
                  <a:avLst/>
                </a:prstGeom>
              </p:spPr>
            </p:pic>
            <p:pic>
              <p:nvPicPr>
                <p:cNvPr id="51" name="Picture 50"/>
                <p:cNvPicPr>
                  <a:picLocks noChangeAspect="1"/>
                </p:cNvPicPr>
                <p:nvPr/>
              </p:nvPicPr>
              <p:blipFill>
                <a:blip r:embed="rId5"/>
                <a:stretch>
                  <a:fillRect/>
                </a:stretch>
              </p:blipFill>
              <p:spPr>
                <a:xfrm>
                  <a:off x="4269036" y="2834055"/>
                  <a:ext cx="477423" cy="839046"/>
                </a:xfrm>
                <a:prstGeom prst="rect">
                  <a:avLst/>
                </a:prstGeom>
              </p:spPr>
            </p:pic>
            <p:pic>
              <p:nvPicPr>
                <p:cNvPr id="52" name="Picture 51"/>
                <p:cNvPicPr>
                  <a:picLocks noChangeAspect="1"/>
                </p:cNvPicPr>
                <p:nvPr/>
              </p:nvPicPr>
              <p:blipFill>
                <a:blip r:embed="rId6"/>
                <a:stretch>
                  <a:fillRect/>
                </a:stretch>
              </p:blipFill>
              <p:spPr>
                <a:xfrm>
                  <a:off x="4480085" y="3260431"/>
                  <a:ext cx="446227" cy="456212"/>
                </a:xfrm>
                <a:prstGeom prst="rect">
                  <a:avLst/>
                </a:prstGeom>
              </p:spPr>
            </p:pic>
          </p:grpSp>
          <p:grpSp>
            <p:nvGrpSpPr>
              <p:cNvPr id="47" name="Group 46"/>
              <p:cNvGrpSpPr/>
              <p:nvPr/>
            </p:nvGrpSpPr>
            <p:grpSpPr>
              <a:xfrm>
                <a:off x="4383758" y="2988031"/>
                <a:ext cx="968998" cy="971748"/>
                <a:chOff x="3601101" y="2714202"/>
                <a:chExt cx="968998" cy="971748"/>
              </a:xfrm>
            </p:grpSpPr>
            <p:pic>
              <p:nvPicPr>
                <p:cNvPr id="48" name="Picture 47"/>
                <p:cNvPicPr>
                  <a:picLocks noChangeAspect="1"/>
                </p:cNvPicPr>
                <p:nvPr/>
              </p:nvPicPr>
              <p:blipFill>
                <a:blip r:embed="rId5"/>
                <a:stretch>
                  <a:fillRect/>
                </a:stretch>
              </p:blipFill>
              <p:spPr>
                <a:xfrm>
                  <a:off x="3601101" y="2846904"/>
                  <a:ext cx="477423" cy="839046"/>
                </a:xfrm>
                <a:prstGeom prst="rect">
                  <a:avLst/>
                </a:prstGeom>
              </p:spPr>
            </p:pic>
            <p:pic>
              <p:nvPicPr>
                <p:cNvPr id="49" name="Picture 48"/>
                <p:cNvPicPr>
                  <a:picLocks noChangeAspect="1"/>
                </p:cNvPicPr>
                <p:nvPr/>
              </p:nvPicPr>
              <p:blipFill>
                <a:blip r:embed="rId7"/>
                <a:stretch>
                  <a:fillRect/>
                </a:stretch>
              </p:blipFill>
              <p:spPr>
                <a:xfrm>
                  <a:off x="3875612" y="2714202"/>
                  <a:ext cx="694487" cy="898458"/>
                </a:xfrm>
                <a:prstGeom prst="rect">
                  <a:avLst/>
                </a:prstGeom>
              </p:spPr>
            </p:pic>
          </p:grpSp>
        </p:grpSp>
        <p:pic>
          <p:nvPicPr>
            <p:cNvPr id="43" name="Picture 42"/>
            <p:cNvPicPr>
              <a:picLocks noChangeAspect="1"/>
            </p:cNvPicPr>
            <p:nvPr/>
          </p:nvPicPr>
          <p:blipFill>
            <a:blip r:embed="rId5"/>
            <a:stretch>
              <a:fillRect/>
            </a:stretch>
          </p:blipFill>
          <p:spPr>
            <a:xfrm>
              <a:off x="3194497" y="1758239"/>
              <a:ext cx="477423" cy="839046"/>
            </a:xfrm>
            <a:prstGeom prst="rect">
              <a:avLst/>
            </a:prstGeom>
          </p:spPr>
        </p:pic>
      </p:grpSp>
      <p:cxnSp>
        <p:nvCxnSpPr>
          <p:cNvPr id="56" name="Straight Arrow Connector 55"/>
          <p:cNvCxnSpPr/>
          <p:nvPr/>
        </p:nvCxnSpPr>
        <p:spPr>
          <a:xfrm>
            <a:off x="2096104" y="3763312"/>
            <a:ext cx="0" cy="853516"/>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sp>
        <p:nvSpPr>
          <p:cNvPr id="60" name="Rectangle 59"/>
          <p:cNvSpPr/>
          <p:nvPr/>
        </p:nvSpPr>
        <p:spPr bwMode="auto">
          <a:xfrm>
            <a:off x="5901943" y="3018135"/>
            <a:ext cx="1198601" cy="833369"/>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200" dirty="0" smtClean="0">
                <a:solidFill>
                  <a:schemeClr val="tx1">
                    <a:lumMod val="65000"/>
                    <a:lumOff val="35000"/>
                  </a:schemeClr>
                </a:solidFill>
                <a:ea typeface="Segoe UI" pitchFamily="34" charset="0"/>
                <a:cs typeface="Segoe UI" pitchFamily="34" charset="0"/>
              </a:rPr>
              <a:t>Sandbox</a:t>
            </a:r>
          </a:p>
        </p:txBody>
      </p:sp>
      <p:grpSp>
        <p:nvGrpSpPr>
          <p:cNvPr id="73" name="Group 72"/>
          <p:cNvGrpSpPr/>
          <p:nvPr/>
        </p:nvGrpSpPr>
        <p:grpSpPr>
          <a:xfrm>
            <a:off x="6181811" y="2417198"/>
            <a:ext cx="430014" cy="371572"/>
            <a:chOff x="8084830" y="2681919"/>
            <a:chExt cx="980148" cy="846937"/>
          </a:xfrm>
        </p:grpSpPr>
        <p:pic>
          <p:nvPicPr>
            <p:cNvPr id="74" name="Picture 73"/>
            <p:cNvPicPr>
              <a:picLocks noChangeAspect="1"/>
            </p:cNvPicPr>
            <p:nvPr/>
          </p:nvPicPr>
          <p:blipFill>
            <a:blip r:embed="rId10"/>
            <a:stretch>
              <a:fillRect/>
            </a:stretch>
          </p:blipFill>
          <p:spPr>
            <a:xfrm>
              <a:off x="8084830" y="2816307"/>
              <a:ext cx="900621" cy="712549"/>
            </a:xfrm>
            <a:prstGeom prst="rect">
              <a:avLst/>
            </a:prstGeom>
          </p:spPr>
        </p:pic>
        <p:sp>
          <p:nvSpPr>
            <p:cNvPr id="75" name="TextBox 74"/>
            <p:cNvSpPr txBox="1"/>
            <p:nvPr/>
          </p:nvSpPr>
          <p:spPr>
            <a:xfrm>
              <a:off x="8535909" y="2681919"/>
              <a:ext cx="529069" cy="561220"/>
            </a:xfrm>
            <a:prstGeom prst="rect">
              <a:avLst/>
            </a:prstGeom>
            <a:noFill/>
          </p:spPr>
          <p:txBody>
            <a:bodyPr wrap="none" lIns="0" tIns="0" rIns="0" bIns="0" rtlCol="0">
              <a:spAutoFit/>
            </a:bodyPr>
            <a:lstStyle/>
            <a:p>
              <a:r>
                <a:rPr lang="en-US" sz="1600" b="1" spc="-70" dirty="0" smtClean="0">
                  <a:ln w="12700">
                    <a:solidFill>
                      <a:schemeClr val="bg1"/>
                    </a:solidFill>
                  </a:ln>
                  <a:solidFill>
                    <a:srgbClr val="33862F"/>
                  </a:solidFill>
                  <a:effectLst>
                    <a:glow rad="76200">
                      <a:schemeClr val="bg1"/>
                    </a:glow>
                  </a:effectLst>
                </a:rPr>
                <a:t>C#</a:t>
              </a:r>
            </a:p>
          </p:txBody>
        </p:sp>
      </p:grpSp>
      <p:pic>
        <p:nvPicPr>
          <p:cNvPr id="79" name="Picture 78"/>
          <p:cNvPicPr>
            <a:picLocks noChangeAspect="1"/>
          </p:cNvPicPr>
          <p:nvPr/>
        </p:nvPicPr>
        <p:blipFill>
          <a:blip r:embed="rId10"/>
          <a:stretch>
            <a:fillRect/>
          </a:stretch>
        </p:blipFill>
        <p:spPr>
          <a:xfrm>
            <a:off x="2471112" y="3239556"/>
            <a:ext cx="607884" cy="480943"/>
          </a:xfrm>
          <a:prstGeom prst="rect">
            <a:avLst/>
          </a:prstGeom>
        </p:spPr>
      </p:pic>
      <p:sp>
        <p:nvSpPr>
          <p:cNvPr id="80" name="TextBox 79"/>
          <p:cNvSpPr txBox="1"/>
          <p:nvPr/>
        </p:nvSpPr>
        <p:spPr>
          <a:xfrm>
            <a:off x="2775572" y="3148849"/>
            <a:ext cx="357149" cy="369332"/>
          </a:xfrm>
          <a:prstGeom prst="rect">
            <a:avLst/>
          </a:prstGeom>
          <a:noFill/>
        </p:spPr>
        <p:txBody>
          <a:bodyPr wrap="none" lIns="0" tIns="0" rIns="0" bIns="0" rtlCol="0">
            <a:spAutoFit/>
          </a:bodyPr>
          <a:lstStyle/>
          <a:p>
            <a:r>
              <a:rPr lang="en-US" sz="2400" b="1" spc="-70" dirty="0" smtClean="0">
                <a:ln w="12700">
                  <a:solidFill>
                    <a:schemeClr val="bg1"/>
                  </a:solidFill>
                </a:ln>
                <a:solidFill>
                  <a:srgbClr val="33862F"/>
                </a:solidFill>
                <a:effectLst>
                  <a:glow rad="254000">
                    <a:schemeClr val="bg1"/>
                  </a:glow>
                </a:effectLst>
              </a:rPr>
              <a:t>C#</a:t>
            </a:r>
          </a:p>
        </p:txBody>
      </p:sp>
      <p:grpSp>
        <p:nvGrpSpPr>
          <p:cNvPr id="76" name="Group 96"/>
          <p:cNvGrpSpPr>
            <a:grpSpLocks noChangeAspect="1"/>
          </p:cNvGrpSpPr>
          <p:nvPr/>
        </p:nvGrpSpPr>
        <p:grpSpPr>
          <a:xfrm>
            <a:off x="2209081" y="2916216"/>
            <a:ext cx="1131946" cy="1126882"/>
            <a:chOff x="9146171" y="2939904"/>
            <a:chExt cx="1131200" cy="1131200"/>
          </a:xfrm>
          <a:solidFill>
            <a:schemeClr val="tx1">
              <a:lumMod val="50000"/>
              <a:lumOff val="50000"/>
            </a:schemeClr>
          </a:solidFill>
        </p:grpSpPr>
        <p:sp>
          <p:nvSpPr>
            <p:cNvPr id="77" name="Circular Arrow 76"/>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8" name="Circular Arrow 77"/>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82" name="Group 96"/>
          <p:cNvGrpSpPr>
            <a:grpSpLocks noChangeAspect="1"/>
          </p:cNvGrpSpPr>
          <p:nvPr/>
        </p:nvGrpSpPr>
        <p:grpSpPr>
          <a:xfrm>
            <a:off x="6016002" y="2246657"/>
            <a:ext cx="745916" cy="742579"/>
            <a:chOff x="9146171" y="2939904"/>
            <a:chExt cx="1131200" cy="1131200"/>
          </a:xfrm>
          <a:solidFill>
            <a:schemeClr val="tx1">
              <a:lumMod val="50000"/>
              <a:lumOff val="50000"/>
            </a:schemeClr>
          </a:solidFill>
        </p:grpSpPr>
        <p:sp>
          <p:nvSpPr>
            <p:cNvPr id="83" name="Circular Arrow 82"/>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4" name="Circular Arrow 83"/>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85" name="Group 84"/>
          <p:cNvGrpSpPr/>
          <p:nvPr/>
        </p:nvGrpSpPr>
        <p:grpSpPr>
          <a:xfrm>
            <a:off x="6459717" y="3426612"/>
            <a:ext cx="430014" cy="371572"/>
            <a:chOff x="8084830" y="2681919"/>
            <a:chExt cx="980148" cy="846937"/>
          </a:xfrm>
        </p:grpSpPr>
        <p:pic>
          <p:nvPicPr>
            <p:cNvPr id="86" name="Picture 85"/>
            <p:cNvPicPr>
              <a:picLocks noChangeAspect="1"/>
            </p:cNvPicPr>
            <p:nvPr/>
          </p:nvPicPr>
          <p:blipFill>
            <a:blip r:embed="rId10"/>
            <a:stretch>
              <a:fillRect/>
            </a:stretch>
          </p:blipFill>
          <p:spPr>
            <a:xfrm>
              <a:off x="8084830" y="2816307"/>
              <a:ext cx="900621" cy="712549"/>
            </a:xfrm>
            <a:prstGeom prst="rect">
              <a:avLst/>
            </a:prstGeom>
          </p:spPr>
        </p:pic>
        <p:sp>
          <p:nvSpPr>
            <p:cNvPr id="87" name="TextBox 86"/>
            <p:cNvSpPr txBox="1"/>
            <p:nvPr/>
          </p:nvSpPr>
          <p:spPr>
            <a:xfrm>
              <a:off x="8535909" y="2681919"/>
              <a:ext cx="529069" cy="561220"/>
            </a:xfrm>
            <a:prstGeom prst="rect">
              <a:avLst/>
            </a:prstGeom>
            <a:noFill/>
          </p:spPr>
          <p:txBody>
            <a:bodyPr wrap="none" lIns="0" tIns="0" rIns="0" bIns="0" rtlCol="0">
              <a:spAutoFit/>
            </a:bodyPr>
            <a:lstStyle/>
            <a:p>
              <a:r>
                <a:rPr lang="en-US" sz="1600" b="1" spc="-70" dirty="0" smtClean="0">
                  <a:ln w="12700">
                    <a:solidFill>
                      <a:schemeClr val="bg1"/>
                    </a:solidFill>
                  </a:ln>
                  <a:solidFill>
                    <a:srgbClr val="33862F"/>
                  </a:solidFill>
                  <a:effectLst>
                    <a:glow rad="76200">
                      <a:schemeClr val="bg1"/>
                    </a:glow>
                  </a:effectLst>
                </a:rPr>
                <a:t>C#</a:t>
              </a:r>
            </a:p>
          </p:txBody>
        </p:sp>
      </p:grpSp>
      <p:grpSp>
        <p:nvGrpSpPr>
          <p:cNvPr id="88" name="Group 96"/>
          <p:cNvGrpSpPr>
            <a:grpSpLocks noChangeAspect="1"/>
          </p:cNvGrpSpPr>
          <p:nvPr/>
        </p:nvGrpSpPr>
        <p:grpSpPr>
          <a:xfrm>
            <a:off x="6292731" y="3253701"/>
            <a:ext cx="745916" cy="742579"/>
            <a:chOff x="9146171" y="2939904"/>
            <a:chExt cx="1131200" cy="1131200"/>
          </a:xfrm>
          <a:solidFill>
            <a:schemeClr val="tx1">
              <a:lumMod val="50000"/>
              <a:lumOff val="50000"/>
            </a:schemeClr>
          </a:solidFill>
        </p:grpSpPr>
        <p:sp>
          <p:nvSpPr>
            <p:cNvPr id="89" name="Circular Arrow 88"/>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0" name="Circular Arrow 89"/>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92" name="Group 91"/>
          <p:cNvGrpSpPr/>
          <p:nvPr/>
        </p:nvGrpSpPr>
        <p:grpSpPr>
          <a:xfrm>
            <a:off x="9761181" y="640988"/>
            <a:ext cx="1981200" cy="1340468"/>
            <a:chOff x="4409605" y="3168779"/>
            <a:chExt cx="1981200" cy="1340468"/>
          </a:xfrm>
        </p:grpSpPr>
        <p:sp>
          <p:nvSpPr>
            <p:cNvPr id="93" name="Rectangle 92"/>
            <p:cNvSpPr/>
            <p:nvPr/>
          </p:nvSpPr>
          <p:spPr bwMode="auto">
            <a:xfrm>
              <a:off x="4409605" y="3168779"/>
              <a:ext cx="1784947" cy="134046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dirty="0" smtClean="0">
                  <a:solidFill>
                    <a:schemeClr val="tx1">
                      <a:lumMod val="65000"/>
                      <a:lumOff val="35000"/>
                    </a:schemeClr>
                  </a:solidFill>
                  <a:ea typeface="Segoe UI" pitchFamily="34" charset="0"/>
                  <a:cs typeface="Segoe UI" pitchFamily="34" charset="0"/>
                </a:rPr>
                <a:t>Provider Hosted Add-Ins</a:t>
              </a:r>
            </a:p>
          </p:txBody>
        </p:sp>
        <p:pic>
          <p:nvPicPr>
            <p:cNvPr id="94" name="Picture 93"/>
            <p:cNvPicPr>
              <a:picLocks noChangeAspect="1"/>
            </p:cNvPicPr>
            <p:nvPr/>
          </p:nvPicPr>
          <p:blipFill>
            <a:blip r:embed="rId11"/>
            <a:stretch>
              <a:fillRect/>
            </a:stretch>
          </p:blipFill>
          <p:spPr>
            <a:xfrm>
              <a:off x="5246592" y="3476941"/>
              <a:ext cx="529349" cy="417312"/>
            </a:xfrm>
            <a:prstGeom prst="rect">
              <a:avLst/>
            </a:prstGeom>
          </p:spPr>
        </p:pic>
        <p:pic>
          <p:nvPicPr>
            <p:cNvPr id="95" name="Picture 94"/>
            <p:cNvPicPr>
              <a:picLocks noChangeAspect="1"/>
            </p:cNvPicPr>
            <p:nvPr/>
          </p:nvPicPr>
          <p:blipFill>
            <a:blip r:embed="rId11"/>
            <a:stretch>
              <a:fillRect/>
            </a:stretch>
          </p:blipFill>
          <p:spPr>
            <a:xfrm>
              <a:off x="5581574" y="3585493"/>
              <a:ext cx="556200" cy="438480"/>
            </a:xfrm>
            <a:prstGeom prst="rect">
              <a:avLst/>
            </a:prstGeom>
          </p:spPr>
        </p:pic>
        <p:pic>
          <p:nvPicPr>
            <p:cNvPr id="96" name="Picture 95"/>
            <p:cNvPicPr>
              <a:picLocks noChangeAspect="1"/>
            </p:cNvPicPr>
            <p:nvPr/>
          </p:nvPicPr>
          <p:blipFill>
            <a:blip r:embed="rId12"/>
            <a:stretch>
              <a:fillRect/>
            </a:stretch>
          </p:blipFill>
          <p:spPr>
            <a:xfrm>
              <a:off x="5970309" y="3700199"/>
              <a:ext cx="420496" cy="432326"/>
            </a:xfrm>
            <a:prstGeom prst="rect">
              <a:avLst/>
            </a:prstGeom>
          </p:spPr>
        </p:pic>
        <p:pic>
          <p:nvPicPr>
            <p:cNvPr id="97" name="Picture 96"/>
            <p:cNvPicPr>
              <a:picLocks noChangeAspect="1"/>
            </p:cNvPicPr>
            <p:nvPr/>
          </p:nvPicPr>
          <p:blipFill>
            <a:blip r:embed="rId13"/>
            <a:stretch>
              <a:fillRect/>
            </a:stretch>
          </p:blipFill>
          <p:spPr>
            <a:xfrm>
              <a:off x="4893565" y="3772769"/>
              <a:ext cx="688009" cy="605769"/>
            </a:xfrm>
            <a:prstGeom prst="rect">
              <a:avLst/>
            </a:prstGeom>
          </p:spPr>
        </p:pic>
      </p:grpSp>
      <p:grpSp>
        <p:nvGrpSpPr>
          <p:cNvPr id="104" name="Group 103"/>
          <p:cNvGrpSpPr/>
          <p:nvPr/>
        </p:nvGrpSpPr>
        <p:grpSpPr>
          <a:xfrm>
            <a:off x="11059336" y="1696419"/>
            <a:ext cx="430014" cy="371572"/>
            <a:chOff x="8084830" y="2681919"/>
            <a:chExt cx="980148" cy="846937"/>
          </a:xfrm>
        </p:grpSpPr>
        <p:pic>
          <p:nvPicPr>
            <p:cNvPr id="105" name="Picture 104"/>
            <p:cNvPicPr>
              <a:picLocks noChangeAspect="1"/>
            </p:cNvPicPr>
            <p:nvPr/>
          </p:nvPicPr>
          <p:blipFill>
            <a:blip r:embed="rId10"/>
            <a:stretch>
              <a:fillRect/>
            </a:stretch>
          </p:blipFill>
          <p:spPr>
            <a:xfrm>
              <a:off x="8084830" y="2816307"/>
              <a:ext cx="900621" cy="712549"/>
            </a:xfrm>
            <a:prstGeom prst="rect">
              <a:avLst/>
            </a:prstGeom>
          </p:spPr>
        </p:pic>
        <p:sp>
          <p:nvSpPr>
            <p:cNvPr id="106" name="TextBox 105"/>
            <p:cNvSpPr txBox="1"/>
            <p:nvPr/>
          </p:nvSpPr>
          <p:spPr>
            <a:xfrm>
              <a:off x="8535909" y="2681919"/>
              <a:ext cx="529069" cy="561220"/>
            </a:xfrm>
            <a:prstGeom prst="rect">
              <a:avLst/>
            </a:prstGeom>
            <a:noFill/>
          </p:spPr>
          <p:txBody>
            <a:bodyPr wrap="none" lIns="0" tIns="0" rIns="0" bIns="0" rtlCol="0">
              <a:spAutoFit/>
            </a:bodyPr>
            <a:lstStyle/>
            <a:p>
              <a:r>
                <a:rPr lang="en-US" sz="1600" b="1" spc="-70" dirty="0" smtClean="0">
                  <a:ln w="12700">
                    <a:solidFill>
                      <a:schemeClr val="bg1"/>
                    </a:solidFill>
                  </a:ln>
                  <a:solidFill>
                    <a:srgbClr val="33862F"/>
                  </a:solidFill>
                  <a:effectLst>
                    <a:glow rad="76200">
                      <a:schemeClr val="bg1"/>
                    </a:glow>
                  </a:effectLst>
                </a:rPr>
                <a:t>C#</a:t>
              </a:r>
            </a:p>
          </p:txBody>
        </p:sp>
      </p:grpSp>
      <p:grpSp>
        <p:nvGrpSpPr>
          <p:cNvPr id="107" name="Group 96"/>
          <p:cNvGrpSpPr>
            <a:grpSpLocks noChangeAspect="1"/>
          </p:cNvGrpSpPr>
          <p:nvPr/>
        </p:nvGrpSpPr>
        <p:grpSpPr>
          <a:xfrm>
            <a:off x="10893527" y="1525878"/>
            <a:ext cx="745916" cy="742579"/>
            <a:chOff x="9146171" y="2939904"/>
            <a:chExt cx="1131200" cy="1131200"/>
          </a:xfrm>
          <a:solidFill>
            <a:schemeClr val="tx1">
              <a:lumMod val="50000"/>
              <a:lumOff val="50000"/>
            </a:schemeClr>
          </a:solidFill>
        </p:grpSpPr>
        <p:sp>
          <p:nvSpPr>
            <p:cNvPr id="108" name="Circular Arrow 107"/>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9" name="Circular Arrow 108"/>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10" name="Group 109"/>
          <p:cNvGrpSpPr/>
          <p:nvPr/>
        </p:nvGrpSpPr>
        <p:grpSpPr>
          <a:xfrm>
            <a:off x="11031573" y="5743551"/>
            <a:ext cx="395124" cy="371572"/>
            <a:chOff x="8084830" y="2681919"/>
            <a:chExt cx="900621" cy="846937"/>
          </a:xfrm>
        </p:grpSpPr>
        <p:pic>
          <p:nvPicPr>
            <p:cNvPr id="111" name="Picture 110"/>
            <p:cNvPicPr>
              <a:picLocks noChangeAspect="1"/>
            </p:cNvPicPr>
            <p:nvPr/>
          </p:nvPicPr>
          <p:blipFill>
            <a:blip r:embed="rId10"/>
            <a:stretch>
              <a:fillRect/>
            </a:stretch>
          </p:blipFill>
          <p:spPr>
            <a:xfrm>
              <a:off x="8084830" y="2816307"/>
              <a:ext cx="900621" cy="712549"/>
            </a:xfrm>
            <a:prstGeom prst="rect">
              <a:avLst/>
            </a:prstGeom>
          </p:spPr>
        </p:pic>
        <p:sp>
          <p:nvSpPr>
            <p:cNvPr id="112" name="TextBox 111"/>
            <p:cNvSpPr txBox="1"/>
            <p:nvPr/>
          </p:nvSpPr>
          <p:spPr>
            <a:xfrm>
              <a:off x="8535909" y="2681919"/>
              <a:ext cx="430416" cy="561220"/>
            </a:xfrm>
            <a:prstGeom prst="rect">
              <a:avLst/>
            </a:prstGeom>
            <a:noFill/>
          </p:spPr>
          <p:txBody>
            <a:bodyPr wrap="none" lIns="0" tIns="0" rIns="0" bIns="0" rtlCol="0">
              <a:spAutoFit/>
            </a:bodyPr>
            <a:lstStyle/>
            <a:p>
              <a:r>
                <a:rPr lang="en-US" sz="1600" b="1" spc="-70" dirty="0" smtClean="0">
                  <a:ln w="12700">
                    <a:solidFill>
                      <a:schemeClr val="bg1"/>
                    </a:solidFill>
                  </a:ln>
                  <a:solidFill>
                    <a:srgbClr val="33862F"/>
                  </a:solidFill>
                  <a:effectLst>
                    <a:glow rad="76200">
                      <a:schemeClr val="bg1"/>
                    </a:glow>
                  </a:effectLst>
                </a:rPr>
                <a:t>JS</a:t>
              </a:r>
            </a:p>
          </p:txBody>
        </p:sp>
      </p:grpSp>
      <p:grpSp>
        <p:nvGrpSpPr>
          <p:cNvPr id="113" name="Group 96"/>
          <p:cNvGrpSpPr>
            <a:grpSpLocks noChangeAspect="1"/>
          </p:cNvGrpSpPr>
          <p:nvPr/>
        </p:nvGrpSpPr>
        <p:grpSpPr>
          <a:xfrm>
            <a:off x="10865761" y="5573010"/>
            <a:ext cx="745916" cy="742579"/>
            <a:chOff x="9146171" y="2939904"/>
            <a:chExt cx="1131200" cy="1131200"/>
          </a:xfrm>
          <a:solidFill>
            <a:schemeClr val="tx1">
              <a:lumMod val="50000"/>
              <a:lumOff val="50000"/>
            </a:schemeClr>
          </a:solidFill>
        </p:grpSpPr>
        <p:sp>
          <p:nvSpPr>
            <p:cNvPr id="114" name="Circular Arrow 113"/>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5" name="Circular Arrow 114"/>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17" name="Group 116"/>
          <p:cNvGrpSpPr/>
          <p:nvPr/>
        </p:nvGrpSpPr>
        <p:grpSpPr>
          <a:xfrm>
            <a:off x="5663258" y="5594659"/>
            <a:ext cx="395124" cy="371572"/>
            <a:chOff x="8084830" y="2681919"/>
            <a:chExt cx="900621" cy="846937"/>
          </a:xfrm>
        </p:grpSpPr>
        <p:pic>
          <p:nvPicPr>
            <p:cNvPr id="118" name="Picture 117"/>
            <p:cNvPicPr>
              <a:picLocks noChangeAspect="1"/>
            </p:cNvPicPr>
            <p:nvPr/>
          </p:nvPicPr>
          <p:blipFill>
            <a:blip r:embed="rId10"/>
            <a:stretch>
              <a:fillRect/>
            </a:stretch>
          </p:blipFill>
          <p:spPr>
            <a:xfrm>
              <a:off x="8084830" y="2816307"/>
              <a:ext cx="900621" cy="712549"/>
            </a:xfrm>
            <a:prstGeom prst="rect">
              <a:avLst/>
            </a:prstGeom>
          </p:spPr>
        </p:pic>
        <p:sp>
          <p:nvSpPr>
            <p:cNvPr id="119" name="TextBox 118"/>
            <p:cNvSpPr txBox="1"/>
            <p:nvPr/>
          </p:nvSpPr>
          <p:spPr>
            <a:xfrm>
              <a:off x="8535909" y="2681919"/>
              <a:ext cx="430416" cy="561220"/>
            </a:xfrm>
            <a:prstGeom prst="rect">
              <a:avLst/>
            </a:prstGeom>
            <a:noFill/>
          </p:spPr>
          <p:txBody>
            <a:bodyPr wrap="none" lIns="0" tIns="0" rIns="0" bIns="0" rtlCol="0">
              <a:spAutoFit/>
            </a:bodyPr>
            <a:lstStyle/>
            <a:p>
              <a:r>
                <a:rPr lang="en-US" sz="1600" b="1" spc="-70" dirty="0" smtClean="0">
                  <a:ln w="12700">
                    <a:solidFill>
                      <a:schemeClr val="bg1"/>
                    </a:solidFill>
                  </a:ln>
                  <a:solidFill>
                    <a:srgbClr val="33862F"/>
                  </a:solidFill>
                  <a:effectLst>
                    <a:glow rad="76200">
                      <a:schemeClr val="bg1"/>
                    </a:glow>
                  </a:effectLst>
                </a:rPr>
                <a:t>JS</a:t>
              </a:r>
            </a:p>
          </p:txBody>
        </p:sp>
      </p:grpSp>
      <p:grpSp>
        <p:nvGrpSpPr>
          <p:cNvPr id="120" name="Group 96"/>
          <p:cNvGrpSpPr>
            <a:grpSpLocks noChangeAspect="1"/>
          </p:cNvGrpSpPr>
          <p:nvPr/>
        </p:nvGrpSpPr>
        <p:grpSpPr>
          <a:xfrm>
            <a:off x="5497446" y="5424118"/>
            <a:ext cx="745916" cy="742579"/>
            <a:chOff x="9146171" y="2939904"/>
            <a:chExt cx="1131200" cy="1131200"/>
          </a:xfrm>
          <a:solidFill>
            <a:schemeClr val="tx1">
              <a:lumMod val="50000"/>
              <a:lumOff val="50000"/>
            </a:schemeClr>
          </a:solidFill>
        </p:grpSpPr>
        <p:sp>
          <p:nvSpPr>
            <p:cNvPr id="121" name="Circular Arrow 120"/>
            <p:cNvSpPr/>
            <p:nvPr/>
          </p:nvSpPr>
          <p:spPr>
            <a:xfrm>
              <a:off x="9146171" y="2939904"/>
              <a:ext cx="1131200" cy="1131200"/>
            </a:xfrm>
            <a:prstGeom prst="circularArrow">
              <a:avLst>
                <a:gd name="adj1" fmla="val 9476"/>
                <a:gd name="adj2" fmla="val 684342"/>
                <a:gd name="adj3" fmla="val 7853763"/>
                <a:gd name="adj4" fmla="val 20506084"/>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2" name="Circular Arrow 121"/>
            <p:cNvSpPr/>
            <p:nvPr/>
          </p:nvSpPr>
          <p:spPr>
            <a:xfrm>
              <a:off x="9146171" y="2939904"/>
              <a:ext cx="1131200" cy="1131200"/>
            </a:xfrm>
            <a:prstGeom prst="circularArrow">
              <a:avLst>
                <a:gd name="adj1" fmla="val 9476"/>
                <a:gd name="adj2" fmla="val 684342"/>
                <a:gd name="adj3" fmla="val 18653763"/>
                <a:gd name="adj4" fmla="val 9263442"/>
                <a:gd name="adj5" fmla="val 11055"/>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cxnSp>
        <p:nvCxnSpPr>
          <p:cNvPr id="123" name="Straight Arrow Connector 122"/>
          <p:cNvCxnSpPr/>
          <p:nvPr/>
        </p:nvCxnSpPr>
        <p:spPr>
          <a:xfrm>
            <a:off x="5682488" y="3720499"/>
            <a:ext cx="6633" cy="896329"/>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28" name="Straight Arrow Connector 127"/>
          <p:cNvCxnSpPr/>
          <p:nvPr/>
        </p:nvCxnSpPr>
        <p:spPr>
          <a:xfrm>
            <a:off x="9917740" y="1827130"/>
            <a:ext cx="2139" cy="949766"/>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pic>
        <p:nvPicPr>
          <p:cNvPr id="139" name="Picture 138"/>
          <p:cNvPicPr>
            <a:picLocks noChangeAspect="1"/>
          </p:cNvPicPr>
          <p:nvPr/>
        </p:nvPicPr>
        <p:blipFill>
          <a:blip r:embed="rId14"/>
          <a:stretch>
            <a:fillRect/>
          </a:stretch>
        </p:blipFill>
        <p:spPr>
          <a:xfrm>
            <a:off x="10114698" y="2145412"/>
            <a:ext cx="584010" cy="563760"/>
          </a:xfrm>
          <a:prstGeom prst="rect">
            <a:avLst/>
          </a:prstGeom>
        </p:spPr>
      </p:pic>
      <p:grpSp>
        <p:nvGrpSpPr>
          <p:cNvPr id="141" name="Group 140"/>
          <p:cNvGrpSpPr/>
          <p:nvPr/>
        </p:nvGrpSpPr>
        <p:grpSpPr>
          <a:xfrm>
            <a:off x="9477391" y="3168635"/>
            <a:ext cx="1058733" cy="790979"/>
            <a:chOff x="9477391" y="3168635"/>
            <a:chExt cx="1058733" cy="790979"/>
          </a:xfrm>
        </p:grpSpPr>
        <p:sp>
          <p:nvSpPr>
            <p:cNvPr id="91" name="Rectangle 90"/>
            <p:cNvSpPr/>
            <p:nvPr/>
          </p:nvSpPr>
          <p:spPr bwMode="auto">
            <a:xfrm>
              <a:off x="9477391" y="3168635"/>
              <a:ext cx="1058733" cy="790979"/>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200" dirty="0" smtClean="0">
                  <a:solidFill>
                    <a:schemeClr val="tx1">
                      <a:lumMod val="65000"/>
                      <a:lumOff val="35000"/>
                    </a:schemeClr>
                  </a:solidFill>
                  <a:ea typeface="Segoe UI" pitchFamily="34" charset="0"/>
                  <a:cs typeface="Segoe UI" pitchFamily="34" charset="0"/>
                </a:rPr>
                <a:t>_</a:t>
              </a:r>
              <a:r>
                <a:rPr lang="en-US" sz="1200" dirty="0" err="1" smtClean="0">
                  <a:solidFill>
                    <a:schemeClr val="tx1">
                      <a:lumMod val="65000"/>
                      <a:lumOff val="35000"/>
                    </a:schemeClr>
                  </a:solidFill>
                  <a:ea typeface="Segoe UI" pitchFamily="34" charset="0"/>
                  <a:cs typeface="Segoe UI" pitchFamily="34" charset="0"/>
                </a:rPr>
                <a:t>api</a:t>
              </a:r>
              <a:endParaRPr lang="en-US" sz="1200" dirty="0" smtClean="0">
                <a:solidFill>
                  <a:schemeClr val="tx1">
                    <a:lumMod val="65000"/>
                    <a:lumOff val="35000"/>
                  </a:schemeClr>
                </a:solidFill>
                <a:ea typeface="Segoe UI" pitchFamily="34" charset="0"/>
                <a:cs typeface="Segoe UI" pitchFamily="34" charset="0"/>
              </a:endParaRPr>
            </a:p>
          </p:txBody>
        </p:sp>
        <p:pic>
          <p:nvPicPr>
            <p:cNvPr id="140" name="Picture 139"/>
            <p:cNvPicPr>
              <a:picLocks noChangeAspect="1"/>
            </p:cNvPicPr>
            <p:nvPr/>
          </p:nvPicPr>
          <p:blipFill>
            <a:blip r:embed="rId15"/>
            <a:stretch>
              <a:fillRect/>
            </a:stretch>
          </p:blipFill>
          <p:spPr>
            <a:xfrm>
              <a:off x="9872114" y="3344088"/>
              <a:ext cx="531295" cy="507415"/>
            </a:xfrm>
            <a:prstGeom prst="rect">
              <a:avLst/>
            </a:prstGeom>
          </p:spPr>
        </p:pic>
      </p:grpSp>
      <p:cxnSp>
        <p:nvCxnSpPr>
          <p:cNvPr id="124" name="Straight Arrow Connector 123"/>
          <p:cNvCxnSpPr/>
          <p:nvPr/>
        </p:nvCxnSpPr>
        <p:spPr>
          <a:xfrm flipH="1" flipV="1">
            <a:off x="9932460" y="3819400"/>
            <a:ext cx="5757" cy="810532"/>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145503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par>
                          <p:cTn id="14" fill="hold">
                            <p:stCondLst>
                              <p:cond delay="500"/>
                            </p:stCondLst>
                            <p:childTnLst>
                              <p:par>
                                <p:cTn id="15" presetID="8" presetClass="emph" presetSubtype="0" fill="hold" nodeType="afterEffect">
                                  <p:stCondLst>
                                    <p:cond delay="500"/>
                                  </p:stCondLst>
                                  <p:childTnLst>
                                    <p:animRot by="21600000">
                                      <p:cBhvr>
                                        <p:cTn id="16" dur="2000" fill="hold"/>
                                        <p:tgtEl>
                                          <p:spTgt spid="76"/>
                                        </p:tgtEl>
                                        <p:attrNameLst>
                                          <p:attrName>r</p:attrName>
                                        </p:attrNameLst>
                                      </p:cBhvr>
                                    </p:animRot>
                                  </p:childTnLst>
                                </p:cTn>
                              </p:par>
                            </p:childTnLst>
                          </p:cTn>
                        </p:par>
                        <p:par>
                          <p:cTn id="17" fill="hold">
                            <p:stCondLst>
                              <p:cond delay="3000"/>
                            </p:stCondLst>
                            <p:childTnLst>
                              <p:par>
                                <p:cTn id="18" presetID="22" presetClass="entr" presetSubtype="1"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up)">
                                      <p:cBhvr>
                                        <p:cTn id="20" dur="10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100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par>
                                <p:cTn id="26" presetID="42"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anim calcmode="lin" valueType="num">
                                      <p:cBhvr>
                                        <p:cTn id="29" dur="1000" fill="hold"/>
                                        <p:tgtEl>
                                          <p:spTgt spid="26"/>
                                        </p:tgtEl>
                                        <p:attrNameLst>
                                          <p:attrName>ppt_x</p:attrName>
                                        </p:attrNameLst>
                                      </p:cBhvr>
                                      <p:tavLst>
                                        <p:tav tm="0">
                                          <p:val>
                                            <p:strVal val="#ppt_x"/>
                                          </p:val>
                                        </p:tav>
                                        <p:tav tm="100000">
                                          <p:val>
                                            <p:strVal val="#ppt_x"/>
                                          </p:val>
                                        </p:tav>
                                      </p:tavLst>
                                    </p:anim>
                                    <p:anim calcmode="lin" valueType="num">
                                      <p:cBhvr>
                                        <p:cTn id="30" dur="1000" fill="hold"/>
                                        <p:tgtEl>
                                          <p:spTgt spid="2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1000"/>
                                        <p:tgtEl>
                                          <p:spTgt spid="40"/>
                                        </p:tgtEl>
                                      </p:cBhvr>
                                    </p:animEffect>
                                    <p:anim calcmode="lin" valueType="num">
                                      <p:cBhvr>
                                        <p:cTn id="34" dur="1000" fill="hold"/>
                                        <p:tgtEl>
                                          <p:spTgt spid="40"/>
                                        </p:tgtEl>
                                        <p:attrNameLst>
                                          <p:attrName>ppt_x</p:attrName>
                                        </p:attrNameLst>
                                      </p:cBhvr>
                                      <p:tavLst>
                                        <p:tav tm="0">
                                          <p:val>
                                            <p:strVal val="#ppt_x"/>
                                          </p:val>
                                        </p:tav>
                                        <p:tav tm="100000">
                                          <p:val>
                                            <p:strVal val="#ppt_x"/>
                                          </p:val>
                                        </p:tav>
                                      </p:tavLst>
                                    </p:anim>
                                    <p:anim calcmode="lin" valueType="num">
                                      <p:cBhvr>
                                        <p:cTn id="35" dur="1000" fill="hold"/>
                                        <p:tgtEl>
                                          <p:spTgt spid="40"/>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1000"/>
                                        <p:tgtEl>
                                          <p:spTgt spid="60"/>
                                        </p:tgtEl>
                                      </p:cBhvr>
                                    </p:animEffect>
                                    <p:anim calcmode="lin" valueType="num">
                                      <p:cBhvr>
                                        <p:cTn id="44" dur="1000" fill="hold"/>
                                        <p:tgtEl>
                                          <p:spTgt spid="60"/>
                                        </p:tgtEl>
                                        <p:attrNameLst>
                                          <p:attrName>ppt_x</p:attrName>
                                        </p:attrNameLst>
                                      </p:cBhvr>
                                      <p:tavLst>
                                        <p:tav tm="0">
                                          <p:val>
                                            <p:strVal val="#ppt_x"/>
                                          </p:val>
                                        </p:tav>
                                        <p:tav tm="100000">
                                          <p:val>
                                            <p:strVal val="#ppt_x"/>
                                          </p:val>
                                        </p:tav>
                                      </p:tavLst>
                                    </p:anim>
                                    <p:anim calcmode="lin" valueType="num">
                                      <p:cBhvr>
                                        <p:cTn id="45" dur="1000" fill="hold"/>
                                        <p:tgtEl>
                                          <p:spTgt spid="60"/>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1000"/>
                                  </p:stCondLst>
                                  <p:childTnLst>
                                    <p:set>
                                      <p:cBhvr>
                                        <p:cTn id="47" dur="1" fill="hold">
                                          <p:stCondLst>
                                            <p:cond delay="0"/>
                                          </p:stCondLst>
                                        </p:cTn>
                                        <p:tgtEl>
                                          <p:spTgt spid="73"/>
                                        </p:tgtEl>
                                        <p:attrNameLst>
                                          <p:attrName>style.visibility</p:attrName>
                                        </p:attrNameLst>
                                      </p:cBhvr>
                                      <p:to>
                                        <p:strVal val="visible"/>
                                      </p:to>
                                    </p:set>
                                    <p:animEffect transition="in" filter="fade">
                                      <p:cBhvr>
                                        <p:cTn id="48" dur="500"/>
                                        <p:tgtEl>
                                          <p:spTgt spid="73"/>
                                        </p:tgtEl>
                                      </p:cBhvr>
                                    </p:animEffect>
                                  </p:childTnLst>
                                </p:cTn>
                              </p:par>
                              <p:par>
                                <p:cTn id="49" presetID="10" presetClass="entr" presetSubtype="0" fill="hold" nodeType="withEffect">
                                  <p:stCondLst>
                                    <p:cond delay="100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childTnLst>
                                </p:cTn>
                              </p:par>
                              <p:par>
                                <p:cTn id="52" presetID="10" presetClass="entr" presetSubtype="0" fill="hold" nodeType="withEffect">
                                  <p:stCondLst>
                                    <p:cond delay="1000"/>
                                  </p:stCondLst>
                                  <p:childTnLst>
                                    <p:set>
                                      <p:cBhvr>
                                        <p:cTn id="53" dur="1" fill="hold">
                                          <p:stCondLst>
                                            <p:cond delay="0"/>
                                          </p:stCondLst>
                                        </p:cTn>
                                        <p:tgtEl>
                                          <p:spTgt spid="88"/>
                                        </p:tgtEl>
                                        <p:attrNameLst>
                                          <p:attrName>style.visibility</p:attrName>
                                        </p:attrNameLst>
                                      </p:cBhvr>
                                      <p:to>
                                        <p:strVal val="visible"/>
                                      </p:to>
                                    </p:set>
                                    <p:animEffect transition="in" filter="fade">
                                      <p:cBhvr>
                                        <p:cTn id="54" dur="500"/>
                                        <p:tgtEl>
                                          <p:spTgt spid="88"/>
                                        </p:tgtEl>
                                      </p:cBhvr>
                                    </p:animEffect>
                                  </p:childTnLst>
                                </p:cTn>
                              </p:par>
                              <p:par>
                                <p:cTn id="55" presetID="10" presetClass="entr" presetSubtype="0" fill="hold" nodeType="withEffect">
                                  <p:stCondLst>
                                    <p:cond delay="1000"/>
                                  </p:stCondLst>
                                  <p:childTnLst>
                                    <p:set>
                                      <p:cBhvr>
                                        <p:cTn id="56" dur="1" fill="hold">
                                          <p:stCondLst>
                                            <p:cond delay="0"/>
                                          </p:stCondLst>
                                        </p:cTn>
                                        <p:tgtEl>
                                          <p:spTgt spid="120"/>
                                        </p:tgtEl>
                                        <p:attrNameLst>
                                          <p:attrName>style.visibility</p:attrName>
                                        </p:attrNameLst>
                                      </p:cBhvr>
                                      <p:to>
                                        <p:strVal val="visible"/>
                                      </p:to>
                                    </p:set>
                                    <p:animEffect transition="in" filter="fade">
                                      <p:cBhvr>
                                        <p:cTn id="57" dur="500"/>
                                        <p:tgtEl>
                                          <p:spTgt spid="120"/>
                                        </p:tgtEl>
                                      </p:cBhvr>
                                    </p:animEffect>
                                  </p:childTnLst>
                                </p:cTn>
                              </p:par>
                              <p:par>
                                <p:cTn id="58" presetID="10" presetClass="entr" presetSubtype="0" fill="hold" nodeType="withEffect">
                                  <p:stCondLst>
                                    <p:cond delay="1000"/>
                                  </p:stCondLst>
                                  <p:childTnLst>
                                    <p:set>
                                      <p:cBhvr>
                                        <p:cTn id="59" dur="1" fill="hold">
                                          <p:stCondLst>
                                            <p:cond delay="0"/>
                                          </p:stCondLst>
                                        </p:cTn>
                                        <p:tgtEl>
                                          <p:spTgt spid="117"/>
                                        </p:tgtEl>
                                        <p:attrNameLst>
                                          <p:attrName>style.visibility</p:attrName>
                                        </p:attrNameLst>
                                      </p:cBhvr>
                                      <p:to>
                                        <p:strVal val="visible"/>
                                      </p:to>
                                    </p:set>
                                    <p:animEffect transition="in" filter="fade">
                                      <p:cBhvr>
                                        <p:cTn id="60" dur="500"/>
                                        <p:tgtEl>
                                          <p:spTgt spid="117"/>
                                        </p:tgtEl>
                                      </p:cBhvr>
                                    </p:animEffect>
                                  </p:childTnLst>
                                </p:cTn>
                              </p:par>
                            </p:childTnLst>
                          </p:cTn>
                        </p:par>
                        <p:par>
                          <p:cTn id="61" fill="hold">
                            <p:stCondLst>
                              <p:cond delay="1500"/>
                            </p:stCondLst>
                            <p:childTnLst>
                              <p:par>
                                <p:cTn id="62" presetID="8" presetClass="emph" presetSubtype="0" fill="hold" nodeType="afterEffect">
                                  <p:stCondLst>
                                    <p:cond delay="500"/>
                                  </p:stCondLst>
                                  <p:childTnLst>
                                    <p:animRot by="21600000">
                                      <p:cBhvr>
                                        <p:cTn id="63" dur="2000" fill="hold"/>
                                        <p:tgtEl>
                                          <p:spTgt spid="82"/>
                                        </p:tgtEl>
                                        <p:attrNameLst>
                                          <p:attrName>r</p:attrName>
                                        </p:attrNameLst>
                                      </p:cBhvr>
                                    </p:animRot>
                                  </p:childTnLst>
                                </p:cTn>
                              </p:par>
                              <p:par>
                                <p:cTn id="64" presetID="8" presetClass="emph" presetSubtype="0" fill="hold" nodeType="withEffect">
                                  <p:stCondLst>
                                    <p:cond delay="750"/>
                                  </p:stCondLst>
                                  <p:childTnLst>
                                    <p:animRot by="21600000">
                                      <p:cBhvr>
                                        <p:cTn id="65" dur="2000" fill="hold"/>
                                        <p:tgtEl>
                                          <p:spTgt spid="88"/>
                                        </p:tgtEl>
                                        <p:attrNameLst>
                                          <p:attrName>r</p:attrName>
                                        </p:attrNameLst>
                                      </p:cBhvr>
                                    </p:animRot>
                                  </p:childTnLst>
                                </p:cTn>
                              </p:par>
                              <p:par>
                                <p:cTn id="66" presetID="8" presetClass="emph" presetSubtype="0" fill="hold" nodeType="withEffect">
                                  <p:stCondLst>
                                    <p:cond delay="1000"/>
                                  </p:stCondLst>
                                  <p:childTnLst>
                                    <p:animRot by="21600000">
                                      <p:cBhvr>
                                        <p:cTn id="67" dur="2000" fill="hold"/>
                                        <p:tgtEl>
                                          <p:spTgt spid="120"/>
                                        </p:tgtEl>
                                        <p:attrNameLst>
                                          <p:attrName>r</p:attrName>
                                        </p:attrNameLst>
                                      </p:cBhvr>
                                    </p:animRot>
                                  </p:childTnLst>
                                </p:cTn>
                              </p:par>
                            </p:childTnLst>
                          </p:cTn>
                        </p:par>
                        <p:par>
                          <p:cTn id="68" fill="hold">
                            <p:stCondLst>
                              <p:cond delay="4500"/>
                            </p:stCondLst>
                            <p:childTnLst>
                              <p:par>
                                <p:cTn id="69" presetID="22" presetClass="entr" presetSubtype="1" fill="hold" nodeType="afterEffect">
                                  <p:stCondLst>
                                    <p:cond delay="0"/>
                                  </p:stCondLst>
                                  <p:childTnLst>
                                    <p:set>
                                      <p:cBhvr>
                                        <p:cTn id="70" dur="1" fill="hold">
                                          <p:stCondLst>
                                            <p:cond delay="0"/>
                                          </p:stCondLst>
                                        </p:cTn>
                                        <p:tgtEl>
                                          <p:spTgt spid="123"/>
                                        </p:tgtEl>
                                        <p:attrNameLst>
                                          <p:attrName>style.visibility</p:attrName>
                                        </p:attrNameLst>
                                      </p:cBhvr>
                                      <p:to>
                                        <p:strVal val="visible"/>
                                      </p:to>
                                    </p:set>
                                    <p:animEffect transition="in" filter="wipe(up)">
                                      <p:cBhvr>
                                        <p:cTn id="71" dur="1000"/>
                                        <p:tgtEl>
                                          <p:spTgt spid="12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1000"/>
                                  </p:stCondLst>
                                  <p:childTnLst>
                                    <p:set>
                                      <p:cBhvr>
                                        <p:cTn id="75" dur="1" fill="hold">
                                          <p:stCondLst>
                                            <p:cond delay="0"/>
                                          </p:stCondLst>
                                        </p:cTn>
                                        <p:tgtEl>
                                          <p:spTgt spid="110"/>
                                        </p:tgtEl>
                                        <p:attrNameLst>
                                          <p:attrName>style.visibility</p:attrName>
                                        </p:attrNameLst>
                                      </p:cBhvr>
                                      <p:to>
                                        <p:strVal val="visible"/>
                                      </p:to>
                                    </p:set>
                                    <p:animEffect transition="in" filter="fade">
                                      <p:cBhvr>
                                        <p:cTn id="76" dur="500"/>
                                        <p:tgtEl>
                                          <p:spTgt spid="110"/>
                                        </p:tgtEl>
                                      </p:cBhvr>
                                    </p:animEffect>
                                  </p:childTnLst>
                                </p:cTn>
                              </p:par>
                              <p:par>
                                <p:cTn id="77" presetID="42" presetClass="entr" presetSubtype="0"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1000"/>
                                        <p:tgtEl>
                                          <p:spTgt spid="41"/>
                                        </p:tgtEl>
                                      </p:cBhvr>
                                    </p:animEffect>
                                    <p:anim calcmode="lin" valueType="num">
                                      <p:cBhvr>
                                        <p:cTn id="80" dur="1000" fill="hold"/>
                                        <p:tgtEl>
                                          <p:spTgt spid="41"/>
                                        </p:tgtEl>
                                        <p:attrNameLst>
                                          <p:attrName>ppt_x</p:attrName>
                                        </p:attrNameLst>
                                      </p:cBhvr>
                                      <p:tavLst>
                                        <p:tav tm="0">
                                          <p:val>
                                            <p:strVal val="#ppt_x"/>
                                          </p:val>
                                        </p:tav>
                                        <p:tav tm="100000">
                                          <p:val>
                                            <p:strVal val="#ppt_x"/>
                                          </p:val>
                                        </p:tav>
                                      </p:tavLst>
                                    </p:anim>
                                    <p:anim calcmode="lin" valueType="num">
                                      <p:cBhvr>
                                        <p:cTn id="81" dur="1000" fill="hold"/>
                                        <p:tgtEl>
                                          <p:spTgt spid="41"/>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139"/>
                                        </p:tgtEl>
                                        <p:attrNameLst>
                                          <p:attrName>style.visibility</p:attrName>
                                        </p:attrNameLst>
                                      </p:cBhvr>
                                      <p:to>
                                        <p:strVal val="visible"/>
                                      </p:to>
                                    </p:set>
                                    <p:animEffect transition="in" filter="fade">
                                      <p:cBhvr>
                                        <p:cTn id="84" dur="1000"/>
                                        <p:tgtEl>
                                          <p:spTgt spid="139"/>
                                        </p:tgtEl>
                                      </p:cBhvr>
                                    </p:animEffect>
                                    <p:anim calcmode="lin" valueType="num">
                                      <p:cBhvr>
                                        <p:cTn id="85" dur="1000" fill="hold"/>
                                        <p:tgtEl>
                                          <p:spTgt spid="139"/>
                                        </p:tgtEl>
                                        <p:attrNameLst>
                                          <p:attrName>ppt_x</p:attrName>
                                        </p:attrNameLst>
                                      </p:cBhvr>
                                      <p:tavLst>
                                        <p:tav tm="0">
                                          <p:val>
                                            <p:strVal val="#ppt_x"/>
                                          </p:val>
                                        </p:tav>
                                        <p:tav tm="100000">
                                          <p:val>
                                            <p:strVal val="#ppt_x"/>
                                          </p:val>
                                        </p:tav>
                                      </p:tavLst>
                                    </p:anim>
                                    <p:anim calcmode="lin" valueType="num">
                                      <p:cBhvr>
                                        <p:cTn id="86" dur="1000" fill="hold"/>
                                        <p:tgtEl>
                                          <p:spTgt spid="139"/>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fade">
                                      <p:cBhvr>
                                        <p:cTn id="89" dur="1000"/>
                                        <p:tgtEl>
                                          <p:spTgt spid="5"/>
                                        </p:tgtEl>
                                      </p:cBhvr>
                                    </p:animEffect>
                                    <p:anim calcmode="lin" valueType="num">
                                      <p:cBhvr>
                                        <p:cTn id="90" dur="1000" fill="hold"/>
                                        <p:tgtEl>
                                          <p:spTgt spid="5"/>
                                        </p:tgtEl>
                                        <p:attrNameLst>
                                          <p:attrName>ppt_x</p:attrName>
                                        </p:attrNameLst>
                                      </p:cBhvr>
                                      <p:tavLst>
                                        <p:tav tm="0">
                                          <p:val>
                                            <p:strVal val="#ppt_x"/>
                                          </p:val>
                                        </p:tav>
                                        <p:tav tm="100000">
                                          <p:val>
                                            <p:strVal val="#ppt_x"/>
                                          </p:val>
                                        </p:tav>
                                      </p:tavLst>
                                    </p:anim>
                                    <p:anim calcmode="lin" valueType="num">
                                      <p:cBhvr>
                                        <p:cTn id="91" dur="1000" fill="hold"/>
                                        <p:tgtEl>
                                          <p:spTgt spid="5"/>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92"/>
                                        </p:tgtEl>
                                        <p:attrNameLst>
                                          <p:attrName>style.visibility</p:attrName>
                                        </p:attrNameLst>
                                      </p:cBhvr>
                                      <p:to>
                                        <p:strVal val="visible"/>
                                      </p:to>
                                    </p:set>
                                    <p:animEffect transition="in" filter="fade">
                                      <p:cBhvr>
                                        <p:cTn id="94" dur="1000"/>
                                        <p:tgtEl>
                                          <p:spTgt spid="92"/>
                                        </p:tgtEl>
                                      </p:cBhvr>
                                    </p:animEffect>
                                    <p:anim calcmode="lin" valueType="num">
                                      <p:cBhvr>
                                        <p:cTn id="95" dur="1000" fill="hold"/>
                                        <p:tgtEl>
                                          <p:spTgt spid="92"/>
                                        </p:tgtEl>
                                        <p:attrNameLst>
                                          <p:attrName>ppt_x</p:attrName>
                                        </p:attrNameLst>
                                      </p:cBhvr>
                                      <p:tavLst>
                                        <p:tav tm="0">
                                          <p:val>
                                            <p:strVal val="#ppt_x"/>
                                          </p:val>
                                        </p:tav>
                                        <p:tav tm="100000">
                                          <p:val>
                                            <p:strVal val="#ppt_x"/>
                                          </p:val>
                                        </p:tav>
                                      </p:tavLst>
                                    </p:anim>
                                    <p:anim calcmode="lin" valueType="num">
                                      <p:cBhvr>
                                        <p:cTn id="96" dur="1000" fill="hold"/>
                                        <p:tgtEl>
                                          <p:spTgt spid="92"/>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141"/>
                                        </p:tgtEl>
                                        <p:attrNameLst>
                                          <p:attrName>style.visibility</p:attrName>
                                        </p:attrNameLst>
                                      </p:cBhvr>
                                      <p:to>
                                        <p:strVal val="visible"/>
                                      </p:to>
                                    </p:set>
                                    <p:animEffect transition="in" filter="fade">
                                      <p:cBhvr>
                                        <p:cTn id="99" dur="1000"/>
                                        <p:tgtEl>
                                          <p:spTgt spid="141"/>
                                        </p:tgtEl>
                                      </p:cBhvr>
                                    </p:animEffect>
                                    <p:anim calcmode="lin" valueType="num">
                                      <p:cBhvr>
                                        <p:cTn id="100" dur="1000" fill="hold"/>
                                        <p:tgtEl>
                                          <p:spTgt spid="141"/>
                                        </p:tgtEl>
                                        <p:attrNameLst>
                                          <p:attrName>ppt_x</p:attrName>
                                        </p:attrNameLst>
                                      </p:cBhvr>
                                      <p:tavLst>
                                        <p:tav tm="0">
                                          <p:val>
                                            <p:strVal val="#ppt_x"/>
                                          </p:val>
                                        </p:tav>
                                        <p:tav tm="100000">
                                          <p:val>
                                            <p:strVal val="#ppt_x"/>
                                          </p:val>
                                        </p:tav>
                                      </p:tavLst>
                                    </p:anim>
                                    <p:anim calcmode="lin" valueType="num">
                                      <p:cBhvr>
                                        <p:cTn id="101" dur="1000" fill="hold"/>
                                        <p:tgtEl>
                                          <p:spTgt spid="141"/>
                                        </p:tgtEl>
                                        <p:attrNameLst>
                                          <p:attrName>ppt_y</p:attrName>
                                        </p:attrNameLst>
                                      </p:cBhvr>
                                      <p:tavLst>
                                        <p:tav tm="0">
                                          <p:val>
                                            <p:strVal val="#ppt_y+.1"/>
                                          </p:val>
                                        </p:tav>
                                        <p:tav tm="100000">
                                          <p:val>
                                            <p:strVal val="#ppt_y"/>
                                          </p:val>
                                        </p:tav>
                                      </p:tavLst>
                                    </p:anim>
                                  </p:childTnLst>
                                </p:cTn>
                              </p:par>
                              <p:par>
                                <p:cTn id="102" presetID="10" presetClass="entr" presetSubtype="0" fill="hold" nodeType="withEffect">
                                  <p:stCondLst>
                                    <p:cond delay="1000"/>
                                  </p:stCondLst>
                                  <p:childTnLst>
                                    <p:set>
                                      <p:cBhvr>
                                        <p:cTn id="103" dur="1" fill="hold">
                                          <p:stCondLst>
                                            <p:cond delay="0"/>
                                          </p:stCondLst>
                                        </p:cTn>
                                        <p:tgtEl>
                                          <p:spTgt spid="113"/>
                                        </p:tgtEl>
                                        <p:attrNameLst>
                                          <p:attrName>style.visibility</p:attrName>
                                        </p:attrNameLst>
                                      </p:cBhvr>
                                      <p:to>
                                        <p:strVal val="visible"/>
                                      </p:to>
                                    </p:set>
                                    <p:animEffect transition="in" filter="fade">
                                      <p:cBhvr>
                                        <p:cTn id="104" dur="500"/>
                                        <p:tgtEl>
                                          <p:spTgt spid="113"/>
                                        </p:tgtEl>
                                      </p:cBhvr>
                                    </p:animEffect>
                                  </p:childTnLst>
                                </p:cTn>
                              </p:par>
                              <p:par>
                                <p:cTn id="105" presetID="10" presetClass="entr" presetSubtype="0" fill="hold" nodeType="withEffect">
                                  <p:stCondLst>
                                    <p:cond delay="1000"/>
                                  </p:stCondLst>
                                  <p:childTnLst>
                                    <p:set>
                                      <p:cBhvr>
                                        <p:cTn id="106" dur="1" fill="hold">
                                          <p:stCondLst>
                                            <p:cond delay="0"/>
                                          </p:stCondLst>
                                        </p:cTn>
                                        <p:tgtEl>
                                          <p:spTgt spid="107"/>
                                        </p:tgtEl>
                                        <p:attrNameLst>
                                          <p:attrName>style.visibility</p:attrName>
                                        </p:attrNameLst>
                                      </p:cBhvr>
                                      <p:to>
                                        <p:strVal val="visible"/>
                                      </p:to>
                                    </p:set>
                                    <p:animEffect transition="in" filter="fade">
                                      <p:cBhvr>
                                        <p:cTn id="107" dur="500"/>
                                        <p:tgtEl>
                                          <p:spTgt spid="107"/>
                                        </p:tgtEl>
                                      </p:cBhvr>
                                    </p:animEffect>
                                  </p:childTnLst>
                                </p:cTn>
                              </p:par>
                              <p:par>
                                <p:cTn id="108" presetID="10" presetClass="entr" presetSubtype="0" fill="hold" nodeType="withEffect">
                                  <p:stCondLst>
                                    <p:cond delay="1000"/>
                                  </p:stCondLst>
                                  <p:childTnLst>
                                    <p:set>
                                      <p:cBhvr>
                                        <p:cTn id="109" dur="1" fill="hold">
                                          <p:stCondLst>
                                            <p:cond delay="0"/>
                                          </p:stCondLst>
                                        </p:cTn>
                                        <p:tgtEl>
                                          <p:spTgt spid="104"/>
                                        </p:tgtEl>
                                        <p:attrNameLst>
                                          <p:attrName>style.visibility</p:attrName>
                                        </p:attrNameLst>
                                      </p:cBhvr>
                                      <p:to>
                                        <p:strVal val="visible"/>
                                      </p:to>
                                    </p:set>
                                    <p:animEffect transition="in" filter="fade">
                                      <p:cBhvr>
                                        <p:cTn id="110" dur="500"/>
                                        <p:tgtEl>
                                          <p:spTgt spid="104"/>
                                        </p:tgtEl>
                                      </p:cBhvr>
                                    </p:animEffect>
                                  </p:childTnLst>
                                </p:cTn>
                              </p:par>
                            </p:childTnLst>
                          </p:cTn>
                        </p:par>
                        <p:par>
                          <p:cTn id="111" fill="hold">
                            <p:stCondLst>
                              <p:cond delay="1500"/>
                            </p:stCondLst>
                            <p:childTnLst>
                              <p:par>
                                <p:cTn id="112" presetID="8" presetClass="emph" presetSubtype="0" fill="hold" nodeType="afterEffect">
                                  <p:stCondLst>
                                    <p:cond delay="500"/>
                                  </p:stCondLst>
                                  <p:childTnLst>
                                    <p:animRot by="21600000">
                                      <p:cBhvr>
                                        <p:cTn id="113" dur="2000" fill="hold"/>
                                        <p:tgtEl>
                                          <p:spTgt spid="107"/>
                                        </p:tgtEl>
                                        <p:attrNameLst>
                                          <p:attrName>r</p:attrName>
                                        </p:attrNameLst>
                                      </p:cBhvr>
                                    </p:animRot>
                                  </p:childTnLst>
                                </p:cTn>
                              </p:par>
                              <p:par>
                                <p:cTn id="114" presetID="8" presetClass="emph" presetSubtype="0" fill="hold" nodeType="withEffect">
                                  <p:stCondLst>
                                    <p:cond delay="750"/>
                                  </p:stCondLst>
                                  <p:childTnLst>
                                    <p:animRot by="21600000">
                                      <p:cBhvr>
                                        <p:cTn id="115" dur="2000" fill="hold"/>
                                        <p:tgtEl>
                                          <p:spTgt spid="113"/>
                                        </p:tgtEl>
                                        <p:attrNameLst>
                                          <p:attrName>r</p:attrName>
                                        </p:attrNameLst>
                                      </p:cBhvr>
                                    </p:animRot>
                                  </p:childTnLst>
                                </p:cTn>
                              </p:par>
                            </p:childTnLst>
                          </p:cTn>
                        </p:par>
                        <p:par>
                          <p:cTn id="116" fill="hold">
                            <p:stCondLst>
                              <p:cond delay="4250"/>
                            </p:stCondLst>
                            <p:childTnLst>
                              <p:par>
                                <p:cTn id="117" presetID="22" presetClass="entr" presetSubtype="1" fill="hold" nodeType="afterEffect">
                                  <p:stCondLst>
                                    <p:cond delay="500"/>
                                  </p:stCondLst>
                                  <p:childTnLst>
                                    <p:set>
                                      <p:cBhvr>
                                        <p:cTn id="118" dur="1" fill="hold">
                                          <p:stCondLst>
                                            <p:cond delay="0"/>
                                          </p:stCondLst>
                                        </p:cTn>
                                        <p:tgtEl>
                                          <p:spTgt spid="128"/>
                                        </p:tgtEl>
                                        <p:attrNameLst>
                                          <p:attrName>style.visibility</p:attrName>
                                        </p:attrNameLst>
                                      </p:cBhvr>
                                      <p:to>
                                        <p:strVal val="visible"/>
                                      </p:to>
                                    </p:set>
                                    <p:animEffect transition="in" filter="wipe(up)">
                                      <p:cBhvr>
                                        <p:cTn id="119" dur="1000"/>
                                        <p:tgtEl>
                                          <p:spTgt spid="128"/>
                                        </p:tgtEl>
                                      </p:cBhvr>
                                    </p:animEffect>
                                  </p:childTnLst>
                                </p:cTn>
                              </p:par>
                              <p:par>
                                <p:cTn id="120" presetID="22" presetClass="entr" presetSubtype="4" fill="hold" nodeType="withEffect">
                                  <p:stCondLst>
                                    <p:cond delay="1000"/>
                                  </p:stCondLst>
                                  <p:childTnLst>
                                    <p:set>
                                      <p:cBhvr>
                                        <p:cTn id="121" dur="1" fill="hold">
                                          <p:stCondLst>
                                            <p:cond delay="0"/>
                                          </p:stCondLst>
                                        </p:cTn>
                                        <p:tgtEl>
                                          <p:spTgt spid="124"/>
                                        </p:tgtEl>
                                        <p:attrNameLst>
                                          <p:attrName>style.visibility</p:attrName>
                                        </p:attrNameLst>
                                      </p:cBhvr>
                                      <p:to>
                                        <p:strVal val="visible"/>
                                      </p:to>
                                    </p:set>
                                    <p:animEffect transition="in" filter="wipe(down)">
                                      <p:cBhvr>
                                        <p:cTn id="122" dur="10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8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trust solution challenges</a:t>
            </a:r>
            <a:endParaRPr lang="en-US" dirty="0"/>
          </a:p>
        </p:txBody>
      </p:sp>
      <p:sp>
        <p:nvSpPr>
          <p:cNvPr id="3" name="Content Placeholder 2"/>
          <p:cNvSpPr>
            <a:spLocks noGrp="1"/>
          </p:cNvSpPr>
          <p:nvPr>
            <p:ph type="body" sz="quarter" idx="10"/>
          </p:nvPr>
        </p:nvSpPr>
        <p:spPr/>
        <p:txBody>
          <a:bodyPr/>
          <a:lstStyle/>
          <a:p>
            <a:r>
              <a:rPr lang="en-US" dirty="0" smtClean="0"/>
              <a:t>Full trust solutions with ghosted files</a:t>
            </a:r>
          </a:p>
          <a:p>
            <a:pPr lvl="1"/>
            <a:r>
              <a:rPr lang="en-US" dirty="0" smtClean="0"/>
              <a:t>Implications to Disaster Recovery model</a:t>
            </a:r>
          </a:p>
          <a:p>
            <a:r>
              <a:rPr lang="en-US" dirty="0" smtClean="0"/>
              <a:t>Deployments always cause downtime</a:t>
            </a:r>
          </a:p>
          <a:p>
            <a:pPr lvl="1"/>
            <a:r>
              <a:rPr lang="en-US" dirty="0" smtClean="0"/>
              <a:t>Impact on Service Level Agreements as well as availability</a:t>
            </a:r>
          </a:p>
          <a:p>
            <a:pPr lvl="1"/>
            <a:r>
              <a:rPr lang="en-US" dirty="0" smtClean="0"/>
              <a:t>Very expensive to maintain enough Infrastructure to reach “near zero”</a:t>
            </a:r>
          </a:p>
          <a:p>
            <a:r>
              <a:rPr lang="en-US" dirty="0" smtClean="0"/>
              <a:t>Full trust solutions have to be closely analyzed</a:t>
            </a:r>
          </a:p>
          <a:p>
            <a:pPr lvl="1"/>
            <a:r>
              <a:rPr lang="en-US" dirty="0" smtClean="0"/>
              <a:t>Do you trust your solution fully?</a:t>
            </a:r>
          </a:p>
          <a:p>
            <a:pPr lvl="1"/>
            <a:r>
              <a:rPr lang="en-US" dirty="0" smtClean="0"/>
              <a:t>Complex Application Lifecycle Management processes</a:t>
            </a:r>
          </a:p>
          <a:p>
            <a:r>
              <a:rPr lang="en-US" dirty="0" smtClean="0"/>
              <a:t>Not available in Office 365 (Multi-Tenant or Dedicated </a:t>
            </a:r>
            <a:r>
              <a:rPr lang="en-US" dirty="0" err="1" smtClean="0"/>
              <a:t>vNext</a:t>
            </a:r>
            <a:r>
              <a:rPr lang="en-US" dirty="0" smtClean="0"/>
              <a:t>) </a:t>
            </a:r>
          </a:p>
          <a:p>
            <a:endParaRPr lang="en-US" dirty="0"/>
          </a:p>
        </p:txBody>
      </p:sp>
    </p:spTree>
    <p:extLst>
      <p:ext uri="{BB962C8B-B14F-4D97-AF65-F5344CB8AC3E}">
        <p14:creationId xmlns:p14="http://schemas.microsoft.com/office/powerpoint/2010/main" val="21472996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t>“Will Farm Solutions be Deprecated soon ?!?!?”</a:t>
            </a:r>
            <a:endParaRPr lang="en-GB" sz="6598" dirty="0"/>
          </a:p>
        </p:txBody>
      </p:sp>
      <p:sp>
        <p:nvSpPr>
          <p:cNvPr id="4" name="TextBox 3"/>
          <p:cNvSpPr txBox="1"/>
          <p:nvPr/>
        </p:nvSpPr>
        <p:spPr>
          <a:xfrm>
            <a:off x="4526217" y="4969934"/>
            <a:ext cx="6744731" cy="1569251"/>
          </a:xfrm>
          <a:prstGeom prst="rect">
            <a:avLst/>
          </a:prstGeom>
          <a:noFill/>
        </p:spPr>
        <p:txBody>
          <a:bodyPr wrap="square" rtlCol="0">
            <a:spAutoFit/>
          </a:bodyPr>
          <a:lstStyle/>
          <a:p>
            <a:r>
              <a:rPr lang="en-US" sz="2399" dirty="0"/>
              <a:t>We use these approaches to build the product ourselves. BUT, many service providers (not just Office365) restrict their usage for the known challenges they impose.</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1" y="3523761"/>
            <a:ext cx="2469905"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No.</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931911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i-FI" dirty="0" smtClean="0"/>
              <a:t>What about sandbox solutions?</a:t>
            </a:r>
            <a:endParaRPr lang="en-GB" dirty="0"/>
          </a:p>
        </p:txBody>
      </p:sp>
      <p:sp>
        <p:nvSpPr>
          <p:cNvPr id="5" name="Content Placeholder 4"/>
          <p:cNvSpPr>
            <a:spLocks noGrp="1"/>
          </p:cNvSpPr>
          <p:nvPr>
            <p:ph type="body" sz="quarter" idx="10"/>
          </p:nvPr>
        </p:nvSpPr>
        <p:spPr/>
        <p:txBody>
          <a:bodyPr/>
          <a:lstStyle/>
          <a:p>
            <a:r>
              <a:rPr lang="en-US" dirty="0" smtClean="0"/>
              <a:t>Code behind sandbox solutions are deprecated</a:t>
            </a:r>
          </a:p>
          <a:p>
            <a:pPr lvl="1"/>
            <a:r>
              <a:rPr lang="en-US" dirty="0" smtClean="0"/>
              <a:t>Shows the direction where we are heading</a:t>
            </a:r>
          </a:p>
          <a:p>
            <a:r>
              <a:rPr lang="en-US" dirty="0" smtClean="0"/>
              <a:t>No centralized control for sandbox solutions</a:t>
            </a:r>
          </a:p>
          <a:p>
            <a:pPr lvl="1"/>
            <a:r>
              <a:rPr lang="en-US" dirty="0" smtClean="0"/>
              <a:t>No enterprise level capabilities for controlling available solutions</a:t>
            </a:r>
          </a:p>
          <a:p>
            <a:r>
              <a:rPr lang="en-US" dirty="0" smtClean="0"/>
              <a:t>Possible orphan issues with deactivation</a:t>
            </a:r>
          </a:p>
          <a:p>
            <a:pPr lvl="1"/>
            <a:r>
              <a:rPr lang="en-US" dirty="0" smtClean="0"/>
              <a:t>Still based on feature framework with it’s caveats</a:t>
            </a:r>
          </a:p>
          <a:p>
            <a:pPr lvl="1"/>
            <a:r>
              <a:rPr lang="en-US" dirty="0" smtClean="0"/>
              <a:t>“We deployed custom default.aspx and now things are broken”</a:t>
            </a:r>
          </a:p>
          <a:p>
            <a:r>
              <a:rPr lang="en-US" dirty="0" smtClean="0"/>
              <a:t>Requires deep understanding of </a:t>
            </a:r>
            <a:r>
              <a:rPr lang="en-US" dirty="0" err="1" smtClean="0"/>
              <a:t>SharePoint’isms</a:t>
            </a:r>
            <a:endParaRPr lang="en-US" dirty="0"/>
          </a:p>
        </p:txBody>
      </p:sp>
    </p:spTree>
    <p:extLst>
      <p:ext uri="{BB962C8B-B14F-4D97-AF65-F5344CB8AC3E}">
        <p14:creationId xmlns:p14="http://schemas.microsoft.com/office/powerpoint/2010/main" val="353962139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2616</Words>
  <Application>Microsoft Office PowerPoint</Application>
  <PresentationFormat>Custom</PresentationFormat>
  <Paragraphs>328</Paragraphs>
  <Slides>35</Slides>
  <Notes>32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35</vt:i4>
      </vt:variant>
    </vt:vector>
  </HeadingPairs>
  <TitlesOfParts>
    <vt:vector size="45" baseType="lpstr">
      <vt:lpstr>ＭＳ Ｐゴシック</vt:lpstr>
      <vt:lpstr>Arial</vt:lpstr>
      <vt:lpstr>Calibri</vt:lpstr>
      <vt:lpstr>Capitals</vt:lpstr>
      <vt:lpstr>Consolas</vt:lpstr>
      <vt:lpstr>Segoe UI</vt:lpstr>
      <vt:lpstr>Segoe UI Light</vt:lpstr>
      <vt:lpstr>Wingdings</vt:lpstr>
      <vt:lpstr>5-30055_Office Template 2012 - 16x9 - White Background</vt:lpstr>
      <vt:lpstr>5-30055_Office365 Template 2012 - 16x9 - Colored Accent Slides</vt:lpstr>
      <vt:lpstr>Introduction to SharePoint add-in model transition</vt:lpstr>
      <vt:lpstr>Agenda</vt:lpstr>
      <vt:lpstr>Developer vision</vt:lpstr>
      <vt:lpstr>Recommendations</vt:lpstr>
      <vt:lpstr>Introduction</vt:lpstr>
      <vt:lpstr>SharePoint evolves…</vt:lpstr>
      <vt:lpstr>Full trust solution challenges</vt:lpstr>
      <vt:lpstr>“Will Farm Solutions be Deprecated soon ?!?!?”</vt:lpstr>
      <vt:lpstr>What about sandbox solutions?</vt:lpstr>
      <vt:lpstr>“Wait? No feature framework?” </vt:lpstr>
      <vt:lpstr>Customization Development and Deployment Options</vt:lpstr>
      <vt:lpstr>Approaching add-in implementations</vt:lpstr>
      <vt:lpstr>Concentrate on functional requirements, not the technology</vt:lpstr>
      <vt:lpstr>Add-in model practices</vt:lpstr>
      <vt:lpstr>Impact of the customizations</vt:lpstr>
      <vt:lpstr>What does add-ins mean in our terminology</vt:lpstr>
      <vt:lpstr>PowerPoint Presentation</vt:lpstr>
      <vt:lpstr>“But add-ins is the pattern for cloud, not for my on premise…”</vt:lpstr>
      <vt:lpstr>PowerPoint Presentation</vt:lpstr>
      <vt:lpstr>SharePoint add-in model </vt:lpstr>
      <vt:lpstr>Evergreen and release cycle – old model</vt:lpstr>
      <vt:lpstr>Evergreen and release cycle – new model</vt:lpstr>
      <vt:lpstr>Denial is the first step…</vt:lpstr>
      <vt:lpstr>PowerPoint Presentation</vt:lpstr>
      <vt:lpstr>PowerPoint Presentation</vt:lpstr>
      <vt:lpstr>PowerPoint Presentation</vt:lpstr>
      <vt:lpstr>“Will you ever support farm solutions in Office 365?” </vt:lpstr>
      <vt:lpstr>“Will you introduce new model for add-in model replacement in near future?” </vt:lpstr>
      <vt:lpstr>“I can’t do XYZ with add-in model?”</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2015-05-27T10:48:16Z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